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98"/>
  </p:notesMasterIdLst>
  <p:sldIdLst>
    <p:sldId id="611" r:id="rId6"/>
    <p:sldId id="312" r:id="rId7"/>
    <p:sldId id="306" r:id="rId8"/>
    <p:sldId id="311" r:id="rId9"/>
    <p:sldId id="517" r:id="rId10"/>
    <p:sldId id="545" r:id="rId11"/>
    <p:sldId id="328" r:id="rId12"/>
    <p:sldId id="612" r:id="rId13"/>
    <p:sldId id="580" r:id="rId14"/>
    <p:sldId id="530" r:id="rId15"/>
    <p:sldId id="550" r:id="rId16"/>
    <p:sldId id="558" r:id="rId17"/>
    <p:sldId id="551" r:id="rId18"/>
    <p:sldId id="547" r:id="rId19"/>
    <p:sldId id="581" r:id="rId20"/>
    <p:sldId id="561" r:id="rId21"/>
    <p:sldId id="562" r:id="rId22"/>
    <p:sldId id="563" r:id="rId23"/>
    <p:sldId id="564" r:id="rId24"/>
    <p:sldId id="407" r:id="rId25"/>
    <p:sldId id="613" r:id="rId26"/>
    <p:sldId id="256" r:id="rId27"/>
    <p:sldId id="258" r:id="rId28"/>
    <p:sldId id="522" r:id="rId29"/>
    <p:sldId id="595" r:id="rId30"/>
    <p:sldId id="542" r:id="rId31"/>
    <p:sldId id="326" r:id="rId32"/>
    <p:sldId id="263" r:id="rId33"/>
    <p:sldId id="535" r:id="rId34"/>
    <p:sldId id="278" r:id="rId35"/>
    <p:sldId id="279" r:id="rId36"/>
    <p:sldId id="282" r:id="rId37"/>
    <p:sldId id="268" r:id="rId38"/>
    <p:sldId id="605" r:id="rId39"/>
    <p:sldId id="544" r:id="rId40"/>
    <p:sldId id="546" r:id="rId41"/>
    <p:sldId id="606" r:id="rId42"/>
    <p:sldId id="548" r:id="rId43"/>
    <p:sldId id="281" r:id="rId44"/>
    <p:sldId id="593" r:id="rId45"/>
    <p:sldId id="592" r:id="rId46"/>
    <p:sldId id="591" r:id="rId47"/>
    <p:sldId id="590" r:id="rId48"/>
    <p:sldId id="589" r:id="rId49"/>
    <p:sldId id="588" r:id="rId50"/>
    <p:sldId id="587" r:id="rId51"/>
    <p:sldId id="586" r:id="rId52"/>
    <p:sldId id="585" r:id="rId53"/>
    <p:sldId id="584" r:id="rId54"/>
    <p:sldId id="582" r:id="rId55"/>
    <p:sldId id="538" r:id="rId56"/>
    <p:sldId id="573" r:id="rId57"/>
    <p:sldId id="594" r:id="rId58"/>
    <p:sldId id="262" r:id="rId59"/>
    <p:sldId id="607" r:id="rId60"/>
    <p:sldId id="543" r:id="rId61"/>
    <p:sldId id="608" r:id="rId62"/>
    <p:sldId id="257" r:id="rId63"/>
    <p:sldId id="609" r:id="rId64"/>
    <p:sldId id="259" r:id="rId65"/>
    <p:sldId id="260" r:id="rId66"/>
    <p:sldId id="264" r:id="rId67"/>
    <p:sldId id="261" r:id="rId68"/>
    <p:sldId id="540" r:id="rId69"/>
    <p:sldId id="541" r:id="rId70"/>
    <p:sldId id="610" r:id="rId71"/>
    <p:sldId id="270" r:id="rId72"/>
    <p:sldId id="271" r:id="rId73"/>
    <p:sldId id="269" r:id="rId74"/>
    <p:sldId id="598" r:id="rId75"/>
    <p:sldId id="453" r:id="rId76"/>
    <p:sldId id="500" r:id="rId77"/>
    <p:sldId id="567" r:id="rId78"/>
    <p:sldId id="454" r:id="rId79"/>
    <p:sldId id="506" r:id="rId80"/>
    <p:sldId id="502" r:id="rId81"/>
    <p:sldId id="458" r:id="rId82"/>
    <p:sldId id="501" r:id="rId83"/>
    <p:sldId id="503" r:id="rId84"/>
    <p:sldId id="504" r:id="rId85"/>
    <p:sldId id="513" r:id="rId86"/>
    <p:sldId id="511" r:id="rId87"/>
    <p:sldId id="505" r:id="rId88"/>
    <p:sldId id="464" r:id="rId89"/>
    <p:sldId id="492" r:id="rId90"/>
    <p:sldId id="507" r:id="rId91"/>
    <p:sldId id="498" r:id="rId92"/>
    <p:sldId id="457" r:id="rId93"/>
    <p:sldId id="431" r:id="rId94"/>
    <p:sldId id="518" r:id="rId95"/>
    <p:sldId id="596" r:id="rId96"/>
    <p:sldId id="599" r:id="rId9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C4B092A8-20E6-4BFE-9CCC-CEA7DC19B239}">
          <p14:sldIdLst>
            <p14:sldId id="611"/>
            <p14:sldId id="312"/>
            <p14:sldId id="306"/>
            <p14:sldId id="311"/>
            <p14:sldId id="517"/>
            <p14:sldId id="545"/>
            <p14:sldId id="328"/>
            <p14:sldId id="612"/>
            <p14:sldId id="580"/>
            <p14:sldId id="530"/>
            <p14:sldId id="550"/>
            <p14:sldId id="558"/>
            <p14:sldId id="551"/>
            <p14:sldId id="547"/>
            <p14:sldId id="581"/>
            <p14:sldId id="561"/>
            <p14:sldId id="562"/>
            <p14:sldId id="563"/>
            <p14:sldId id="564"/>
            <p14:sldId id="407"/>
            <p14:sldId id="613"/>
            <p14:sldId id="256"/>
            <p14:sldId id="258"/>
            <p14:sldId id="522"/>
            <p14:sldId id="595"/>
          </p14:sldIdLst>
        </p14:section>
        <p14:section name="K12 SLDS" id="{1FB80B91-ED3B-43C8-BFD7-BA07FBB9697C}">
          <p14:sldIdLst>
            <p14:sldId id="542"/>
            <p14:sldId id="326"/>
          </p14:sldIdLst>
        </p14:section>
        <p14:section name="EWS" id="{6389C603-E52B-471A-8C87-F9EB835084D6}">
          <p14:sldIdLst>
            <p14:sldId id="263"/>
            <p14:sldId id="535"/>
            <p14:sldId id="278"/>
            <p14:sldId id="279"/>
            <p14:sldId id="282"/>
            <p14:sldId id="268"/>
            <p14:sldId id="605"/>
            <p14:sldId id="544"/>
            <p14:sldId id="546"/>
            <p14:sldId id="606"/>
            <p14:sldId id="548"/>
            <p14:sldId id="281"/>
            <p14:sldId id="593"/>
            <p14:sldId id="592"/>
            <p14:sldId id="591"/>
            <p14:sldId id="590"/>
            <p14:sldId id="589"/>
            <p14:sldId id="588"/>
            <p14:sldId id="587"/>
            <p14:sldId id="586"/>
            <p14:sldId id="585"/>
            <p14:sldId id="584"/>
            <p14:sldId id="582"/>
          </p14:sldIdLst>
        </p14:section>
        <p14:section name="Business Intelligence" id="{926B4AF8-DA2B-4374-B3E9-70B5BE60DF12}">
          <p14:sldIdLst>
            <p14:sldId id="538"/>
            <p14:sldId id="573"/>
            <p14:sldId id="594"/>
            <p14:sldId id="262"/>
            <p14:sldId id="607"/>
            <p14:sldId id="543"/>
            <p14:sldId id="608"/>
            <p14:sldId id="257"/>
            <p14:sldId id="609"/>
            <p14:sldId id="259"/>
            <p14:sldId id="260"/>
            <p14:sldId id="264"/>
            <p14:sldId id="261"/>
            <p14:sldId id="540"/>
            <p14:sldId id="541"/>
            <p14:sldId id="610"/>
            <p14:sldId id="270"/>
            <p14:sldId id="271"/>
            <p14:sldId id="269"/>
          </p14:sldIdLst>
        </p14:section>
        <p14:section name="P-20W" id="{D9DCD295-0A07-4ACC-A7F4-2B7E7D7631E1}">
          <p14:sldIdLst>
            <p14:sldId id="598"/>
            <p14:sldId id="453"/>
            <p14:sldId id="500"/>
            <p14:sldId id="567"/>
            <p14:sldId id="454"/>
            <p14:sldId id="506"/>
            <p14:sldId id="502"/>
            <p14:sldId id="458"/>
            <p14:sldId id="501"/>
            <p14:sldId id="503"/>
            <p14:sldId id="504"/>
            <p14:sldId id="513"/>
            <p14:sldId id="511"/>
            <p14:sldId id="505"/>
            <p14:sldId id="464"/>
            <p14:sldId id="492"/>
            <p14:sldId id="507"/>
            <p14:sldId id="498"/>
            <p14:sldId id="457"/>
            <p14:sldId id="431"/>
            <p14:sldId id="518"/>
            <p14:sldId id="596"/>
            <p14:sldId id="59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F1F1"/>
    <a:srgbClr val="A1A6AE"/>
    <a:srgbClr val="69B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C73CCB-7A31-0355-9298-8A2431EBCA4E}" v="2" dt="2023-07-27T21:52:08.939"/>
    <p1510:client id="{BB509683-4465-4A6B-A05F-E885DE9A4C63}" v="43" dt="2023-07-27T03:27:49.799"/>
    <p1510:client id="{C53385ED-62D6-4895-A3F9-C006E300C444}" v="4" dt="2023-07-18T23:24:49.5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69"/>
    <p:restoredTop sz="94679"/>
  </p:normalViewPr>
  <p:slideViewPr>
    <p:cSldViewPr snapToGrid="0">
      <p:cViewPr varScale="1">
        <p:scale>
          <a:sx n="104" d="100"/>
          <a:sy n="104" d="100"/>
        </p:scale>
        <p:origin x="81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tableStyles" Target="tableStyles.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notesMaster" Target="notesMasters/notesMaster1.xml"/><Relationship Id="rId3" Type="http://schemas.openxmlformats.org/officeDocument/2006/relationships/customXml" Target="../customXml/item3.xml"/></Relationships>
</file>

<file path=ppt/diagrams/_rels/data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s>
</file>

<file path=ppt/diagrams/_rels/data4.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svg"/><Relationship Id="rId1" Type="http://schemas.openxmlformats.org/officeDocument/2006/relationships/image" Target="../media/image64.png"/><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diagrams/_rels/drawing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s>
</file>

<file path=ppt/diagrams/_rels/drawing4.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svg"/><Relationship Id="rId1" Type="http://schemas.openxmlformats.org/officeDocument/2006/relationships/image" Target="../media/image64.png"/><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9676D2-3810-404A-9870-00718FFC8C65}" type="doc">
      <dgm:prSet loTypeId="urn:microsoft.com/office/officeart/2005/8/layout/radial1" loCatId="" qsTypeId="urn:microsoft.com/office/officeart/2005/8/quickstyle/simple1" qsCatId="simple" csTypeId="urn:microsoft.com/office/officeart/2005/8/colors/accent1_2" csCatId="accent1" phldr="1"/>
      <dgm:spPr/>
      <dgm:t>
        <a:bodyPr/>
        <a:lstStyle/>
        <a:p>
          <a:endParaRPr lang="en-US"/>
        </a:p>
      </dgm:t>
    </dgm:pt>
    <dgm:pt modelId="{AEBEDE44-D536-FA40-8AB5-5B89946AFF0C}">
      <dgm:prSet phldrT="[Text]" phldr="1"/>
      <dgm:spPr>
        <a:noFill/>
        <a:ln>
          <a:solidFill>
            <a:srgbClr val="026670"/>
          </a:solidFill>
        </a:ln>
      </dgm:spPr>
      <dgm:t>
        <a:bodyPr/>
        <a:lstStyle/>
        <a:p>
          <a:endParaRPr lang="en-US" dirty="0"/>
        </a:p>
      </dgm:t>
    </dgm:pt>
    <dgm:pt modelId="{FA6C5D01-C937-F640-8812-6E0ABE71CE52}" type="parTrans" cxnId="{B339F9A8-23A7-0145-AD31-DA4EFAE1EB29}">
      <dgm:prSet/>
      <dgm:spPr/>
      <dgm:t>
        <a:bodyPr/>
        <a:lstStyle/>
        <a:p>
          <a:endParaRPr lang="en-US"/>
        </a:p>
      </dgm:t>
    </dgm:pt>
    <dgm:pt modelId="{100C5F78-9E00-BF47-918C-84538FF4C707}" type="sibTrans" cxnId="{B339F9A8-23A7-0145-AD31-DA4EFAE1EB29}">
      <dgm:prSet/>
      <dgm:spPr/>
      <dgm:t>
        <a:bodyPr/>
        <a:lstStyle/>
        <a:p>
          <a:endParaRPr lang="en-US"/>
        </a:p>
      </dgm:t>
    </dgm:pt>
    <dgm:pt modelId="{62A73649-D0BC-F541-80AF-83F8A19C75BF}">
      <dgm:prSet phldrT="[Text]"/>
      <dgm:spPr>
        <a:solidFill>
          <a:srgbClr val="026670"/>
        </a:solidFill>
      </dgm:spPr>
      <dgm:t>
        <a:bodyPr/>
        <a:lstStyle/>
        <a:p>
          <a:r>
            <a:rPr lang="en-US" dirty="0"/>
            <a:t>Always Present (rode the bus)</a:t>
          </a:r>
        </a:p>
      </dgm:t>
    </dgm:pt>
    <dgm:pt modelId="{F0FEE357-77CB-7745-951C-3EF9C5846682}" type="parTrans" cxnId="{F3831F57-8100-B643-A879-84C7BCF41F68}">
      <dgm:prSet/>
      <dgm:spPr/>
      <dgm:t>
        <a:bodyPr/>
        <a:lstStyle/>
        <a:p>
          <a:endParaRPr lang="en-US"/>
        </a:p>
      </dgm:t>
    </dgm:pt>
    <dgm:pt modelId="{1518B424-A80B-6040-8217-5B5142D69E99}" type="sibTrans" cxnId="{F3831F57-8100-B643-A879-84C7BCF41F68}">
      <dgm:prSet/>
      <dgm:spPr/>
      <dgm:t>
        <a:bodyPr/>
        <a:lstStyle/>
        <a:p>
          <a:endParaRPr lang="en-US"/>
        </a:p>
      </dgm:t>
    </dgm:pt>
    <dgm:pt modelId="{E3EACD06-0E8C-1741-AA75-4797EF539005}">
      <dgm:prSet phldrT="[Text]"/>
      <dgm:spPr>
        <a:solidFill>
          <a:srgbClr val="026670"/>
        </a:solidFill>
      </dgm:spPr>
      <dgm:t>
        <a:bodyPr/>
        <a:lstStyle/>
        <a:p>
          <a:r>
            <a:rPr lang="en-US" dirty="0"/>
            <a:t>Talkative</a:t>
          </a:r>
        </a:p>
      </dgm:t>
    </dgm:pt>
    <dgm:pt modelId="{1DA45F1E-EEEB-F04C-9DF9-5315C9C28BC4}" type="parTrans" cxnId="{15DB3D63-AAF7-EA40-AAFE-4040D431C531}">
      <dgm:prSet/>
      <dgm:spPr/>
      <dgm:t>
        <a:bodyPr/>
        <a:lstStyle/>
        <a:p>
          <a:endParaRPr lang="en-US"/>
        </a:p>
      </dgm:t>
    </dgm:pt>
    <dgm:pt modelId="{5788AA2C-A091-944C-8BED-7FF7C3D0BB56}" type="sibTrans" cxnId="{15DB3D63-AAF7-EA40-AAFE-4040D431C531}">
      <dgm:prSet/>
      <dgm:spPr/>
      <dgm:t>
        <a:bodyPr/>
        <a:lstStyle/>
        <a:p>
          <a:endParaRPr lang="en-US"/>
        </a:p>
      </dgm:t>
    </dgm:pt>
    <dgm:pt modelId="{F7441C95-A721-E44E-B55A-6FBEB90354DA}">
      <dgm:prSet phldrT="[Text]"/>
      <dgm:spPr>
        <a:solidFill>
          <a:srgbClr val="026670"/>
        </a:solidFill>
        <a:ln>
          <a:solidFill>
            <a:schemeClr val="lt1">
              <a:hueOff val="0"/>
              <a:satOff val="0"/>
              <a:lumOff val="0"/>
            </a:schemeClr>
          </a:solidFill>
        </a:ln>
      </dgm:spPr>
      <dgm:t>
        <a:bodyPr/>
        <a:lstStyle/>
        <a:p>
          <a:r>
            <a:rPr lang="en-US" dirty="0"/>
            <a:t>Failing Language Arts</a:t>
          </a:r>
        </a:p>
      </dgm:t>
    </dgm:pt>
    <dgm:pt modelId="{2A75694F-E211-164B-BE1D-22A0DE099B70}" type="parTrans" cxnId="{907DF42A-74B6-2544-80E7-90FD2B083945}">
      <dgm:prSet/>
      <dgm:spPr/>
      <dgm:t>
        <a:bodyPr/>
        <a:lstStyle/>
        <a:p>
          <a:endParaRPr lang="en-US"/>
        </a:p>
      </dgm:t>
    </dgm:pt>
    <dgm:pt modelId="{6F7EB2A3-0E37-4744-965F-504483AD5F09}" type="sibTrans" cxnId="{907DF42A-74B6-2544-80E7-90FD2B083945}">
      <dgm:prSet/>
      <dgm:spPr/>
      <dgm:t>
        <a:bodyPr/>
        <a:lstStyle/>
        <a:p>
          <a:endParaRPr lang="en-US"/>
        </a:p>
      </dgm:t>
    </dgm:pt>
    <dgm:pt modelId="{2D631940-3CD8-AF42-8196-F98D89F95058}">
      <dgm:prSet phldrT="[Text]"/>
      <dgm:spPr>
        <a:solidFill>
          <a:srgbClr val="026670"/>
        </a:solidFill>
      </dgm:spPr>
      <dgm:t>
        <a:bodyPr/>
        <a:lstStyle/>
        <a:p>
          <a:r>
            <a:rPr lang="en-US" dirty="0"/>
            <a:t>New 7</a:t>
          </a:r>
          <a:r>
            <a:rPr lang="en-US" baseline="30000" dirty="0"/>
            <a:t>th</a:t>
          </a:r>
          <a:r>
            <a:rPr lang="en-US" dirty="0"/>
            <a:t> Grader</a:t>
          </a:r>
        </a:p>
      </dgm:t>
    </dgm:pt>
    <dgm:pt modelId="{7BE6B9F7-C0E3-7D4F-8E55-6FDF27AEBDC8}" type="parTrans" cxnId="{4B7226F4-370F-BB48-A716-E83B4DE1A575}">
      <dgm:prSet/>
      <dgm:spPr/>
      <dgm:t>
        <a:bodyPr/>
        <a:lstStyle/>
        <a:p>
          <a:endParaRPr lang="en-US"/>
        </a:p>
      </dgm:t>
    </dgm:pt>
    <dgm:pt modelId="{F30A910D-86DB-E549-A2C6-E26E1F268654}" type="sibTrans" cxnId="{4B7226F4-370F-BB48-A716-E83B4DE1A575}">
      <dgm:prSet/>
      <dgm:spPr/>
      <dgm:t>
        <a:bodyPr/>
        <a:lstStyle/>
        <a:p>
          <a:endParaRPr lang="en-US"/>
        </a:p>
      </dgm:t>
    </dgm:pt>
    <dgm:pt modelId="{DF456641-8A2F-6A4E-9ACD-9B66B8F4C725}" type="pres">
      <dgm:prSet presAssocID="{579676D2-3810-404A-9870-00718FFC8C65}" presName="cycle" presStyleCnt="0">
        <dgm:presLayoutVars>
          <dgm:chMax val="1"/>
          <dgm:dir/>
          <dgm:animLvl val="ctr"/>
          <dgm:resizeHandles val="exact"/>
        </dgm:presLayoutVars>
      </dgm:prSet>
      <dgm:spPr/>
    </dgm:pt>
    <dgm:pt modelId="{11BE889E-E50F-8144-857D-263564535AC2}" type="pres">
      <dgm:prSet presAssocID="{AEBEDE44-D536-FA40-8AB5-5B89946AFF0C}" presName="centerShape" presStyleLbl="node0" presStyleIdx="0" presStyleCnt="1" custScaleX="114169" custScaleY="114253"/>
      <dgm:spPr/>
    </dgm:pt>
    <dgm:pt modelId="{38D7CFD8-F7C1-0B4F-801E-1442A3844750}" type="pres">
      <dgm:prSet presAssocID="{F0FEE357-77CB-7745-951C-3EF9C5846682}" presName="Name9" presStyleLbl="parChTrans1D2" presStyleIdx="0" presStyleCnt="4"/>
      <dgm:spPr/>
    </dgm:pt>
    <dgm:pt modelId="{FCA518F7-EB6B-6F49-B9FE-CF1DD0C9E6A8}" type="pres">
      <dgm:prSet presAssocID="{F0FEE357-77CB-7745-951C-3EF9C5846682}" presName="connTx" presStyleLbl="parChTrans1D2" presStyleIdx="0" presStyleCnt="4"/>
      <dgm:spPr/>
    </dgm:pt>
    <dgm:pt modelId="{93D2DCA8-2267-7848-9199-EB72C3BF4437}" type="pres">
      <dgm:prSet presAssocID="{62A73649-D0BC-F541-80AF-83F8A19C75BF}" presName="node" presStyleLbl="node1" presStyleIdx="0" presStyleCnt="4">
        <dgm:presLayoutVars>
          <dgm:bulletEnabled val="1"/>
        </dgm:presLayoutVars>
      </dgm:prSet>
      <dgm:spPr/>
    </dgm:pt>
    <dgm:pt modelId="{4823A98C-BF3A-5740-81D0-06D0B8FAE9AD}" type="pres">
      <dgm:prSet presAssocID="{1DA45F1E-EEEB-F04C-9DF9-5315C9C28BC4}" presName="Name9" presStyleLbl="parChTrans1D2" presStyleIdx="1" presStyleCnt="4"/>
      <dgm:spPr/>
    </dgm:pt>
    <dgm:pt modelId="{6A2D0013-5995-F345-A257-5730BFBA7F3F}" type="pres">
      <dgm:prSet presAssocID="{1DA45F1E-EEEB-F04C-9DF9-5315C9C28BC4}" presName="connTx" presStyleLbl="parChTrans1D2" presStyleIdx="1" presStyleCnt="4"/>
      <dgm:spPr/>
    </dgm:pt>
    <dgm:pt modelId="{1C66A8A5-693E-2446-B9D0-E866D5D0AB37}" type="pres">
      <dgm:prSet presAssocID="{E3EACD06-0E8C-1741-AA75-4797EF539005}" presName="node" presStyleLbl="node1" presStyleIdx="1" presStyleCnt="4" custRadScaleRad="150989" custRadScaleInc="1934">
        <dgm:presLayoutVars>
          <dgm:bulletEnabled val="1"/>
        </dgm:presLayoutVars>
      </dgm:prSet>
      <dgm:spPr/>
    </dgm:pt>
    <dgm:pt modelId="{224FC02A-5DE5-064B-8B9F-ED69B4247FB0}" type="pres">
      <dgm:prSet presAssocID="{2A75694F-E211-164B-BE1D-22A0DE099B70}" presName="Name9" presStyleLbl="parChTrans1D2" presStyleIdx="2" presStyleCnt="4"/>
      <dgm:spPr/>
    </dgm:pt>
    <dgm:pt modelId="{DC8808A4-AA80-9A41-B828-90E9205E6BDD}" type="pres">
      <dgm:prSet presAssocID="{2A75694F-E211-164B-BE1D-22A0DE099B70}" presName="connTx" presStyleLbl="parChTrans1D2" presStyleIdx="2" presStyleCnt="4"/>
      <dgm:spPr/>
    </dgm:pt>
    <dgm:pt modelId="{F2C20FE7-7749-024E-8D71-CEC7CBCE5A79}" type="pres">
      <dgm:prSet presAssocID="{F7441C95-A721-E44E-B55A-6FBEB90354DA}" presName="node" presStyleLbl="node1" presStyleIdx="2" presStyleCnt="4" custRadScaleRad="88838" custRadScaleInc="-4672">
        <dgm:presLayoutVars>
          <dgm:bulletEnabled val="1"/>
        </dgm:presLayoutVars>
      </dgm:prSet>
      <dgm:spPr/>
    </dgm:pt>
    <dgm:pt modelId="{3E50601D-AE3B-654C-9CEC-41306CEAC2DB}" type="pres">
      <dgm:prSet presAssocID="{7BE6B9F7-C0E3-7D4F-8E55-6FDF27AEBDC8}" presName="Name9" presStyleLbl="parChTrans1D2" presStyleIdx="3" presStyleCnt="4"/>
      <dgm:spPr/>
    </dgm:pt>
    <dgm:pt modelId="{3A90A90B-049B-054D-9931-202F58B1A1A1}" type="pres">
      <dgm:prSet presAssocID="{7BE6B9F7-C0E3-7D4F-8E55-6FDF27AEBDC8}" presName="connTx" presStyleLbl="parChTrans1D2" presStyleIdx="3" presStyleCnt="4"/>
      <dgm:spPr/>
    </dgm:pt>
    <dgm:pt modelId="{A37B9FF4-6ED8-3445-86E3-28A7F9C0EEA8}" type="pres">
      <dgm:prSet presAssocID="{2D631940-3CD8-AF42-8196-F98D89F95058}" presName="node" presStyleLbl="node1" presStyleIdx="3" presStyleCnt="4" custRadScaleRad="151421" custRadScaleInc="126">
        <dgm:presLayoutVars>
          <dgm:bulletEnabled val="1"/>
        </dgm:presLayoutVars>
      </dgm:prSet>
      <dgm:spPr/>
    </dgm:pt>
  </dgm:ptLst>
  <dgm:cxnLst>
    <dgm:cxn modelId="{DB0E5706-4496-944C-96BE-BED41C91D4E6}" type="presOf" srcId="{E3EACD06-0E8C-1741-AA75-4797EF539005}" destId="{1C66A8A5-693E-2446-B9D0-E866D5D0AB37}" srcOrd="0" destOrd="0" presId="urn:microsoft.com/office/officeart/2005/8/layout/radial1"/>
    <dgm:cxn modelId="{1ECCC710-C475-C847-9321-DEBAFF5CFB9E}" type="presOf" srcId="{2A75694F-E211-164B-BE1D-22A0DE099B70}" destId="{224FC02A-5DE5-064B-8B9F-ED69B4247FB0}" srcOrd="0" destOrd="0" presId="urn:microsoft.com/office/officeart/2005/8/layout/radial1"/>
    <dgm:cxn modelId="{E5A67C24-B114-5A4E-94F6-13DF48F337FB}" type="presOf" srcId="{7BE6B9F7-C0E3-7D4F-8E55-6FDF27AEBDC8}" destId="{3A90A90B-049B-054D-9931-202F58B1A1A1}" srcOrd="1" destOrd="0" presId="urn:microsoft.com/office/officeart/2005/8/layout/radial1"/>
    <dgm:cxn modelId="{907DF42A-74B6-2544-80E7-90FD2B083945}" srcId="{AEBEDE44-D536-FA40-8AB5-5B89946AFF0C}" destId="{F7441C95-A721-E44E-B55A-6FBEB90354DA}" srcOrd="2" destOrd="0" parTransId="{2A75694F-E211-164B-BE1D-22A0DE099B70}" sibTransId="{6F7EB2A3-0E37-4744-965F-504483AD5F09}"/>
    <dgm:cxn modelId="{6E79FA39-1752-614B-9BCD-3719BCAFA9C6}" type="presOf" srcId="{F7441C95-A721-E44E-B55A-6FBEB90354DA}" destId="{F2C20FE7-7749-024E-8D71-CEC7CBCE5A79}" srcOrd="0" destOrd="0" presId="urn:microsoft.com/office/officeart/2005/8/layout/radial1"/>
    <dgm:cxn modelId="{C2B81545-59FB-8146-84C5-E630AE867BC0}" type="presOf" srcId="{579676D2-3810-404A-9870-00718FFC8C65}" destId="{DF456641-8A2F-6A4E-9ACD-9B66B8F4C725}" srcOrd="0" destOrd="0" presId="urn:microsoft.com/office/officeart/2005/8/layout/radial1"/>
    <dgm:cxn modelId="{34EF0546-99A2-A640-B9A1-3C8676D1081D}" type="presOf" srcId="{F0FEE357-77CB-7745-951C-3EF9C5846682}" destId="{FCA518F7-EB6B-6F49-B9FE-CF1DD0C9E6A8}" srcOrd="1" destOrd="0" presId="urn:microsoft.com/office/officeart/2005/8/layout/radial1"/>
    <dgm:cxn modelId="{F3831F57-8100-B643-A879-84C7BCF41F68}" srcId="{AEBEDE44-D536-FA40-8AB5-5B89946AFF0C}" destId="{62A73649-D0BC-F541-80AF-83F8A19C75BF}" srcOrd="0" destOrd="0" parTransId="{F0FEE357-77CB-7745-951C-3EF9C5846682}" sibTransId="{1518B424-A80B-6040-8217-5B5142D69E99}"/>
    <dgm:cxn modelId="{15DB3D63-AAF7-EA40-AAFE-4040D431C531}" srcId="{AEBEDE44-D536-FA40-8AB5-5B89946AFF0C}" destId="{E3EACD06-0E8C-1741-AA75-4797EF539005}" srcOrd="1" destOrd="0" parTransId="{1DA45F1E-EEEB-F04C-9DF9-5315C9C28BC4}" sibTransId="{5788AA2C-A091-944C-8BED-7FF7C3D0BB56}"/>
    <dgm:cxn modelId="{A181E97C-959C-304F-A927-92D0BCAE116A}" type="presOf" srcId="{AEBEDE44-D536-FA40-8AB5-5B89946AFF0C}" destId="{11BE889E-E50F-8144-857D-263564535AC2}" srcOrd="0" destOrd="0" presId="urn:microsoft.com/office/officeart/2005/8/layout/radial1"/>
    <dgm:cxn modelId="{E7148389-9FC5-CB4E-8AF2-331EE0CC68FD}" type="presOf" srcId="{F0FEE357-77CB-7745-951C-3EF9C5846682}" destId="{38D7CFD8-F7C1-0B4F-801E-1442A3844750}" srcOrd="0" destOrd="0" presId="urn:microsoft.com/office/officeart/2005/8/layout/radial1"/>
    <dgm:cxn modelId="{C691339A-F7D2-854F-95A1-58C8F3E88E02}" type="presOf" srcId="{2D631940-3CD8-AF42-8196-F98D89F95058}" destId="{A37B9FF4-6ED8-3445-86E3-28A7F9C0EEA8}" srcOrd="0" destOrd="0" presId="urn:microsoft.com/office/officeart/2005/8/layout/radial1"/>
    <dgm:cxn modelId="{D46E5E9B-7046-2849-BB3A-87E716F3CAB6}" type="presOf" srcId="{62A73649-D0BC-F541-80AF-83F8A19C75BF}" destId="{93D2DCA8-2267-7848-9199-EB72C3BF4437}" srcOrd="0" destOrd="0" presId="urn:microsoft.com/office/officeart/2005/8/layout/radial1"/>
    <dgm:cxn modelId="{B339F9A8-23A7-0145-AD31-DA4EFAE1EB29}" srcId="{579676D2-3810-404A-9870-00718FFC8C65}" destId="{AEBEDE44-D536-FA40-8AB5-5B89946AFF0C}" srcOrd="0" destOrd="0" parTransId="{FA6C5D01-C937-F640-8812-6E0ABE71CE52}" sibTransId="{100C5F78-9E00-BF47-918C-84538FF4C707}"/>
    <dgm:cxn modelId="{25A530A9-EDB0-4A44-A742-AA30B1247959}" type="presOf" srcId="{1DA45F1E-EEEB-F04C-9DF9-5315C9C28BC4}" destId="{4823A98C-BF3A-5740-81D0-06D0B8FAE9AD}" srcOrd="0" destOrd="0" presId="urn:microsoft.com/office/officeart/2005/8/layout/radial1"/>
    <dgm:cxn modelId="{C1878FC1-68CA-DF4B-BA5B-8193F5343FEF}" type="presOf" srcId="{2A75694F-E211-164B-BE1D-22A0DE099B70}" destId="{DC8808A4-AA80-9A41-B828-90E9205E6BDD}" srcOrd="1" destOrd="0" presId="urn:microsoft.com/office/officeart/2005/8/layout/radial1"/>
    <dgm:cxn modelId="{24707AC2-B54C-6C4D-AA38-71F0F461F954}" type="presOf" srcId="{7BE6B9F7-C0E3-7D4F-8E55-6FDF27AEBDC8}" destId="{3E50601D-AE3B-654C-9CEC-41306CEAC2DB}" srcOrd="0" destOrd="0" presId="urn:microsoft.com/office/officeart/2005/8/layout/radial1"/>
    <dgm:cxn modelId="{42A601C9-BD36-6C4D-993A-61BEED472D96}" type="presOf" srcId="{1DA45F1E-EEEB-F04C-9DF9-5315C9C28BC4}" destId="{6A2D0013-5995-F345-A257-5730BFBA7F3F}" srcOrd="1" destOrd="0" presId="urn:microsoft.com/office/officeart/2005/8/layout/radial1"/>
    <dgm:cxn modelId="{4B7226F4-370F-BB48-A716-E83B4DE1A575}" srcId="{AEBEDE44-D536-FA40-8AB5-5B89946AFF0C}" destId="{2D631940-3CD8-AF42-8196-F98D89F95058}" srcOrd="3" destOrd="0" parTransId="{7BE6B9F7-C0E3-7D4F-8E55-6FDF27AEBDC8}" sibTransId="{F30A910D-86DB-E549-A2C6-E26E1F268654}"/>
    <dgm:cxn modelId="{EAFF7AF9-19FA-624B-A750-96773991E0DA}" type="presParOf" srcId="{DF456641-8A2F-6A4E-9ACD-9B66B8F4C725}" destId="{11BE889E-E50F-8144-857D-263564535AC2}" srcOrd="0" destOrd="0" presId="urn:microsoft.com/office/officeart/2005/8/layout/radial1"/>
    <dgm:cxn modelId="{2400ABAB-EC60-8842-AE27-1AEF193155CA}" type="presParOf" srcId="{DF456641-8A2F-6A4E-9ACD-9B66B8F4C725}" destId="{38D7CFD8-F7C1-0B4F-801E-1442A3844750}" srcOrd="1" destOrd="0" presId="urn:microsoft.com/office/officeart/2005/8/layout/radial1"/>
    <dgm:cxn modelId="{9974CFDD-F55D-A44E-954A-D6E0399A88A7}" type="presParOf" srcId="{38D7CFD8-F7C1-0B4F-801E-1442A3844750}" destId="{FCA518F7-EB6B-6F49-B9FE-CF1DD0C9E6A8}" srcOrd="0" destOrd="0" presId="urn:microsoft.com/office/officeart/2005/8/layout/radial1"/>
    <dgm:cxn modelId="{D55AE6C8-A90B-1745-A333-5D00909C8D82}" type="presParOf" srcId="{DF456641-8A2F-6A4E-9ACD-9B66B8F4C725}" destId="{93D2DCA8-2267-7848-9199-EB72C3BF4437}" srcOrd="2" destOrd="0" presId="urn:microsoft.com/office/officeart/2005/8/layout/radial1"/>
    <dgm:cxn modelId="{2B1250FB-DE83-2048-8D3E-E2F21BED1D18}" type="presParOf" srcId="{DF456641-8A2F-6A4E-9ACD-9B66B8F4C725}" destId="{4823A98C-BF3A-5740-81D0-06D0B8FAE9AD}" srcOrd="3" destOrd="0" presId="urn:microsoft.com/office/officeart/2005/8/layout/radial1"/>
    <dgm:cxn modelId="{1AE5D70F-D8D9-4648-BFF1-9D3E65ED58C7}" type="presParOf" srcId="{4823A98C-BF3A-5740-81D0-06D0B8FAE9AD}" destId="{6A2D0013-5995-F345-A257-5730BFBA7F3F}" srcOrd="0" destOrd="0" presId="urn:microsoft.com/office/officeart/2005/8/layout/radial1"/>
    <dgm:cxn modelId="{3E2DAF6F-F05A-A240-8081-11E2AA9FEDDA}" type="presParOf" srcId="{DF456641-8A2F-6A4E-9ACD-9B66B8F4C725}" destId="{1C66A8A5-693E-2446-B9D0-E866D5D0AB37}" srcOrd="4" destOrd="0" presId="urn:microsoft.com/office/officeart/2005/8/layout/radial1"/>
    <dgm:cxn modelId="{09182FA7-57D9-C440-B53B-5E158CF23394}" type="presParOf" srcId="{DF456641-8A2F-6A4E-9ACD-9B66B8F4C725}" destId="{224FC02A-5DE5-064B-8B9F-ED69B4247FB0}" srcOrd="5" destOrd="0" presId="urn:microsoft.com/office/officeart/2005/8/layout/radial1"/>
    <dgm:cxn modelId="{A57FE2AF-3253-E444-8FD4-25A534048CBE}" type="presParOf" srcId="{224FC02A-5DE5-064B-8B9F-ED69B4247FB0}" destId="{DC8808A4-AA80-9A41-B828-90E9205E6BDD}" srcOrd="0" destOrd="0" presId="urn:microsoft.com/office/officeart/2005/8/layout/radial1"/>
    <dgm:cxn modelId="{8EC73B31-6CED-054E-B03B-19A13502063F}" type="presParOf" srcId="{DF456641-8A2F-6A4E-9ACD-9B66B8F4C725}" destId="{F2C20FE7-7749-024E-8D71-CEC7CBCE5A79}" srcOrd="6" destOrd="0" presId="urn:microsoft.com/office/officeart/2005/8/layout/radial1"/>
    <dgm:cxn modelId="{F72B5DB8-9951-6840-AFE7-D9758C6DE36F}" type="presParOf" srcId="{DF456641-8A2F-6A4E-9ACD-9B66B8F4C725}" destId="{3E50601D-AE3B-654C-9CEC-41306CEAC2DB}" srcOrd="7" destOrd="0" presId="urn:microsoft.com/office/officeart/2005/8/layout/radial1"/>
    <dgm:cxn modelId="{78E5CB8A-AB97-704F-B72E-CFB8A81FB04E}" type="presParOf" srcId="{3E50601D-AE3B-654C-9CEC-41306CEAC2DB}" destId="{3A90A90B-049B-054D-9931-202F58B1A1A1}" srcOrd="0" destOrd="0" presId="urn:microsoft.com/office/officeart/2005/8/layout/radial1"/>
    <dgm:cxn modelId="{EB5B37AF-AED3-A840-B4C5-2D13AEC893D3}" type="presParOf" srcId="{DF456641-8A2F-6A4E-9ACD-9B66B8F4C725}" destId="{A37B9FF4-6ED8-3445-86E3-28A7F9C0EEA8}" srcOrd="8" destOrd="0" presId="urn:microsoft.com/office/officeart/2005/8/layout/radial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9676D2-3810-404A-9870-00718FFC8C65}" type="doc">
      <dgm:prSet loTypeId="urn:microsoft.com/office/officeart/2005/8/layout/radial1" loCatId="" qsTypeId="urn:microsoft.com/office/officeart/2005/8/quickstyle/simple1" qsCatId="simple" csTypeId="urn:microsoft.com/office/officeart/2005/8/colors/accent1_2" csCatId="accent1" phldr="1"/>
      <dgm:spPr/>
      <dgm:t>
        <a:bodyPr/>
        <a:lstStyle/>
        <a:p>
          <a:endParaRPr lang="en-US"/>
        </a:p>
      </dgm:t>
    </dgm:pt>
    <dgm:pt modelId="{AEBEDE44-D536-FA40-8AB5-5B89946AFF0C}">
      <dgm:prSet phldrT="[Text]" phldr="1"/>
      <dgm:spPr>
        <a:noFill/>
        <a:ln>
          <a:solidFill>
            <a:srgbClr val="026670"/>
          </a:solidFill>
        </a:ln>
      </dgm:spPr>
      <dgm:t>
        <a:bodyPr/>
        <a:lstStyle/>
        <a:p>
          <a:endParaRPr lang="en-US" dirty="0"/>
        </a:p>
      </dgm:t>
    </dgm:pt>
    <dgm:pt modelId="{FA6C5D01-C937-F640-8812-6E0ABE71CE52}" type="parTrans" cxnId="{B339F9A8-23A7-0145-AD31-DA4EFAE1EB29}">
      <dgm:prSet/>
      <dgm:spPr/>
      <dgm:t>
        <a:bodyPr/>
        <a:lstStyle/>
        <a:p>
          <a:endParaRPr lang="en-US"/>
        </a:p>
      </dgm:t>
    </dgm:pt>
    <dgm:pt modelId="{100C5F78-9E00-BF47-918C-84538FF4C707}" type="sibTrans" cxnId="{B339F9A8-23A7-0145-AD31-DA4EFAE1EB29}">
      <dgm:prSet/>
      <dgm:spPr/>
      <dgm:t>
        <a:bodyPr/>
        <a:lstStyle/>
        <a:p>
          <a:endParaRPr lang="en-US"/>
        </a:p>
      </dgm:t>
    </dgm:pt>
    <dgm:pt modelId="{62A73649-D0BC-F541-80AF-83F8A19C75BF}">
      <dgm:prSet phldrT="[Text]"/>
      <dgm:spPr>
        <a:solidFill>
          <a:srgbClr val="026670">
            <a:alpha val="39900"/>
          </a:srgbClr>
        </a:solidFill>
      </dgm:spPr>
      <dgm:t>
        <a:bodyPr/>
        <a:lstStyle/>
        <a:p>
          <a:r>
            <a:rPr lang="en-US" dirty="0"/>
            <a:t>Always Present (rode the bus)</a:t>
          </a:r>
        </a:p>
      </dgm:t>
    </dgm:pt>
    <dgm:pt modelId="{F0FEE357-77CB-7745-951C-3EF9C5846682}" type="parTrans" cxnId="{F3831F57-8100-B643-A879-84C7BCF41F68}">
      <dgm:prSet/>
      <dgm:spPr/>
      <dgm:t>
        <a:bodyPr/>
        <a:lstStyle/>
        <a:p>
          <a:endParaRPr lang="en-US"/>
        </a:p>
      </dgm:t>
    </dgm:pt>
    <dgm:pt modelId="{1518B424-A80B-6040-8217-5B5142D69E99}" type="sibTrans" cxnId="{F3831F57-8100-B643-A879-84C7BCF41F68}">
      <dgm:prSet/>
      <dgm:spPr/>
      <dgm:t>
        <a:bodyPr/>
        <a:lstStyle/>
        <a:p>
          <a:endParaRPr lang="en-US"/>
        </a:p>
      </dgm:t>
    </dgm:pt>
    <dgm:pt modelId="{F7441C95-A721-E44E-B55A-6FBEB90354DA}">
      <dgm:prSet phldrT="[Text]"/>
      <dgm:spPr>
        <a:solidFill>
          <a:srgbClr val="026670">
            <a:alpha val="40000"/>
          </a:srgbClr>
        </a:solidFill>
        <a:ln>
          <a:solidFill>
            <a:schemeClr val="lt1">
              <a:hueOff val="0"/>
              <a:satOff val="0"/>
              <a:lumOff val="0"/>
            </a:schemeClr>
          </a:solidFill>
        </a:ln>
      </dgm:spPr>
      <dgm:t>
        <a:bodyPr/>
        <a:lstStyle/>
        <a:p>
          <a:r>
            <a:rPr lang="en-US" dirty="0"/>
            <a:t>Failing Language Arts</a:t>
          </a:r>
        </a:p>
      </dgm:t>
    </dgm:pt>
    <dgm:pt modelId="{2A75694F-E211-164B-BE1D-22A0DE099B70}" type="parTrans" cxnId="{907DF42A-74B6-2544-80E7-90FD2B083945}">
      <dgm:prSet/>
      <dgm:spPr/>
      <dgm:t>
        <a:bodyPr/>
        <a:lstStyle/>
        <a:p>
          <a:endParaRPr lang="en-US"/>
        </a:p>
      </dgm:t>
    </dgm:pt>
    <dgm:pt modelId="{6F7EB2A3-0E37-4744-965F-504483AD5F09}" type="sibTrans" cxnId="{907DF42A-74B6-2544-80E7-90FD2B083945}">
      <dgm:prSet/>
      <dgm:spPr/>
      <dgm:t>
        <a:bodyPr/>
        <a:lstStyle/>
        <a:p>
          <a:endParaRPr lang="en-US"/>
        </a:p>
      </dgm:t>
    </dgm:pt>
    <dgm:pt modelId="{C84196A2-3E75-754B-891F-24ADAC8C3193}">
      <dgm:prSet phldrT="[Text]"/>
      <dgm:spPr>
        <a:solidFill>
          <a:srgbClr val="026670">
            <a:alpha val="40000"/>
          </a:srgbClr>
        </a:solidFill>
      </dgm:spPr>
      <dgm:t>
        <a:bodyPr/>
        <a:lstStyle/>
        <a:p>
          <a:r>
            <a:rPr lang="en-US" dirty="0"/>
            <a:t>New 7</a:t>
          </a:r>
          <a:r>
            <a:rPr lang="en-US" baseline="30000" dirty="0"/>
            <a:t>th</a:t>
          </a:r>
          <a:r>
            <a:rPr lang="en-US" dirty="0"/>
            <a:t> Grader</a:t>
          </a:r>
        </a:p>
      </dgm:t>
    </dgm:pt>
    <dgm:pt modelId="{F16F1C9E-9572-DC4A-B2C1-8C0164233745}" type="parTrans" cxnId="{448D3933-A254-AC41-A21D-28BF6471F57A}">
      <dgm:prSet/>
      <dgm:spPr/>
      <dgm:t>
        <a:bodyPr/>
        <a:lstStyle/>
        <a:p>
          <a:endParaRPr lang="en-US"/>
        </a:p>
      </dgm:t>
    </dgm:pt>
    <dgm:pt modelId="{D2336060-F613-844C-9E56-45174D6CB7B5}" type="sibTrans" cxnId="{448D3933-A254-AC41-A21D-28BF6471F57A}">
      <dgm:prSet/>
      <dgm:spPr/>
      <dgm:t>
        <a:bodyPr/>
        <a:lstStyle/>
        <a:p>
          <a:endParaRPr lang="en-US"/>
        </a:p>
      </dgm:t>
    </dgm:pt>
    <dgm:pt modelId="{C0D5EE63-85A9-AE4C-84A0-724D2776A5D3}">
      <dgm:prSet phldrT="[Text]"/>
      <dgm:spPr>
        <a:solidFill>
          <a:srgbClr val="F58735"/>
        </a:solidFill>
      </dgm:spPr>
      <dgm:t>
        <a:bodyPr/>
        <a:lstStyle/>
        <a:p>
          <a:r>
            <a:rPr lang="en-US" dirty="0"/>
            <a:t>Had two friends</a:t>
          </a:r>
        </a:p>
      </dgm:t>
    </dgm:pt>
    <dgm:pt modelId="{DF76F759-3930-A540-ADB2-C5058E0F8191}" type="parTrans" cxnId="{EB21EFE9-B6F6-3E41-BBA5-6C654E885C1C}">
      <dgm:prSet/>
      <dgm:spPr/>
      <dgm:t>
        <a:bodyPr/>
        <a:lstStyle/>
        <a:p>
          <a:endParaRPr lang="en-US"/>
        </a:p>
      </dgm:t>
    </dgm:pt>
    <dgm:pt modelId="{3D198E1A-5644-0E4E-A2A9-AC63C29F5A82}" type="sibTrans" cxnId="{EB21EFE9-B6F6-3E41-BBA5-6C654E885C1C}">
      <dgm:prSet/>
      <dgm:spPr/>
      <dgm:t>
        <a:bodyPr/>
        <a:lstStyle/>
        <a:p>
          <a:endParaRPr lang="en-US"/>
        </a:p>
      </dgm:t>
    </dgm:pt>
    <dgm:pt modelId="{E3EACD06-0E8C-1741-AA75-4797EF539005}">
      <dgm:prSet phldrT="[Text]"/>
      <dgm:spPr>
        <a:solidFill>
          <a:srgbClr val="026670">
            <a:alpha val="40000"/>
          </a:srgbClr>
        </a:solidFill>
      </dgm:spPr>
      <dgm:t>
        <a:bodyPr/>
        <a:lstStyle/>
        <a:p>
          <a:r>
            <a:rPr lang="en-US" dirty="0"/>
            <a:t>Talkative</a:t>
          </a:r>
        </a:p>
      </dgm:t>
    </dgm:pt>
    <dgm:pt modelId="{5788AA2C-A091-944C-8BED-7FF7C3D0BB56}" type="sibTrans" cxnId="{15DB3D63-AAF7-EA40-AAFE-4040D431C531}">
      <dgm:prSet/>
      <dgm:spPr/>
      <dgm:t>
        <a:bodyPr/>
        <a:lstStyle/>
        <a:p>
          <a:endParaRPr lang="en-US"/>
        </a:p>
      </dgm:t>
    </dgm:pt>
    <dgm:pt modelId="{1DA45F1E-EEEB-F04C-9DF9-5315C9C28BC4}" type="parTrans" cxnId="{15DB3D63-AAF7-EA40-AAFE-4040D431C531}">
      <dgm:prSet/>
      <dgm:spPr/>
      <dgm:t>
        <a:bodyPr/>
        <a:lstStyle/>
        <a:p>
          <a:endParaRPr lang="en-US"/>
        </a:p>
      </dgm:t>
    </dgm:pt>
    <dgm:pt modelId="{1DDA6EE6-EA22-6146-83C2-308A843F485F}">
      <dgm:prSet phldrT="[Text]"/>
      <dgm:spPr>
        <a:solidFill>
          <a:srgbClr val="F58735"/>
        </a:solidFill>
      </dgm:spPr>
      <dgm:t>
        <a:bodyPr/>
        <a:lstStyle/>
        <a:p>
          <a:r>
            <a:rPr lang="en-US" dirty="0"/>
            <a:t>Born &amp; raised in California</a:t>
          </a:r>
        </a:p>
      </dgm:t>
    </dgm:pt>
    <dgm:pt modelId="{80C2F2C2-046A-174C-9873-D74AEC729AE7}" type="parTrans" cxnId="{99039474-D053-6E43-99C6-A585627090F1}">
      <dgm:prSet/>
      <dgm:spPr/>
      <dgm:t>
        <a:bodyPr/>
        <a:lstStyle/>
        <a:p>
          <a:endParaRPr lang="en-US"/>
        </a:p>
      </dgm:t>
    </dgm:pt>
    <dgm:pt modelId="{14D282FE-3F26-B648-875A-C1CBDFB9C740}" type="sibTrans" cxnId="{99039474-D053-6E43-99C6-A585627090F1}">
      <dgm:prSet/>
      <dgm:spPr/>
      <dgm:t>
        <a:bodyPr/>
        <a:lstStyle/>
        <a:p>
          <a:endParaRPr lang="en-US"/>
        </a:p>
      </dgm:t>
    </dgm:pt>
    <dgm:pt modelId="{52805C8A-EEEB-394E-875E-3CF11704F629}">
      <dgm:prSet phldrT="[Text]"/>
      <dgm:spPr>
        <a:solidFill>
          <a:srgbClr val="F58735"/>
        </a:solidFill>
        <a:ln>
          <a:solidFill>
            <a:schemeClr val="lt1">
              <a:hueOff val="0"/>
              <a:satOff val="0"/>
              <a:lumOff val="0"/>
            </a:schemeClr>
          </a:solidFill>
        </a:ln>
      </dgm:spPr>
      <dgm:t>
        <a:bodyPr/>
        <a:lstStyle/>
        <a:p>
          <a:r>
            <a:rPr lang="en-US" dirty="0"/>
            <a:t>Separated Parents</a:t>
          </a:r>
        </a:p>
      </dgm:t>
    </dgm:pt>
    <dgm:pt modelId="{2169293D-B1DD-DD43-BBF4-D760CDC9FAFB}" type="parTrans" cxnId="{9A4873F1-2E33-8D4B-B442-ACECD5EBE122}">
      <dgm:prSet/>
      <dgm:spPr/>
      <dgm:t>
        <a:bodyPr/>
        <a:lstStyle/>
        <a:p>
          <a:endParaRPr lang="en-US"/>
        </a:p>
      </dgm:t>
    </dgm:pt>
    <dgm:pt modelId="{4C451D7C-35CD-E94A-A361-DDDEAB91307F}" type="sibTrans" cxnId="{9A4873F1-2E33-8D4B-B442-ACECD5EBE122}">
      <dgm:prSet/>
      <dgm:spPr/>
      <dgm:t>
        <a:bodyPr/>
        <a:lstStyle/>
        <a:p>
          <a:endParaRPr lang="en-US"/>
        </a:p>
      </dgm:t>
    </dgm:pt>
    <dgm:pt modelId="{B720FB39-ADAD-5441-8109-0E5563E527FF}">
      <dgm:prSet phldrT="[Text]"/>
      <dgm:spPr>
        <a:solidFill>
          <a:srgbClr val="F58735"/>
        </a:solidFill>
      </dgm:spPr>
      <dgm:t>
        <a:bodyPr/>
        <a:lstStyle/>
        <a:p>
          <a:r>
            <a:rPr lang="en-US" dirty="0"/>
            <a:t>Three Elementary School </a:t>
          </a:r>
        </a:p>
      </dgm:t>
    </dgm:pt>
    <dgm:pt modelId="{1F5D6F2A-2DFA-2547-BB78-4791117AABDE}" type="parTrans" cxnId="{C1D07282-F2CF-704F-BB87-35CC8A6B7077}">
      <dgm:prSet/>
      <dgm:spPr/>
      <dgm:t>
        <a:bodyPr/>
        <a:lstStyle/>
        <a:p>
          <a:endParaRPr lang="en-US"/>
        </a:p>
      </dgm:t>
    </dgm:pt>
    <dgm:pt modelId="{CA8631D2-DAE7-3C48-BA38-0C140472B200}" type="sibTrans" cxnId="{C1D07282-F2CF-704F-BB87-35CC8A6B7077}">
      <dgm:prSet/>
      <dgm:spPr/>
      <dgm:t>
        <a:bodyPr/>
        <a:lstStyle/>
        <a:p>
          <a:endParaRPr lang="en-US"/>
        </a:p>
      </dgm:t>
    </dgm:pt>
    <dgm:pt modelId="{DF456641-8A2F-6A4E-9ACD-9B66B8F4C725}" type="pres">
      <dgm:prSet presAssocID="{579676D2-3810-404A-9870-00718FFC8C65}" presName="cycle" presStyleCnt="0">
        <dgm:presLayoutVars>
          <dgm:chMax val="1"/>
          <dgm:dir/>
          <dgm:animLvl val="ctr"/>
          <dgm:resizeHandles val="exact"/>
        </dgm:presLayoutVars>
      </dgm:prSet>
      <dgm:spPr/>
    </dgm:pt>
    <dgm:pt modelId="{11BE889E-E50F-8144-857D-263564535AC2}" type="pres">
      <dgm:prSet presAssocID="{AEBEDE44-D536-FA40-8AB5-5B89946AFF0C}" presName="centerShape" presStyleLbl="node0" presStyleIdx="0" presStyleCnt="1" custScaleX="114169" custScaleY="114253"/>
      <dgm:spPr/>
    </dgm:pt>
    <dgm:pt modelId="{38D7CFD8-F7C1-0B4F-801E-1442A3844750}" type="pres">
      <dgm:prSet presAssocID="{F0FEE357-77CB-7745-951C-3EF9C5846682}" presName="Name9" presStyleLbl="parChTrans1D2" presStyleIdx="0" presStyleCnt="8"/>
      <dgm:spPr/>
    </dgm:pt>
    <dgm:pt modelId="{FCA518F7-EB6B-6F49-B9FE-CF1DD0C9E6A8}" type="pres">
      <dgm:prSet presAssocID="{F0FEE357-77CB-7745-951C-3EF9C5846682}" presName="connTx" presStyleLbl="parChTrans1D2" presStyleIdx="0" presStyleCnt="8"/>
      <dgm:spPr/>
    </dgm:pt>
    <dgm:pt modelId="{93D2DCA8-2267-7848-9199-EB72C3BF4437}" type="pres">
      <dgm:prSet presAssocID="{62A73649-D0BC-F541-80AF-83F8A19C75BF}" presName="node" presStyleLbl="node1" presStyleIdx="0" presStyleCnt="8">
        <dgm:presLayoutVars>
          <dgm:bulletEnabled val="1"/>
        </dgm:presLayoutVars>
      </dgm:prSet>
      <dgm:spPr/>
    </dgm:pt>
    <dgm:pt modelId="{7A3AFE78-CA1C-204F-8CCC-C904A711CD46}" type="pres">
      <dgm:prSet presAssocID="{DF76F759-3930-A540-ADB2-C5058E0F8191}" presName="Name9" presStyleLbl="parChTrans1D2" presStyleIdx="1" presStyleCnt="8"/>
      <dgm:spPr/>
    </dgm:pt>
    <dgm:pt modelId="{2C4BBCD5-7127-F643-B635-CB7BA1D7E36A}" type="pres">
      <dgm:prSet presAssocID="{DF76F759-3930-A540-ADB2-C5058E0F8191}" presName="connTx" presStyleLbl="parChTrans1D2" presStyleIdx="1" presStyleCnt="8"/>
      <dgm:spPr/>
    </dgm:pt>
    <dgm:pt modelId="{82C910FA-E27D-AC42-824A-8F3D20356B32}" type="pres">
      <dgm:prSet presAssocID="{C0D5EE63-85A9-AE4C-84A0-724D2776A5D3}" presName="node" presStyleLbl="node1" presStyleIdx="1" presStyleCnt="8">
        <dgm:presLayoutVars>
          <dgm:bulletEnabled val="1"/>
        </dgm:presLayoutVars>
      </dgm:prSet>
      <dgm:spPr/>
    </dgm:pt>
    <dgm:pt modelId="{4823A98C-BF3A-5740-81D0-06D0B8FAE9AD}" type="pres">
      <dgm:prSet presAssocID="{1DA45F1E-EEEB-F04C-9DF9-5315C9C28BC4}" presName="Name9" presStyleLbl="parChTrans1D2" presStyleIdx="2" presStyleCnt="8"/>
      <dgm:spPr/>
    </dgm:pt>
    <dgm:pt modelId="{6A2D0013-5995-F345-A257-5730BFBA7F3F}" type="pres">
      <dgm:prSet presAssocID="{1DA45F1E-EEEB-F04C-9DF9-5315C9C28BC4}" presName="connTx" presStyleLbl="parChTrans1D2" presStyleIdx="2" presStyleCnt="8"/>
      <dgm:spPr/>
    </dgm:pt>
    <dgm:pt modelId="{1C66A8A5-693E-2446-B9D0-E866D5D0AB37}" type="pres">
      <dgm:prSet presAssocID="{E3EACD06-0E8C-1741-AA75-4797EF539005}" presName="node" presStyleLbl="node1" presStyleIdx="2" presStyleCnt="8" custRadScaleRad="150989" custRadScaleInc="1934">
        <dgm:presLayoutVars>
          <dgm:bulletEnabled val="1"/>
        </dgm:presLayoutVars>
      </dgm:prSet>
      <dgm:spPr/>
    </dgm:pt>
    <dgm:pt modelId="{BFEFDCCB-D5F6-C34F-889E-7F74026DAEA6}" type="pres">
      <dgm:prSet presAssocID="{80C2F2C2-046A-174C-9873-D74AEC729AE7}" presName="Name9" presStyleLbl="parChTrans1D2" presStyleIdx="3" presStyleCnt="8"/>
      <dgm:spPr/>
    </dgm:pt>
    <dgm:pt modelId="{244A243F-C1E5-B340-B448-ABE63ABCCA12}" type="pres">
      <dgm:prSet presAssocID="{80C2F2C2-046A-174C-9873-D74AEC729AE7}" presName="connTx" presStyleLbl="parChTrans1D2" presStyleIdx="3" presStyleCnt="8"/>
      <dgm:spPr/>
    </dgm:pt>
    <dgm:pt modelId="{CBAE82BB-55F6-0E41-8296-F281E54C30E2}" type="pres">
      <dgm:prSet presAssocID="{1DDA6EE6-EA22-6146-83C2-308A843F485F}" presName="node" presStyleLbl="node1" presStyleIdx="3" presStyleCnt="8" custRadScaleRad="104298" custRadScaleInc="-24481">
        <dgm:presLayoutVars>
          <dgm:bulletEnabled val="1"/>
        </dgm:presLayoutVars>
      </dgm:prSet>
      <dgm:spPr/>
    </dgm:pt>
    <dgm:pt modelId="{224FC02A-5DE5-064B-8B9F-ED69B4247FB0}" type="pres">
      <dgm:prSet presAssocID="{2A75694F-E211-164B-BE1D-22A0DE099B70}" presName="Name9" presStyleLbl="parChTrans1D2" presStyleIdx="4" presStyleCnt="8"/>
      <dgm:spPr/>
    </dgm:pt>
    <dgm:pt modelId="{DC8808A4-AA80-9A41-B828-90E9205E6BDD}" type="pres">
      <dgm:prSet presAssocID="{2A75694F-E211-164B-BE1D-22A0DE099B70}" presName="connTx" presStyleLbl="parChTrans1D2" presStyleIdx="4" presStyleCnt="8"/>
      <dgm:spPr/>
    </dgm:pt>
    <dgm:pt modelId="{F2C20FE7-7749-024E-8D71-CEC7CBCE5A79}" type="pres">
      <dgm:prSet presAssocID="{F7441C95-A721-E44E-B55A-6FBEB90354DA}" presName="node" presStyleLbl="node1" presStyleIdx="4" presStyleCnt="8" custRadScaleRad="88838" custRadScaleInc="-4672">
        <dgm:presLayoutVars>
          <dgm:bulletEnabled val="1"/>
        </dgm:presLayoutVars>
      </dgm:prSet>
      <dgm:spPr/>
    </dgm:pt>
    <dgm:pt modelId="{1287A5B4-2FD5-3B4C-BF79-1B2B2B38737B}" type="pres">
      <dgm:prSet presAssocID="{2169293D-B1DD-DD43-BBF4-D760CDC9FAFB}" presName="Name9" presStyleLbl="parChTrans1D2" presStyleIdx="5" presStyleCnt="8"/>
      <dgm:spPr/>
    </dgm:pt>
    <dgm:pt modelId="{CA115A7A-3B74-1141-999A-772F09076478}" type="pres">
      <dgm:prSet presAssocID="{2169293D-B1DD-DD43-BBF4-D760CDC9FAFB}" presName="connTx" presStyleLbl="parChTrans1D2" presStyleIdx="5" presStyleCnt="8"/>
      <dgm:spPr/>
    </dgm:pt>
    <dgm:pt modelId="{3BE4025B-F98D-2844-A63B-84C8906B02D9}" type="pres">
      <dgm:prSet presAssocID="{52805C8A-EEEB-394E-875E-3CF11704F629}" presName="node" presStyleLbl="node1" presStyleIdx="5" presStyleCnt="8" custRadScaleRad="95231" custRadScaleInc="18281">
        <dgm:presLayoutVars>
          <dgm:bulletEnabled val="1"/>
        </dgm:presLayoutVars>
      </dgm:prSet>
      <dgm:spPr/>
    </dgm:pt>
    <dgm:pt modelId="{7121A860-C587-0744-97F9-9896B435B451}" type="pres">
      <dgm:prSet presAssocID="{F16F1C9E-9572-DC4A-B2C1-8C0164233745}" presName="Name9" presStyleLbl="parChTrans1D2" presStyleIdx="6" presStyleCnt="8"/>
      <dgm:spPr/>
    </dgm:pt>
    <dgm:pt modelId="{A7D7A63D-437C-D445-B961-F44923DA97CB}" type="pres">
      <dgm:prSet presAssocID="{F16F1C9E-9572-DC4A-B2C1-8C0164233745}" presName="connTx" presStyleLbl="parChTrans1D2" presStyleIdx="6" presStyleCnt="8"/>
      <dgm:spPr/>
    </dgm:pt>
    <dgm:pt modelId="{A4729B8B-9349-074F-AC93-56A5CB18E4E4}" type="pres">
      <dgm:prSet presAssocID="{C84196A2-3E75-754B-891F-24ADAC8C3193}" presName="node" presStyleLbl="node1" presStyleIdx="6" presStyleCnt="8" custRadScaleRad="151421" custRadScaleInc="126">
        <dgm:presLayoutVars>
          <dgm:bulletEnabled val="1"/>
        </dgm:presLayoutVars>
      </dgm:prSet>
      <dgm:spPr/>
    </dgm:pt>
    <dgm:pt modelId="{34541016-AE73-9647-A36E-0DBB1153BA06}" type="pres">
      <dgm:prSet presAssocID="{1F5D6F2A-2DFA-2547-BB78-4791117AABDE}" presName="Name9" presStyleLbl="parChTrans1D2" presStyleIdx="7" presStyleCnt="8"/>
      <dgm:spPr/>
    </dgm:pt>
    <dgm:pt modelId="{A4B7E0DA-31EF-9D4B-9DDE-CFA059D952A0}" type="pres">
      <dgm:prSet presAssocID="{1F5D6F2A-2DFA-2547-BB78-4791117AABDE}" presName="connTx" presStyleLbl="parChTrans1D2" presStyleIdx="7" presStyleCnt="8"/>
      <dgm:spPr/>
    </dgm:pt>
    <dgm:pt modelId="{AD0DBC86-3E9E-3446-AD3B-C5C2E97644BB}" type="pres">
      <dgm:prSet presAssocID="{B720FB39-ADAD-5441-8109-0E5563E527FF}" presName="node" presStyleLbl="node1" presStyleIdx="7" presStyleCnt="8" custRadScaleRad="104314" custRadScaleInc="-5648">
        <dgm:presLayoutVars>
          <dgm:bulletEnabled val="1"/>
        </dgm:presLayoutVars>
      </dgm:prSet>
      <dgm:spPr/>
    </dgm:pt>
  </dgm:ptLst>
  <dgm:cxnLst>
    <dgm:cxn modelId="{DB0E5706-4496-944C-96BE-BED41C91D4E6}" type="presOf" srcId="{E3EACD06-0E8C-1741-AA75-4797EF539005}" destId="{1C66A8A5-693E-2446-B9D0-E866D5D0AB37}" srcOrd="0" destOrd="0" presId="urn:microsoft.com/office/officeart/2005/8/layout/radial1"/>
    <dgm:cxn modelId="{18EFC50F-4437-7047-AD23-18A04EF9D984}" type="presOf" srcId="{DF76F759-3930-A540-ADB2-C5058E0F8191}" destId="{2C4BBCD5-7127-F643-B635-CB7BA1D7E36A}" srcOrd="1" destOrd="0" presId="urn:microsoft.com/office/officeart/2005/8/layout/radial1"/>
    <dgm:cxn modelId="{1ECCC710-C475-C847-9321-DEBAFF5CFB9E}" type="presOf" srcId="{2A75694F-E211-164B-BE1D-22A0DE099B70}" destId="{224FC02A-5DE5-064B-8B9F-ED69B4247FB0}" srcOrd="0" destOrd="0" presId="urn:microsoft.com/office/officeart/2005/8/layout/radial1"/>
    <dgm:cxn modelId="{3C2C6824-9217-754E-842D-9B7648B02125}" type="presOf" srcId="{DF76F759-3930-A540-ADB2-C5058E0F8191}" destId="{7A3AFE78-CA1C-204F-8CCC-C904A711CD46}" srcOrd="0" destOrd="0" presId="urn:microsoft.com/office/officeart/2005/8/layout/radial1"/>
    <dgm:cxn modelId="{11AD8928-5416-1049-B02F-27F03749B64E}" type="presOf" srcId="{80C2F2C2-046A-174C-9873-D74AEC729AE7}" destId="{244A243F-C1E5-B340-B448-ABE63ABCCA12}" srcOrd="1" destOrd="0" presId="urn:microsoft.com/office/officeart/2005/8/layout/radial1"/>
    <dgm:cxn modelId="{91851B2A-F106-9741-AC63-E759D173EE30}" type="presOf" srcId="{F16F1C9E-9572-DC4A-B2C1-8C0164233745}" destId="{7121A860-C587-0744-97F9-9896B435B451}" srcOrd="0" destOrd="0" presId="urn:microsoft.com/office/officeart/2005/8/layout/radial1"/>
    <dgm:cxn modelId="{907DF42A-74B6-2544-80E7-90FD2B083945}" srcId="{AEBEDE44-D536-FA40-8AB5-5B89946AFF0C}" destId="{F7441C95-A721-E44E-B55A-6FBEB90354DA}" srcOrd="4" destOrd="0" parTransId="{2A75694F-E211-164B-BE1D-22A0DE099B70}" sibTransId="{6F7EB2A3-0E37-4744-965F-504483AD5F09}"/>
    <dgm:cxn modelId="{96C2082B-876F-B44D-987E-708DA9C02EDC}" type="presOf" srcId="{F16F1C9E-9572-DC4A-B2C1-8C0164233745}" destId="{A7D7A63D-437C-D445-B961-F44923DA97CB}" srcOrd="1" destOrd="0" presId="urn:microsoft.com/office/officeart/2005/8/layout/radial1"/>
    <dgm:cxn modelId="{B533582B-999E-2D4E-B5FF-7FA3FD8E7EE3}" type="presOf" srcId="{1F5D6F2A-2DFA-2547-BB78-4791117AABDE}" destId="{34541016-AE73-9647-A36E-0DBB1153BA06}" srcOrd="0" destOrd="0" presId="urn:microsoft.com/office/officeart/2005/8/layout/radial1"/>
    <dgm:cxn modelId="{F0FC8A2F-7D8C-4246-BC4F-B1379CB6A6E5}" type="presOf" srcId="{2169293D-B1DD-DD43-BBF4-D760CDC9FAFB}" destId="{1287A5B4-2FD5-3B4C-BF79-1B2B2B38737B}" srcOrd="0" destOrd="0" presId="urn:microsoft.com/office/officeart/2005/8/layout/radial1"/>
    <dgm:cxn modelId="{448D3933-A254-AC41-A21D-28BF6471F57A}" srcId="{AEBEDE44-D536-FA40-8AB5-5B89946AFF0C}" destId="{C84196A2-3E75-754B-891F-24ADAC8C3193}" srcOrd="6" destOrd="0" parTransId="{F16F1C9E-9572-DC4A-B2C1-8C0164233745}" sibTransId="{D2336060-F613-844C-9E56-45174D6CB7B5}"/>
    <dgm:cxn modelId="{6E79FA39-1752-614B-9BCD-3719BCAFA9C6}" type="presOf" srcId="{F7441C95-A721-E44E-B55A-6FBEB90354DA}" destId="{F2C20FE7-7749-024E-8D71-CEC7CBCE5A79}" srcOrd="0" destOrd="0" presId="urn:microsoft.com/office/officeart/2005/8/layout/radial1"/>
    <dgm:cxn modelId="{C2B81545-59FB-8146-84C5-E630AE867BC0}" type="presOf" srcId="{579676D2-3810-404A-9870-00718FFC8C65}" destId="{DF456641-8A2F-6A4E-9ACD-9B66B8F4C725}" srcOrd="0" destOrd="0" presId="urn:microsoft.com/office/officeart/2005/8/layout/radial1"/>
    <dgm:cxn modelId="{34EF0546-99A2-A640-B9A1-3C8676D1081D}" type="presOf" srcId="{F0FEE357-77CB-7745-951C-3EF9C5846682}" destId="{FCA518F7-EB6B-6F49-B9FE-CF1DD0C9E6A8}" srcOrd="1" destOrd="0" presId="urn:microsoft.com/office/officeart/2005/8/layout/radial1"/>
    <dgm:cxn modelId="{F3831F57-8100-B643-A879-84C7BCF41F68}" srcId="{AEBEDE44-D536-FA40-8AB5-5B89946AFF0C}" destId="{62A73649-D0BC-F541-80AF-83F8A19C75BF}" srcOrd="0" destOrd="0" parTransId="{F0FEE357-77CB-7745-951C-3EF9C5846682}" sibTransId="{1518B424-A80B-6040-8217-5B5142D69E99}"/>
    <dgm:cxn modelId="{75D7D959-2A22-5D4D-AA41-DEB72D6B00A1}" type="presOf" srcId="{C0D5EE63-85A9-AE4C-84A0-724D2776A5D3}" destId="{82C910FA-E27D-AC42-824A-8F3D20356B32}" srcOrd="0" destOrd="0" presId="urn:microsoft.com/office/officeart/2005/8/layout/radial1"/>
    <dgm:cxn modelId="{15DB3D63-AAF7-EA40-AAFE-4040D431C531}" srcId="{AEBEDE44-D536-FA40-8AB5-5B89946AFF0C}" destId="{E3EACD06-0E8C-1741-AA75-4797EF539005}" srcOrd="2" destOrd="0" parTransId="{1DA45F1E-EEEB-F04C-9DF9-5315C9C28BC4}" sibTransId="{5788AA2C-A091-944C-8BED-7FF7C3D0BB56}"/>
    <dgm:cxn modelId="{3D785266-DE46-6149-8E19-4164D8793328}" type="presOf" srcId="{B720FB39-ADAD-5441-8109-0E5563E527FF}" destId="{AD0DBC86-3E9E-3446-AD3B-C5C2E97644BB}" srcOrd="0" destOrd="0" presId="urn:microsoft.com/office/officeart/2005/8/layout/radial1"/>
    <dgm:cxn modelId="{99039474-D053-6E43-99C6-A585627090F1}" srcId="{AEBEDE44-D536-FA40-8AB5-5B89946AFF0C}" destId="{1DDA6EE6-EA22-6146-83C2-308A843F485F}" srcOrd="3" destOrd="0" parTransId="{80C2F2C2-046A-174C-9873-D74AEC729AE7}" sibTransId="{14D282FE-3F26-B648-875A-C1CBDFB9C740}"/>
    <dgm:cxn modelId="{F5268C76-E956-864E-B919-4DB37254E0FF}" type="presOf" srcId="{C84196A2-3E75-754B-891F-24ADAC8C3193}" destId="{A4729B8B-9349-074F-AC93-56A5CB18E4E4}" srcOrd="0" destOrd="0" presId="urn:microsoft.com/office/officeart/2005/8/layout/radial1"/>
    <dgm:cxn modelId="{A181E97C-959C-304F-A927-92D0BCAE116A}" type="presOf" srcId="{AEBEDE44-D536-FA40-8AB5-5B89946AFF0C}" destId="{11BE889E-E50F-8144-857D-263564535AC2}" srcOrd="0" destOrd="0" presId="urn:microsoft.com/office/officeart/2005/8/layout/radial1"/>
    <dgm:cxn modelId="{C1D07282-F2CF-704F-BB87-35CC8A6B7077}" srcId="{AEBEDE44-D536-FA40-8AB5-5B89946AFF0C}" destId="{B720FB39-ADAD-5441-8109-0E5563E527FF}" srcOrd="7" destOrd="0" parTransId="{1F5D6F2A-2DFA-2547-BB78-4791117AABDE}" sibTransId="{CA8631D2-DAE7-3C48-BA38-0C140472B200}"/>
    <dgm:cxn modelId="{F3516487-B81A-E940-8367-4C2996218D77}" type="presOf" srcId="{1DDA6EE6-EA22-6146-83C2-308A843F485F}" destId="{CBAE82BB-55F6-0E41-8296-F281E54C30E2}" srcOrd="0" destOrd="0" presId="urn:microsoft.com/office/officeart/2005/8/layout/radial1"/>
    <dgm:cxn modelId="{E7148389-9FC5-CB4E-8AF2-331EE0CC68FD}" type="presOf" srcId="{F0FEE357-77CB-7745-951C-3EF9C5846682}" destId="{38D7CFD8-F7C1-0B4F-801E-1442A3844750}" srcOrd="0" destOrd="0" presId="urn:microsoft.com/office/officeart/2005/8/layout/radial1"/>
    <dgm:cxn modelId="{D46E5E9B-7046-2849-BB3A-87E716F3CAB6}" type="presOf" srcId="{62A73649-D0BC-F541-80AF-83F8A19C75BF}" destId="{93D2DCA8-2267-7848-9199-EB72C3BF4437}" srcOrd="0" destOrd="0" presId="urn:microsoft.com/office/officeart/2005/8/layout/radial1"/>
    <dgm:cxn modelId="{B339F9A8-23A7-0145-AD31-DA4EFAE1EB29}" srcId="{579676D2-3810-404A-9870-00718FFC8C65}" destId="{AEBEDE44-D536-FA40-8AB5-5B89946AFF0C}" srcOrd="0" destOrd="0" parTransId="{FA6C5D01-C937-F640-8812-6E0ABE71CE52}" sibTransId="{100C5F78-9E00-BF47-918C-84538FF4C707}"/>
    <dgm:cxn modelId="{25A530A9-EDB0-4A44-A742-AA30B1247959}" type="presOf" srcId="{1DA45F1E-EEEB-F04C-9DF9-5315C9C28BC4}" destId="{4823A98C-BF3A-5740-81D0-06D0B8FAE9AD}" srcOrd="0" destOrd="0" presId="urn:microsoft.com/office/officeart/2005/8/layout/radial1"/>
    <dgm:cxn modelId="{C1878FC1-68CA-DF4B-BA5B-8193F5343FEF}" type="presOf" srcId="{2A75694F-E211-164B-BE1D-22A0DE099B70}" destId="{DC8808A4-AA80-9A41-B828-90E9205E6BDD}" srcOrd="1" destOrd="0" presId="urn:microsoft.com/office/officeart/2005/8/layout/radial1"/>
    <dgm:cxn modelId="{42A601C9-BD36-6C4D-993A-61BEED472D96}" type="presOf" srcId="{1DA45F1E-EEEB-F04C-9DF9-5315C9C28BC4}" destId="{6A2D0013-5995-F345-A257-5730BFBA7F3F}" srcOrd="1" destOrd="0" presId="urn:microsoft.com/office/officeart/2005/8/layout/radial1"/>
    <dgm:cxn modelId="{E4DC4ACD-C0DD-DC48-B02E-C949A046E192}" type="presOf" srcId="{80C2F2C2-046A-174C-9873-D74AEC729AE7}" destId="{BFEFDCCB-D5F6-C34F-889E-7F74026DAEA6}" srcOrd="0" destOrd="0" presId="urn:microsoft.com/office/officeart/2005/8/layout/radial1"/>
    <dgm:cxn modelId="{19EB75CD-3B26-AE4F-BD86-1DF71A976E78}" type="presOf" srcId="{52805C8A-EEEB-394E-875E-3CF11704F629}" destId="{3BE4025B-F98D-2844-A63B-84C8906B02D9}" srcOrd="0" destOrd="0" presId="urn:microsoft.com/office/officeart/2005/8/layout/radial1"/>
    <dgm:cxn modelId="{BD7D7ECD-8B89-6543-A6E4-5CB7A092D856}" type="presOf" srcId="{1F5D6F2A-2DFA-2547-BB78-4791117AABDE}" destId="{A4B7E0DA-31EF-9D4B-9DDE-CFA059D952A0}" srcOrd="1" destOrd="0" presId="urn:microsoft.com/office/officeart/2005/8/layout/radial1"/>
    <dgm:cxn modelId="{0DFCCBE7-A77C-A940-B07E-A7BB1776B4FC}" type="presOf" srcId="{2169293D-B1DD-DD43-BBF4-D760CDC9FAFB}" destId="{CA115A7A-3B74-1141-999A-772F09076478}" srcOrd="1" destOrd="0" presId="urn:microsoft.com/office/officeart/2005/8/layout/radial1"/>
    <dgm:cxn modelId="{EB21EFE9-B6F6-3E41-BBA5-6C654E885C1C}" srcId="{AEBEDE44-D536-FA40-8AB5-5B89946AFF0C}" destId="{C0D5EE63-85A9-AE4C-84A0-724D2776A5D3}" srcOrd="1" destOrd="0" parTransId="{DF76F759-3930-A540-ADB2-C5058E0F8191}" sibTransId="{3D198E1A-5644-0E4E-A2A9-AC63C29F5A82}"/>
    <dgm:cxn modelId="{9A4873F1-2E33-8D4B-B442-ACECD5EBE122}" srcId="{AEBEDE44-D536-FA40-8AB5-5B89946AFF0C}" destId="{52805C8A-EEEB-394E-875E-3CF11704F629}" srcOrd="5" destOrd="0" parTransId="{2169293D-B1DD-DD43-BBF4-D760CDC9FAFB}" sibTransId="{4C451D7C-35CD-E94A-A361-DDDEAB91307F}"/>
    <dgm:cxn modelId="{EAFF7AF9-19FA-624B-A750-96773991E0DA}" type="presParOf" srcId="{DF456641-8A2F-6A4E-9ACD-9B66B8F4C725}" destId="{11BE889E-E50F-8144-857D-263564535AC2}" srcOrd="0" destOrd="0" presId="urn:microsoft.com/office/officeart/2005/8/layout/radial1"/>
    <dgm:cxn modelId="{2400ABAB-EC60-8842-AE27-1AEF193155CA}" type="presParOf" srcId="{DF456641-8A2F-6A4E-9ACD-9B66B8F4C725}" destId="{38D7CFD8-F7C1-0B4F-801E-1442A3844750}" srcOrd="1" destOrd="0" presId="urn:microsoft.com/office/officeart/2005/8/layout/radial1"/>
    <dgm:cxn modelId="{9974CFDD-F55D-A44E-954A-D6E0399A88A7}" type="presParOf" srcId="{38D7CFD8-F7C1-0B4F-801E-1442A3844750}" destId="{FCA518F7-EB6B-6F49-B9FE-CF1DD0C9E6A8}" srcOrd="0" destOrd="0" presId="urn:microsoft.com/office/officeart/2005/8/layout/radial1"/>
    <dgm:cxn modelId="{D55AE6C8-A90B-1745-A333-5D00909C8D82}" type="presParOf" srcId="{DF456641-8A2F-6A4E-9ACD-9B66B8F4C725}" destId="{93D2DCA8-2267-7848-9199-EB72C3BF4437}" srcOrd="2" destOrd="0" presId="urn:microsoft.com/office/officeart/2005/8/layout/radial1"/>
    <dgm:cxn modelId="{420AC87F-6276-0F4C-A53F-8D584D3DE528}" type="presParOf" srcId="{DF456641-8A2F-6A4E-9ACD-9B66B8F4C725}" destId="{7A3AFE78-CA1C-204F-8CCC-C904A711CD46}" srcOrd="3" destOrd="0" presId="urn:microsoft.com/office/officeart/2005/8/layout/radial1"/>
    <dgm:cxn modelId="{B3F641BF-64ED-AF4F-89A3-EC5FF747FAC1}" type="presParOf" srcId="{7A3AFE78-CA1C-204F-8CCC-C904A711CD46}" destId="{2C4BBCD5-7127-F643-B635-CB7BA1D7E36A}" srcOrd="0" destOrd="0" presId="urn:microsoft.com/office/officeart/2005/8/layout/radial1"/>
    <dgm:cxn modelId="{B4555896-AD4C-7D45-A6CB-7D1FC45918F5}" type="presParOf" srcId="{DF456641-8A2F-6A4E-9ACD-9B66B8F4C725}" destId="{82C910FA-E27D-AC42-824A-8F3D20356B32}" srcOrd="4" destOrd="0" presId="urn:microsoft.com/office/officeart/2005/8/layout/radial1"/>
    <dgm:cxn modelId="{2B1250FB-DE83-2048-8D3E-E2F21BED1D18}" type="presParOf" srcId="{DF456641-8A2F-6A4E-9ACD-9B66B8F4C725}" destId="{4823A98C-BF3A-5740-81D0-06D0B8FAE9AD}" srcOrd="5" destOrd="0" presId="urn:microsoft.com/office/officeart/2005/8/layout/radial1"/>
    <dgm:cxn modelId="{1AE5D70F-D8D9-4648-BFF1-9D3E65ED58C7}" type="presParOf" srcId="{4823A98C-BF3A-5740-81D0-06D0B8FAE9AD}" destId="{6A2D0013-5995-F345-A257-5730BFBA7F3F}" srcOrd="0" destOrd="0" presId="urn:microsoft.com/office/officeart/2005/8/layout/radial1"/>
    <dgm:cxn modelId="{3E2DAF6F-F05A-A240-8081-11E2AA9FEDDA}" type="presParOf" srcId="{DF456641-8A2F-6A4E-9ACD-9B66B8F4C725}" destId="{1C66A8A5-693E-2446-B9D0-E866D5D0AB37}" srcOrd="6" destOrd="0" presId="urn:microsoft.com/office/officeart/2005/8/layout/radial1"/>
    <dgm:cxn modelId="{73A9DBC4-8589-2A44-AAB2-C72C6FB6ED77}" type="presParOf" srcId="{DF456641-8A2F-6A4E-9ACD-9B66B8F4C725}" destId="{BFEFDCCB-D5F6-C34F-889E-7F74026DAEA6}" srcOrd="7" destOrd="0" presId="urn:microsoft.com/office/officeart/2005/8/layout/radial1"/>
    <dgm:cxn modelId="{ED1F81F1-D367-8F45-90F4-BA0BC14E59AD}" type="presParOf" srcId="{BFEFDCCB-D5F6-C34F-889E-7F74026DAEA6}" destId="{244A243F-C1E5-B340-B448-ABE63ABCCA12}" srcOrd="0" destOrd="0" presId="urn:microsoft.com/office/officeart/2005/8/layout/radial1"/>
    <dgm:cxn modelId="{E20772AB-AA3A-414D-9395-45506095869E}" type="presParOf" srcId="{DF456641-8A2F-6A4E-9ACD-9B66B8F4C725}" destId="{CBAE82BB-55F6-0E41-8296-F281E54C30E2}" srcOrd="8" destOrd="0" presId="urn:microsoft.com/office/officeart/2005/8/layout/radial1"/>
    <dgm:cxn modelId="{09182FA7-57D9-C440-B53B-5E158CF23394}" type="presParOf" srcId="{DF456641-8A2F-6A4E-9ACD-9B66B8F4C725}" destId="{224FC02A-5DE5-064B-8B9F-ED69B4247FB0}" srcOrd="9" destOrd="0" presId="urn:microsoft.com/office/officeart/2005/8/layout/radial1"/>
    <dgm:cxn modelId="{A57FE2AF-3253-E444-8FD4-25A534048CBE}" type="presParOf" srcId="{224FC02A-5DE5-064B-8B9F-ED69B4247FB0}" destId="{DC8808A4-AA80-9A41-B828-90E9205E6BDD}" srcOrd="0" destOrd="0" presId="urn:microsoft.com/office/officeart/2005/8/layout/radial1"/>
    <dgm:cxn modelId="{8EC73B31-6CED-054E-B03B-19A13502063F}" type="presParOf" srcId="{DF456641-8A2F-6A4E-9ACD-9B66B8F4C725}" destId="{F2C20FE7-7749-024E-8D71-CEC7CBCE5A79}" srcOrd="10" destOrd="0" presId="urn:microsoft.com/office/officeart/2005/8/layout/radial1"/>
    <dgm:cxn modelId="{900A7F7E-53DB-9B4F-A980-3531BDC5E644}" type="presParOf" srcId="{DF456641-8A2F-6A4E-9ACD-9B66B8F4C725}" destId="{1287A5B4-2FD5-3B4C-BF79-1B2B2B38737B}" srcOrd="11" destOrd="0" presId="urn:microsoft.com/office/officeart/2005/8/layout/radial1"/>
    <dgm:cxn modelId="{EED44F62-9B3D-5848-AF57-D0DCA5E36B80}" type="presParOf" srcId="{1287A5B4-2FD5-3B4C-BF79-1B2B2B38737B}" destId="{CA115A7A-3B74-1141-999A-772F09076478}" srcOrd="0" destOrd="0" presId="urn:microsoft.com/office/officeart/2005/8/layout/radial1"/>
    <dgm:cxn modelId="{689E27DE-4FFE-2247-9615-9F49E7C93A1A}" type="presParOf" srcId="{DF456641-8A2F-6A4E-9ACD-9B66B8F4C725}" destId="{3BE4025B-F98D-2844-A63B-84C8906B02D9}" srcOrd="12" destOrd="0" presId="urn:microsoft.com/office/officeart/2005/8/layout/radial1"/>
    <dgm:cxn modelId="{A71B03D4-1691-274E-9F7D-1063D768E0E8}" type="presParOf" srcId="{DF456641-8A2F-6A4E-9ACD-9B66B8F4C725}" destId="{7121A860-C587-0744-97F9-9896B435B451}" srcOrd="13" destOrd="0" presId="urn:microsoft.com/office/officeart/2005/8/layout/radial1"/>
    <dgm:cxn modelId="{91AF34C7-B907-6C4B-B2FE-CC75260762DE}" type="presParOf" srcId="{7121A860-C587-0744-97F9-9896B435B451}" destId="{A7D7A63D-437C-D445-B961-F44923DA97CB}" srcOrd="0" destOrd="0" presId="urn:microsoft.com/office/officeart/2005/8/layout/radial1"/>
    <dgm:cxn modelId="{0AB31CE8-EB4F-BB44-B352-E93A6A8B9CFD}" type="presParOf" srcId="{DF456641-8A2F-6A4E-9ACD-9B66B8F4C725}" destId="{A4729B8B-9349-074F-AC93-56A5CB18E4E4}" srcOrd="14" destOrd="0" presId="urn:microsoft.com/office/officeart/2005/8/layout/radial1"/>
    <dgm:cxn modelId="{9521E238-D54F-DC41-8703-D31F0B3A4381}" type="presParOf" srcId="{DF456641-8A2F-6A4E-9ACD-9B66B8F4C725}" destId="{34541016-AE73-9647-A36E-0DBB1153BA06}" srcOrd="15" destOrd="0" presId="urn:microsoft.com/office/officeart/2005/8/layout/radial1"/>
    <dgm:cxn modelId="{E3919146-78AA-C249-90DE-BC4C887B2096}" type="presParOf" srcId="{34541016-AE73-9647-A36E-0DBB1153BA06}" destId="{A4B7E0DA-31EF-9D4B-9DDE-CFA059D952A0}" srcOrd="0" destOrd="0" presId="urn:microsoft.com/office/officeart/2005/8/layout/radial1"/>
    <dgm:cxn modelId="{23A14214-0786-554B-A1F7-934D91345A4F}" type="presParOf" srcId="{DF456641-8A2F-6A4E-9ACD-9B66B8F4C725}" destId="{AD0DBC86-3E9E-3446-AD3B-C5C2E97644BB}" srcOrd="16" destOrd="0" presId="urn:microsoft.com/office/officeart/2005/8/layout/radial1"/>
  </dgm:cxnLst>
  <dgm:bg/>
  <dgm:whole/>
  <dgm:extLst>
    <a:ext uri="http://schemas.microsoft.com/office/drawing/2008/diagram">
      <dsp:dataModelExt xmlns:dsp="http://schemas.microsoft.com/office/drawing/2008/diagram" relId="rId4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58B53AC-AA0B-CA4D-8E74-BB99BC0C71D7}" type="doc">
      <dgm:prSet loTypeId="urn:microsoft.com/office/officeart/2008/layout/HexagonCluster" loCatId="" qsTypeId="urn:microsoft.com/office/officeart/2005/8/quickstyle/simple3" qsCatId="simple" csTypeId="urn:microsoft.com/office/officeart/2005/8/colors/accent1_2" csCatId="accent1" phldr="1"/>
      <dgm:spPr/>
      <dgm:t>
        <a:bodyPr/>
        <a:lstStyle/>
        <a:p>
          <a:endParaRPr lang="en-US"/>
        </a:p>
      </dgm:t>
    </dgm:pt>
    <dgm:pt modelId="{B710CEFE-2CF9-EC42-AFD7-780B75BAB5A2}">
      <dgm:prSet phldrT="[Text]"/>
      <dgm:spPr/>
      <dgm:t>
        <a:bodyPr/>
        <a:lstStyle/>
        <a:p>
          <a:r>
            <a:rPr lang="en-US" dirty="0"/>
            <a:t>Ms. Q </a:t>
          </a:r>
        </a:p>
        <a:p>
          <a:r>
            <a:rPr lang="en-US" dirty="0"/>
            <a:t>(Fear, Respect &amp; physical health)</a:t>
          </a:r>
        </a:p>
      </dgm:t>
    </dgm:pt>
    <dgm:pt modelId="{6E03E7B0-FEFC-694A-8273-7CECA7491429}" type="parTrans" cxnId="{D0D3CA9A-8DE4-354F-917C-FC5BDBA1BC36}">
      <dgm:prSet/>
      <dgm:spPr/>
      <dgm:t>
        <a:bodyPr/>
        <a:lstStyle/>
        <a:p>
          <a:endParaRPr lang="en-US"/>
        </a:p>
      </dgm:t>
    </dgm:pt>
    <dgm:pt modelId="{C6B512D0-5EE6-3A49-95D2-1B422BA264CC}" type="sibTrans" cxnId="{D0D3CA9A-8DE4-354F-917C-FC5BDBA1BC36}">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t="-4000" b="-4000"/>
          </a:stretch>
        </a:blipFill>
      </dgm:spPr>
      <dgm:t>
        <a:bodyPr/>
        <a:lstStyle/>
        <a:p>
          <a:endParaRPr lang="en-US"/>
        </a:p>
      </dgm:t>
    </dgm:pt>
    <dgm:pt modelId="{D4C2D1C9-2D81-6C42-B659-76353CCFB79E}">
      <dgm:prSet phldrT="[Text]" custT="1"/>
      <dgm:spPr/>
      <dgm:t>
        <a:bodyPr/>
        <a:lstStyle/>
        <a:p>
          <a:r>
            <a:rPr lang="en-US" sz="1600" dirty="0"/>
            <a:t>Auntie Maggie Concepcion+</a:t>
          </a:r>
        </a:p>
        <a:p>
          <a:r>
            <a:rPr lang="en-US" sz="1600" dirty="0"/>
            <a:t>(Acceptance)</a:t>
          </a:r>
          <a:endParaRPr lang="en-US" sz="1600" b="1" dirty="0"/>
        </a:p>
      </dgm:t>
    </dgm:pt>
    <dgm:pt modelId="{D6A573CD-B251-5D42-82A2-CA3F08A4BF14}" type="parTrans" cxnId="{3EE1061B-2ADA-D743-937C-BBABE3CA0E7D}">
      <dgm:prSet/>
      <dgm:spPr/>
      <dgm:t>
        <a:bodyPr/>
        <a:lstStyle/>
        <a:p>
          <a:endParaRPr lang="en-US"/>
        </a:p>
      </dgm:t>
    </dgm:pt>
    <dgm:pt modelId="{816A8D35-2531-854B-90F6-278F7BC7C342}" type="sibTrans" cxnId="{3EE1061B-2ADA-D743-937C-BBABE3CA0E7D}">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t>
        <a:bodyPr/>
        <a:lstStyle/>
        <a:p>
          <a:endParaRPr lang="en-US"/>
        </a:p>
      </dgm:t>
    </dgm:pt>
    <dgm:pt modelId="{5AA55338-C6BE-A84F-AEB9-F7D32197CA6B}">
      <dgm:prSet phldrT="[Text]"/>
      <dgm:spPr/>
      <dgm:t>
        <a:bodyPr/>
        <a:lstStyle/>
        <a:p>
          <a:r>
            <a:rPr lang="en-US" dirty="0"/>
            <a:t>Mr. Williams</a:t>
          </a:r>
        </a:p>
        <a:p>
          <a:r>
            <a:rPr lang="en-US" dirty="0"/>
            <a:t>(Stern, but Kind)</a:t>
          </a:r>
        </a:p>
      </dgm:t>
    </dgm:pt>
    <dgm:pt modelId="{5A7B6EA3-B9E7-D344-9A55-CBE93D0DE460}" type="parTrans" cxnId="{04CEA16E-F4AE-2F4D-B4A4-F894009F1DD4}">
      <dgm:prSet/>
      <dgm:spPr/>
      <dgm:t>
        <a:bodyPr/>
        <a:lstStyle/>
        <a:p>
          <a:endParaRPr lang="en-US"/>
        </a:p>
      </dgm:t>
    </dgm:pt>
    <dgm:pt modelId="{F58E5DB4-12DA-9F4F-B75D-74A691F2FB36}" type="sibTrans" cxnId="{04CEA16E-F4AE-2F4D-B4A4-F894009F1DD4}">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dgm:spPr>
      <dgm:t>
        <a:bodyPr/>
        <a:lstStyle/>
        <a:p>
          <a:endParaRPr lang="en-US"/>
        </a:p>
      </dgm:t>
    </dgm:pt>
    <dgm:pt modelId="{C9DD30BD-06FE-0344-9D93-525B3C7EAC75}" type="pres">
      <dgm:prSet presAssocID="{C58B53AC-AA0B-CA4D-8E74-BB99BC0C71D7}" presName="Name0" presStyleCnt="0">
        <dgm:presLayoutVars>
          <dgm:chMax val="21"/>
          <dgm:chPref val="21"/>
        </dgm:presLayoutVars>
      </dgm:prSet>
      <dgm:spPr/>
    </dgm:pt>
    <dgm:pt modelId="{42DB5920-E7EA-1240-83B6-62845FEA730F}" type="pres">
      <dgm:prSet presAssocID="{B710CEFE-2CF9-EC42-AFD7-780B75BAB5A2}" presName="text1" presStyleCnt="0"/>
      <dgm:spPr/>
    </dgm:pt>
    <dgm:pt modelId="{D6F16D03-30DA-AC48-8F98-9FF61D3A73E6}" type="pres">
      <dgm:prSet presAssocID="{B710CEFE-2CF9-EC42-AFD7-780B75BAB5A2}" presName="textRepeatNode" presStyleLbl="alignNode1" presStyleIdx="0" presStyleCnt="3">
        <dgm:presLayoutVars>
          <dgm:chMax val="0"/>
          <dgm:chPref val="0"/>
          <dgm:bulletEnabled val="1"/>
        </dgm:presLayoutVars>
      </dgm:prSet>
      <dgm:spPr/>
    </dgm:pt>
    <dgm:pt modelId="{D9F06B38-0746-B94B-9DBF-DF025744AB98}" type="pres">
      <dgm:prSet presAssocID="{B710CEFE-2CF9-EC42-AFD7-780B75BAB5A2}" presName="textaccent1" presStyleCnt="0"/>
      <dgm:spPr/>
    </dgm:pt>
    <dgm:pt modelId="{07E216EA-8698-9243-A5CA-B16078275174}" type="pres">
      <dgm:prSet presAssocID="{B710CEFE-2CF9-EC42-AFD7-780B75BAB5A2}" presName="accentRepeatNode" presStyleLbl="solidAlignAcc1" presStyleIdx="0" presStyleCnt="6"/>
      <dgm:spPr/>
    </dgm:pt>
    <dgm:pt modelId="{AE654DCB-E816-7646-9706-50075356AB1E}" type="pres">
      <dgm:prSet presAssocID="{C6B512D0-5EE6-3A49-95D2-1B422BA264CC}" presName="image1" presStyleCnt="0"/>
      <dgm:spPr/>
    </dgm:pt>
    <dgm:pt modelId="{9E3A5226-FBC6-1A40-9FAF-9D09118BE4DF}" type="pres">
      <dgm:prSet presAssocID="{C6B512D0-5EE6-3A49-95D2-1B422BA264CC}" presName="imageRepeatNode" presStyleLbl="alignAcc1" presStyleIdx="0" presStyleCnt="3"/>
      <dgm:spPr/>
    </dgm:pt>
    <dgm:pt modelId="{0255F8B0-EC02-7640-82F8-8077B9E5BB3E}" type="pres">
      <dgm:prSet presAssocID="{C6B512D0-5EE6-3A49-95D2-1B422BA264CC}" presName="imageaccent1" presStyleCnt="0"/>
      <dgm:spPr/>
    </dgm:pt>
    <dgm:pt modelId="{59200D2A-6EA5-ED45-86E6-336876898458}" type="pres">
      <dgm:prSet presAssocID="{C6B512D0-5EE6-3A49-95D2-1B422BA264CC}" presName="accentRepeatNode" presStyleLbl="solidAlignAcc1" presStyleIdx="1" presStyleCnt="6"/>
      <dgm:spPr/>
    </dgm:pt>
    <dgm:pt modelId="{782EE644-974B-9D4D-8E89-CBDF4F90330B}" type="pres">
      <dgm:prSet presAssocID="{D4C2D1C9-2D81-6C42-B659-76353CCFB79E}" presName="text2" presStyleCnt="0"/>
      <dgm:spPr/>
    </dgm:pt>
    <dgm:pt modelId="{B126D7FA-2ED5-9242-81D2-AD1A45F32D82}" type="pres">
      <dgm:prSet presAssocID="{D4C2D1C9-2D81-6C42-B659-76353CCFB79E}" presName="textRepeatNode" presStyleLbl="alignNode1" presStyleIdx="1" presStyleCnt="3">
        <dgm:presLayoutVars>
          <dgm:chMax val="0"/>
          <dgm:chPref val="0"/>
          <dgm:bulletEnabled val="1"/>
        </dgm:presLayoutVars>
      </dgm:prSet>
      <dgm:spPr/>
    </dgm:pt>
    <dgm:pt modelId="{D17A0F4A-1F5E-AD48-ADDA-AB647A3E9478}" type="pres">
      <dgm:prSet presAssocID="{D4C2D1C9-2D81-6C42-B659-76353CCFB79E}" presName="textaccent2" presStyleCnt="0"/>
      <dgm:spPr/>
    </dgm:pt>
    <dgm:pt modelId="{DBACF8B8-C049-AB49-BDC2-B5950D891655}" type="pres">
      <dgm:prSet presAssocID="{D4C2D1C9-2D81-6C42-B659-76353CCFB79E}" presName="accentRepeatNode" presStyleLbl="solidAlignAcc1" presStyleIdx="2" presStyleCnt="6"/>
      <dgm:spPr/>
    </dgm:pt>
    <dgm:pt modelId="{9DB8D635-30C8-8449-85F7-A7551CC2F3B9}" type="pres">
      <dgm:prSet presAssocID="{816A8D35-2531-854B-90F6-278F7BC7C342}" presName="image2" presStyleCnt="0"/>
      <dgm:spPr/>
    </dgm:pt>
    <dgm:pt modelId="{982F0B86-6227-6844-8B1F-DB6C668F1BB3}" type="pres">
      <dgm:prSet presAssocID="{816A8D35-2531-854B-90F6-278F7BC7C342}" presName="imageRepeatNode" presStyleLbl="alignAcc1" presStyleIdx="1" presStyleCnt="3" custLinFactNeighborY="1351"/>
      <dgm:spPr/>
    </dgm:pt>
    <dgm:pt modelId="{DC1324DE-FDE9-7147-AF83-46984F6270B0}" type="pres">
      <dgm:prSet presAssocID="{816A8D35-2531-854B-90F6-278F7BC7C342}" presName="imageaccent2" presStyleCnt="0"/>
      <dgm:spPr/>
    </dgm:pt>
    <dgm:pt modelId="{F8EFDA9A-6989-904E-83C0-71A2E011A991}" type="pres">
      <dgm:prSet presAssocID="{816A8D35-2531-854B-90F6-278F7BC7C342}" presName="accentRepeatNode" presStyleLbl="solidAlignAcc1" presStyleIdx="3" presStyleCnt="6"/>
      <dgm:spPr/>
    </dgm:pt>
    <dgm:pt modelId="{8C3B2BB7-346B-FE47-AB28-87A332884DE6}" type="pres">
      <dgm:prSet presAssocID="{5AA55338-C6BE-A84F-AEB9-F7D32197CA6B}" presName="text3" presStyleCnt="0"/>
      <dgm:spPr/>
    </dgm:pt>
    <dgm:pt modelId="{D82AFB83-0FC1-D541-9937-B2E5F2D014F4}" type="pres">
      <dgm:prSet presAssocID="{5AA55338-C6BE-A84F-AEB9-F7D32197CA6B}" presName="textRepeatNode" presStyleLbl="alignNode1" presStyleIdx="2" presStyleCnt="3">
        <dgm:presLayoutVars>
          <dgm:chMax val="0"/>
          <dgm:chPref val="0"/>
          <dgm:bulletEnabled val="1"/>
        </dgm:presLayoutVars>
      </dgm:prSet>
      <dgm:spPr/>
    </dgm:pt>
    <dgm:pt modelId="{EA6BCF0F-D9EB-D149-B284-264A2F363C61}" type="pres">
      <dgm:prSet presAssocID="{5AA55338-C6BE-A84F-AEB9-F7D32197CA6B}" presName="textaccent3" presStyleCnt="0"/>
      <dgm:spPr/>
    </dgm:pt>
    <dgm:pt modelId="{973514B4-F80F-484F-AE53-8C6C77559816}" type="pres">
      <dgm:prSet presAssocID="{5AA55338-C6BE-A84F-AEB9-F7D32197CA6B}" presName="accentRepeatNode" presStyleLbl="solidAlignAcc1" presStyleIdx="4" presStyleCnt="6"/>
      <dgm:spPr/>
    </dgm:pt>
    <dgm:pt modelId="{37D7460C-C634-AD47-A65C-B359DD9EB940}" type="pres">
      <dgm:prSet presAssocID="{F58E5DB4-12DA-9F4F-B75D-74A691F2FB36}" presName="image3" presStyleCnt="0"/>
      <dgm:spPr/>
    </dgm:pt>
    <dgm:pt modelId="{CB504CA4-14A4-674F-83B7-C5AAEBBCD5D4}" type="pres">
      <dgm:prSet presAssocID="{F58E5DB4-12DA-9F4F-B75D-74A691F2FB36}" presName="imageRepeatNode" presStyleLbl="alignAcc1" presStyleIdx="2" presStyleCnt="3"/>
      <dgm:spPr/>
    </dgm:pt>
    <dgm:pt modelId="{49F8EF62-DCD4-564E-BB65-357C826F08DE}" type="pres">
      <dgm:prSet presAssocID="{F58E5DB4-12DA-9F4F-B75D-74A691F2FB36}" presName="imageaccent3" presStyleCnt="0"/>
      <dgm:spPr/>
    </dgm:pt>
    <dgm:pt modelId="{3010052C-BFB1-C84F-824D-874B62E3ABBB}" type="pres">
      <dgm:prSet presAssocID="{F58E5DB4-12DA-9F4F-B75D-74A691F2FB36}" presName="accentRepeatNode" presStyleLbl="solidAlignAcc1" presStyleIdx="5" presStyleCnt="6"/>
      <dgm:spPr/>
    </dgm:pt>
  </dgm:ptLst>
  <dgm:cxnLst>
    <dgm:cxn modelId="{9CD48009-7AE3-A649-8DDF-44367CA0667F}" type="presOf" srcId="{816A8D35-2531-854B-90F6-278F7BC7C342}" destId="{982F0B86-6227-6844-8B1F-DB6C668F1BB3}" srcOrd="0" destOrd="0" presId="urn:microsoft.com/office/officeart/2008/layout/HexagonCluster"/>
    <dgm:cxn modelId="{EE0D090A-013A-7346-8228-1C53C0E60CD1}" type="presOf" srcId="{C6B512D0-5EE6-3A49-95D2-1B422BA264CC}" destId="{9E3A5226-FBC6-1A40-9FAF-9D09118BE4DF}" srcOrd="0" destOrd="0" presId="urn:microsoft.com/office/officeart/2008/layout/HexagonCluster"/>
    <dgm:cxn modelId="{3EE1061B-2ADA-D743-937C-BBABE3CA0E7D}" srcId="{C58B53AC-AA0B-CA4D-8E74-BB99BC0C71D7}" destId="{D4C2D1C9-2D81-6C42-B659-76353CCFB79E}" srcOrd="1" destOrd="0" parTransId="{D6A573CD-B251-5D42-82A2-CA3F08A4BF14}" sibTransId="{816A8D35-2531-854B-90F6-278F7BC7C342}"/>
    <dgm:cxn modelId="{4786155D-5759-5A4B-B834-D8AD1E60C654}" type="presOf" srcId="{B710CEFE-2CF9-EC42-AFD7-780B75BAB5A2}" destId="{D6F16D03-30DA-AC48-8F98-9FF61D3A73E6}" srcOrd="0" destOrd="0" presId="urn:microsoft.com/office/officeart/2008/layout/HexagonCluster"/>
    <dgm:cxn modelId="{04CEA16E-F4AE-2F4D-B4A4-F894009F1DD4}" srcId="{C58B53AC-AA0B-CA4D-8E74-BB99BC0C71D7}" destId="{5AA55338-C6BE-A84F-AEB9-F7D32197CA6B}" srcOrd="2" destOrd="0" parTransId="{5A7B6EA3-B9E7-D344-9A55-CBE93D0DE460}" sibTransId="{F58E5DB4-12DA-9F4F-B75D-74A691F2FB36}"/>
    <dgm:cxn modelId="{A5BA8A85-9AD4-B04E-9AC4-2116C1291B3A}" type="presOf" srcId="{D4C2D1C9-2D81-6C42-B659-76353CCFB79E}" destId="{B126D7FA-2ED5-9242-81D2-AD1A45F32D82}" srcOrd="0" destOrd="0" presId="urn:microsoft.com/office/officeart/2008/layout/HexagonCluster"/>
    <dgm:cxn modelId="{D0D3CA9A-8DE4-354F-917C-FC5BDBA1BC36}" srcId="{C58B53AC-AA0B-CA4D-8E74-BB99BC0C71D7}" destId="{B710CEFE-2CF9-EC42-AFD7-780B75BAB5A2}" srcOrd="0" destOrd="0" parTransId="{6E03E7B0-FEFC-694A-8273-7CECA7491429}" sibTransId="{C6B512D0-5EE6-3A49-95D2-1B422BA264CC}"/>
    <dgm:cxn modelId="{6EB60ABC-5F51-5C4B-8457-930E2F5DB9B0}" type="presOf" srcId="{C58B53AC-AA0B-CA4D-8E74-BB99BC0C71D7}" destId="{C9DD30BD-06FE-0344-9D93-525B3C7EAC75}" srcOrd="0" destOrd="0" presId="urn:microsoft.com/office/officeart/2008/layout/HexagonCluster"/>
    <dgm:cxn modelId="{B76B75C5-5091-B641-B79B-0DC35D1607F6}" type="presOf" srcId="{5AA55338-C6BE-A84F-AEB9-F7D32197CA6B}" destId="{D82AFB83-0FC1-D541-9937-B2E5F2D014F4}" srcOrd="0" destOrd="0" presId="urn:microsoft.com/office/officeart/2008/layout/HexagonCluster"/>
    <dgm:cxn modelId="{43FEAFE2-B947-5045-84D3-4F4AB87961F1}" type="presOf" srcId="{F58E5DB4-12DA-9F4F-B75D-74A691F2FB36}" destId="{CB504CA4-14A4-674F-83B7-C5AAEBBCD5D4}" srcOrd="0" destOrd="0" presId="urn:microsoft.com/office/officeart/2008/layout/HexagonCluster"/>
    <dgm:cxn modelId="{1747F611-6613-9D4C-8F3F-B16B851500D2}" type="presParOf" srcId="{C9DD30BD-06FE-0344-9D93-525B3C7EAC75}" destId="{42DB5920-E7EA-1240-83B6-62845FEA730F}" srcOrd="0" destOrd="0" presId="urn:microsoft.com/office/officeart/2008/layout/HexagonCluster"/>
    <dgm:cxn modelId="{1C9CE8E8-4D04-264E-B1FF-45F2707AF999}" type="presParOf" srcId="{42DB5920-E7EA-1240-83B6-62845FEA730F}" destId="{D6F16D03-30DA-AC48-8F98-9FF61D3A73E6}" srcOrd="0" destOrd="0" presId="urn:microsoft.com/office/officeart/2008/layout/HexagonCluster"/>
    <dgm:cxn modelId="{DFC66F1D-5389-3C46-8A42-008DE9ADFA3B}" type="presParOf" srcId="{C9DD30BD-06FE-0344-9D93-525B3C7EAC75}" destId="{D9F06B38-0746-B94B-9DBF-DF025744AB98}" srcOrd="1" destOrd="0" presId="urn:microsoft.com/office/officeart/2008/layout/HexagonCluster"/>
    <dgm:cxn modelId="{84322922-E953-B446-BE9F-15CB91387551}" type="presParOf" srcId="{D9F06B38-0746-B94B-9DBF-DF025744AB98}" destId="{07E216EA-8698-9243-A5CA-B16078275174}" srcOrd="0" destOrd="0" presId="urn:microsoft.com/office/officeart/2008/layout/HexagonCluster"/>
    <dgm:cxn modelId="{6D9C9B9F-A91F-BE44-873E-7D3250F1B63A}" type="presParOf" srcId="{C9DD30BD-06FE-0344-9D93-525B3C7EAC75}" destId="{AE654DCB-E816-7646-9706-50075356AB1E}" srcOrd="2" destOrd="0" presId="urn:microsoft.com/office/officeart/2008/layout/HexagonCluster"/>
    <dgm:cxn modelId="{AFD28E08-8405-4242-BD6D-2FA6A13F7D00}" type="presParOf" srcId="{AE654DCB-E816-7646-9706-50075356AB1E}" destId="{9E3A5226-FBC6-1A40-9FAF-9D09118BE4DF}" srcOrd="0" destOrd="0" presId="urn:microsoft.com/office/officeart/2008/layout/HexagonCluster"/>
    <dgm:cxn modelId="{66C5792E-3F1E-584B-B490-4AA3E84B2BF2}" type="presParOf" srcId="{C9DD30BD-06FE-0344-9D93-525B3C7EAC75}" destId="{0255F8B0-EC02-7640-82F8-8077B9E5BB3E}" srcOrd="3" destOrd="0" presId="urn:microsoft.com/office/officeart/2008/layout/HexagonCluster"/>
    <dgm:cxn modelId="{C906237D-0370-2249-8BA6-42E52C64CE50}" type="presParOf" srcId="{0255F8B0-EC02-7640-82F8-8077B9E5BB3E}" destId="{59200D2A-6EA5-ED45-86E6-336876898458}" srcOrd="0" destOrd="0" presId="urn:microsoft.com/office/officeart/2008/layout/HexagonCluster"/>
    <dgm:cxn modelId="{580AE4EC-7F1C-1B40-A9AE-62982344C68E}" type="presParOf" srcId="{C9DD30BD-06FE-0344-9D93-525B3C7EAC75}" destId="{782EE644-974B-9D4D-8E89-CBDF4F90330B}" srcOrd="4" destOrd="0" presId="urn:microsoft.com/office/officeart/2008/layout/HexagonCluster"/>
    <dgm:cxn modelId="{E0DA776A-C859-EF4D-86D1-E20B183362D2}" type="presParOf" srcId="{782EE644-974B-9D4D-8E89-CBDF4F90330B}" destId="{B126D7FA-2ED5-9242-81D2-AD1A45F32D82}" srcOrd="0" destOrd="0" presId="urn:microsoft.com/office/officeart/2008/layout/HexagonCluster"/>
    <dgm:cxn modelId="{89ED0BEE-707E-0D4D-A313-1F5FEFEAA2C5}" type="presParOf" srcId="{C9DD30BD-06FE-0344-9D93-525B3C7EAC75}" destId="{D17A0F4A-1F5E-AD48-ADDA-AB647A3E9478}" srcOrd="5" destOrd="0" presId="urn:microsoft.com/office/officeart/2008/layout/HexagonCluster"/>
    <dgm:cxn modelId="{D7549AC2-950F-0843-8D03-49941C6F0160}" type="presParOf" srcId="{D17A0F4A-1F5E-AD48-ADDA-AB647A3E9478}" destId="{DBACF8B8-C049-AB49-BDC2-B5950D891655}" srcOrd="0" destOrd="0" presId="urn:microsoft.com/office/officeart/2008/layout/HexagonCluster"/>
    <dgm:cxn modelId="{8DDF1B0C-AE41-9345-97EE-DEF897F1C1C0}" type="presParOf" srcId="{C9DD30BD-06FE-0344-9D93-525B3C7EAC75}" destId="{9DB8D635-30C8-8449-85F7-A7551CC2F3B9}" srcOrd="6" destOrd="0" presId="urn:microsoft.com/office/officeart/2008/layout/HexagonCluster"/>
    <dgm:cxn modelId="{9830E652-56BC-3544-967A-4512D0A76590}" type="presParOf" srcId="{9DB8D635-30C8-8449-85F7-A7551CC2F3B9}" destId="{982F0B86-6227-6844-8B1F-DB6C668F1BB3}" srcOrd="0" destOrd="0" presId="urn:microsoft.com/office/officeart/2008/layout/HexagonCluster"/>
    <dgm:cxn modelId="{AF2331AE-1C70-1A45-939D-40920361E416}" type="presParOf" srcId="{C9DD30BD-06FE-0344-9D93-525B3C7EAC75}" destId="{DC1324DE-FDE9-7147-AF83-46984F6270B0}" srcOrd="7" destOrd="0" presId="urn:microsoft.com/office/officeart/2008/layout/HexagonCluster"/>
    <dgm:cxn modelId="{3FE0BCAC-1A97-F945-9A8C-361A5504032C}" type="presParOf" srcId="{DC1324DE-FDE9-7147-AF83-46984F6270B0}" destId="{F8EFDA9A-6989-904E-83C0-71A2E011A991}" srcOrd="0" destOrd="0" presId="urn:microsoft.com/office/officeart/2008/layout/HexagonCluster"/>
    <dgm:cxn modelId="{1488A60B-13B0-9449-9E86-65D7ADE1D03A}" type="presParOf" srcId="{C9DD30BD-06FE-0344-9D93-525B3C7EAC75}" destId="{8C3B2BB7-346B-FE47-AB28-87A332884DE6}" srcOrd="8" destOrd="0" presId="urn:microsoft.com/office/officeart/2008/layout/HexagonCluster"/>
    <dgm:cxn modelId="{7DC3DA54-FDBF-2546-A5AD-2FEAC02DA111}" type="presParOf" srcId="{8C3B2BB7-346B-FE47-AB28-87A332884DE6}" destId="{D82AFB83-0FC1-D541-9937-B2E5F2D014F4}" srcOrd="0" destOrd="0" presId="urn:microsoft.com/office/officeart/2008/layout/HexagonCluster"/>
    <dgm:cxn modelId="{8F32BB06-73BA-FF43-B0A1-12476F136FB9}" type="presParOf" srcId="{C9DD30BD-06FE-0344-9D93-525B3C7EAC75}" destId="{EA6BCF0F-D9EB-D149-B284-264A2F363C61}" srcOrd="9" destOrd="0" presId="urn:microsoft.com/office/officeart/2008/layout/HexagonCluster"/>
    <dgm:cxn modelId="{BB20EEFA-8413-B341-AAE6-A8CD490FB79E}" type="presParOf" srcId="{EA6BCF0F-D9EB-D149-B284-264A2F363C61}" destId="{973514B4-F80F-484F-AE53-8C6C77559816}" srcOrd="0" destOrd="0" presId="urn:microsoft.com/office/officeart/2008/layout/HexagonCluster"/>
    <dgm:cxn modelId="{7C049FEA-358B-8547-96EB-E1D7551E53AD}" type="presParOf" srcId="{C9DD30BD-06FE-0344-9D93-525B3C7EAC75}" destId="{37D7460C-C634-AD47-A65C-B359DD9EB940}" srcOrd="10" destOrd="0" presId="urn:microsoft.com/office/officeart/2008/layout/HexagonCluster"/>
    <dgm:cxn modelId="{2A8FC71B-FDBF-9F4F-9A25-F9F5D19B32DB}" type="presParOf" srcId="{37D7460C-C634-AD47-A65C-B359DD9EB940}" destId="{CB504CA4-14A4-674F-83B7-C5AAEBBCD5D4}" srcOrd="0" destOrd="0" presId="urn:microsoft.com/office/officeart/2008/layout/HexagonCluster"/>
    <dgm:cxn modelId="{76E1B802-9C1F-3746-A6B3-932DD09CE460}" type="presParOf" srcId="{C9DD30BD-06FE-0344-9D93-525B3C7EAC75}" destId="{49F8EF62-DCD4-564E-BB65-357C826F08DE}" srcOrd="11" destOrd="0" presId="urn:microsoft.com/office/officeart/2008/layout/HexagonCluster"/>
    <dgm:cxn modelId="{16AD39DD-1597-C047-90BA-90F39A35C1C6}" type="presParOf" srcId="{49F8EF62-DCD4-564E-BB65-357C826F08DE}" destId="{3010052C-BFB1-C84F-824D-874B62E3ABBB}" srcOrd="0" destOrd="0" presId="urn:microsoft.com/office/officeart/2008/layout/HexagonCluster"/>
  </dgm:cxnLst>
  <dgm:bg/>
  <dgm:whole/>
  <dgm:extLst>
    <a:ext uri="http://schemas.microsoft.com/office/drawing/2008/diagram">
      <dsp:dataModelExt xmlns:dsp="http://schemas.microsoft.com/office/drawing/2008/diagram" relId="rId3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D7AD2A2-4854-43C1-9410-6618D6CDF76B}" type="doc">
      <dgm:prSet loTypeId="urn:microsoft.com/office/officeart/2018/5/layout/IconCircleLabelList" loCatId="icon" qsTypeId="urn:microsoft.com/office/officeart/2005/8/quickstyle/simple1" qsCatId="simple" csTypeId="urn:microsoft.com/office/officeart/2018/5/colors/Iconchunking_neutralicon_accent0_3" csCatId="mainScheme" phldr="1"/>
      <dgm:spPr/>
      <dgm:t>
        <a:bodyPr/>
        <a:lstStyle/>
        <a:p>
          <a:endParaRPr lang="en-US"/>
        </a:p>
      </dgm:t>
    </dgm:pt>
    <dgm:pt modelId="{3487FD86-FE01-47CB-93AC-57CF6397BC8C}">
      <dgm:prSet/>
      <dgm:spPr/>
      <dgm:t>
        <a:bodyPr/>
        <a:lstStyle/>
        <a:p>
          <a:pPr>
            <a:lnSpc>
              <a:spcPct val="100000"/>
            </a:lnSpc>
            <a:defRPr cap="all"/>
          </a:pPr>
          <a:r>
            <a:rPr lang="en-US"/>
            <a:t>Introduction</a:t>
          </a:r>
        </a:p>
      </dgm:t>
    </dgm:pt>
    <dgm:pt modelId="{706B4B3A-8174-4BE0-8CF0-A9F012496B05}" type="parTrans" cxnId="{885446EE-6430-4159-B388-195DE4263898}">
      <dgm:prSet/>
      <dgm:spPr/>
      <dgm:t>
        <a:bodyPr/>
        <a:lstStyle/>
        <a:p>
          <a:endParaRPr lang="en-US"/>
        </a:p>
      </dgm:t>
    </dgm:pt>
    <dgm:pt modelId="{CAC34ACD-045F-4928-8869-441F0C25655C}" type="sibTrans" cxnId="{885446EE-6430-4159-B388-195DE4263898}">
      <dgm:prSet/>
      <dgm:spPr/>
      <dgm:t>
        <a:bodyPr/>
        <a:lstStyle/>
        <a:p>
          <a:endParaRPr lang="en-US"/>
        </a:p>
      </dgm:t>
    </dgm:pt>
    <dgm:pt modelId="{FB6D1933-E363-4179-8FF6-A550758F83A0}">
      <dgm:prSet/>
      <dgm:spPr/>
      <dgm:t>
        <a:bodyPr/>
        <a:lstStyle/>
        <a:p>
          <a:pPr>
            <a:lnSpc>
              <a:spcPct val="100000"/>
            </a:lnSpc>
            <a:defRPr cap="all"/>
          </a:pPr>
          <a:r>
            <a:rPr lang="en-US">
              <a:latin typeface="Calibri"/>
              <a:ea typeface="Calibri" panose="020F0502020204030204" pitchFamily="34" charset="0"/>
              <a:cs typeface="Calibri"/>
            </a:rPr>
            <a:t>REPORTING</a:t>
          </a:r>
          <a:endParaRPr lang="en-US">
            <a:latin typeface="Calibri"/>
            <a:cs typeface="Calibri"/>
          </a:endParaRPr>
        </a:p>
      </dgm:t>
    </dgm:pt>
    <dgm:pt modelId="{2FE349E5-DA58-43B7-A2D7-B26EB6F94C30}" type="parTrans" cxnId="{8676E81F-EC34-45DC-A7B3-336803874438}">
      <dgm:prSet/>
      <dgm:spPr/>
      <dgm:t>
        <a:bodyPr/>
        <a:lstStyle/>
        <a:p>
          <a:endParaRPr lang="en-US"/>
        </a:p>
      </dgm:t>
    </dgm:pt>
    <dgm:pt modelId="{2D6E015D-03F9-46E2-B764-4854148FFE5B}" type="sibTrans" cxnId="{8676E81F-EC34-45DC-A7B3-336803874438}">
      <dgm:prSet/>
      <dgm:spPr/>
      <dgm:t>
        <a:bodyPr/>
        <a:lstStyle/>
        <a:p>
          <a:endParaRPr lang="en-US"/>
        </a:p>
      </dgm:t>
    </dgm:pt>
    <dgm:pt modelId="{D3447026-BE18-4987-ACF8-1ED84BF3EBD6}">
      <dgm:prSet phldr="0"/>
      <dgm:spPr/>
      <dgm:t>
        <a:bodyPr/>
        <a:lstStyle/>
        <a:p>
          <a:pPr>
            <a:lnSpc>
              <a:spcPct val="100000"/>
            </a:lnSpc>
            <a:defRPr cap="all"/>
          </a:pPr>
          <a:r>
            <a:rPr lang="en-US">
              <a:solidFill>
                <a:srgbClr val="000000"/>
              </a:solidFill>
            </a:rPr>
            <a:t>p20w</a:t>
          </a:r>
          <a:endParaRPr lang="en-US"/>
        </a:p>
      </dgm:t>
    </dgm:pt>
    <dgm:pt modelId="{17CB875F-F81E-4C0C-BDAD-20A954A524B8}" type="parTrans" cxnId="{5CA7F366-7D2F-4ABC-9488-75F64F2BDA3C}">
      <dgm:prSet/>
      <dgm:spPr/>
      <dgm:t>
        <a:bodyPr/>
        <a:lstStyle/>
        <a:p>
          <a:endParaRPr lang="en-US"/>
        </a:p>
      </dgm:t>
    </dgm:pt>
    <dgm:pt modelId="{5615A12E-84A9-4641-ADCD-5477EA5FF646}" type="sibTrans" cxnId="{5CA7F366-7D2F-4ABC-9488-75F64F2BDA3C}">
      <dgm:prSet/>
      <dgm:spPr/>
      <dgm:t>
        <a:bodyPr/>
        <a:lstStyle/>
        <a:p>
          <a:endParaRPr lang="en-US"/>
        </a:p>
      </dgm:t>
    </dgm:pt>
    <dgm:pt modelId="{24A4F9BE-47DC-458A-871F-BA1E6F93CC59}">
      <dgm:prSet/>
      <dgm:spPr/>
      <dgm:t>
        <a:bodyPr/>
        <a:lstStyle/>
        <a:p>
          <a:pPr>
            <a:lnSpc>
              <a:spcPct val="100000"/>
            </a:lnSpc>
            <a:defRPr cap="all"/>
          </a:pPr>
          <a:r>
            <a:rPr lang="en-US"/>
            <a:t>K12 SLDS</a:t>
          </a:r>
        </a:p>
      </dgm:t>
    </dgm:pt>
    <dgm:pt modelId="{D2BA02B0-291E-4DF9-A64B-C11BD3F05F33}" type="parTrans" cxnId="{0EF8CBA8-25BF-4E49-94B6-A5311EFC0ACD}">
      <dgm:prSet/>
      <dgm:spPr/>
      <dgm:t>
        <a:bodyPr/>
        <a:lstStyle/>
        <a:p>
          <a:endParaRPr lang="en-US"/>
        </a:p>
      </dgm:t>
    </dgm:pt>
    <dgm:pt modelId="{DAAEC6C6-9CAF-47BC-886D-74F4B4BEEF2E}" type="sibTrans" cxnId="{0EF8CBA8-25BF-4E49-94B6-A5311EFC0ACD}">
      <dgm:prSet/>
      <dgm:spPr/>
      <dgm:t>
        <a:bodyPr/>
        <a:lstStyle/>
        <a:p>
          <a:endParaRPr lang="en-US"/>
        </a:p>
      </dgm:t>
    </dgm:pt>
    <dgm:pt modelId="{3A745054-AE1B-484C-9FF3-EE78F3437BCA}">
      <dgm:prSet phldr="0"/>
      <dgm:spPr/>
      <dgm:t>
        <a:bodyPr/>
        <a:lstStyle/>
        <a:p>
          <a:pPr>
            <a:lnSpc>
              <a:spcPct val="100000"/>
            </a:lnSpc>
            <a:defRPr cap="all"/>
          </a:pPr>
          <a:r>
            <a:rPr lang="en-US">
              <a:solidFill>
                <a:srgbClr val="000000"/>
              </a:solidFill>
            </a:rPr>
            <a:t>EWS</a:t>
          </a:r>
          <a:endParaRPr lang="en-US">
            <a:latin typeface="Calibri Light" panose="020F0302020204030204"/>
          </a:endParaRPr>
        </a:p>
      </dgm:t>
    </dgm:pt>
    <dgm:pt modelId="{858313D1-6FE4-428C-B5F7-57BF384EECF0}" type="parTrans" cxnId="{16C3D254-7308-49BF-ADDE-9B3D6CC1D69A}">
      <dgm:prSet/>
      <dgm:spPr/>
      <dgm:t>
        <a:bodyPr/>
        <a:lstStyle/>
        <a:p>
          <a:endParaRPr lang="en-US"/>
        </a:p>
      </dgm:t>
    </dgm:pt>
    <dgm:pt modelId="{51099180-3E4E-425F-B1AD-C0D8BF6DC1A1}" type="sibTrans" cxnId="{16C3D254-7308-49BF-ADDE-9B3D6CC1D69A}">
      <dgm:prSet/>
      <dgm:spPr/>
      <dgm:t>
        <a:bodyPr/>
        <a:lstStyle/>
        <a:p>
          <a:endParaRPr lang="en-US"/>
        </a:p>
      </dgm:t>
    </dgm:pt>
    <dgm:pt modelId="{213A9E70-D74C-4FF6-9970-7009AE826DB0}" type="pres">
      <dgm:prSet presAssocID="{3D7AD2A2-4854-43C1-9410-6618D6CDF76B}" presName="root" presStyleCnt="0">
        <dgm:presLayoutVars>
          <dgm:dir/>
          <dgm:resizeHandles val="exact"/>
        </dgm:presLayoutVars>
      </dgm:prSet>
      <dgm:spPr/>
    </dgm:pt>
    <dgm:pt modelId="{8DEAB81E-DE0F-440C-9B50-25C28C74F816}" type="pres">
      <dgm:prSet presAssocID="{3487FD86-FE01-47CB-93AC-57CF6397BC8C}" presName="compNode" presStyleCnt="0"/>
      <dgm:spPr/>
    </dgm:pt>
    <dgm:pt modelId="{E3BDE720-639F-46C0-9E44-EDE2AB514EC6}" type="pres">
      <dgm:prSet presAssocID="{3487FD86-FE01-47CB-93AC-57CF6397BC8C}" presName="iconBgRect" presStyleLbl="bgShp" presStyleIdx="0" presStyleCnt="5"/>
      <dgm:spPr/>
    </dgm:pt>
    <dgm:pt modelId="{85171D38-7D2E-4E4B-A4B0-281D7B811FA1}" type="pres">
      <dgm:prSet presAssocID="{3487FD86-FE01-47CB-93AC-57CF6397BC8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ke"/>
        </a:ext>
      </dgm:extLst>
    </dgm:pt>
    <dgm:pt modelId="{00F4E4F9-FA9D-4795-A0B3-B2744F962307}" type="pres">
      <dgm:prSet presAssocID="{3487FD86-FE01-47CB-93AC-57CF6397BC8C}" presName="spaceRect" presStyleCnt="0"/>
      <dgm:spPr/>
    </dgm:pt>
    <dgm:pt modelId="{B74CC261-0128-4D56-8EFC-1B9B17BA2D08}" type="pres">
      <dgm:prSet presAssocID="{3487FD86-FE01-47CB-93AC-57CF6397BC8C}" presName="textRect" presStyleLbl="revTx" presStyleIdx="0" presStyleCnt="5">
        <dgm:presLayoutVars>
          <dgm:chMax val="1"/>
          <dgm:chPref val="1"/>
        </dgm:presLayoutVars>
      </dgm:prSet>
      <dgm:spPr/>
    </dgm:pt>
    <dgm:pt modelId="{6AC049BC-BC06-4FE6-A593-A0C22A206827}" type="pres">
      <dgm:prSet presAssocID="{CAC34ACD-045F-4928-8869-441F0C25655C}" presName="sibTrans" presStyleCnt="0"/>
      <dgm:spPr/>
    </dgm:pt>
    <dgm:pt modelId="{27F09479-C11A-4A00-8748-09E25034F032}" type="pres">
      <dgm:prSet presAssocID="{FB6D1933-E363-4179-8FF6-A550758F83A0}" presName="compNode" presStyleCnt="0"/>
      <dgm:spPr/>
    </dgm:pt>
    <dgm:pt modelId="{220BEA6D-D53B-46F5-9E83-405BFE6B0C6F}" type="pres">
      <dgm:prSet presAssocID="{FB6D1933-E363-4179-8FF6-A550758F83A0}" presName="iconBgRect" presStyleLbl="bgShp" presStyleIdx="1" presStyleCnt="5"/>
      <dgm:spPr/>
    </dgm:pt>
    <dgm:pt modelId="{01328F79-382A-4BF2-8DFB-07ED9818F966}" type="pres">
      <dgm:prSet presAssocID="{FB6D1933-E363-4179-8FF6-A550758F83A0}"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ar chart with solid fill"/>
        </a:ext>
      </dgm:extLst>
    </dgm:pt>
    <dgm:pt modelId="{F67D3081-09B6-4121-862F-0424904EEA58}" type="pres">
      <dgm:prSet presAssocID="{FB6D1933-E363-4179-8FF6-A550758F83A0}" presName="spaceRect" presStyleCnt="0"/>
      <dgm:spPr/>
    </dgm:pt>
    <dgm:pt modelId="{D9E28B0F-09F2-4518-AA53-38EC540A3193}" type="pres">
      <dgm:prSet presAssocID="{FB6D1933-E363-4179-8FF6-A550758F83A0}" presName="textRect" presStyleLbl="revTx" presStyleIdx="1" presStyleCnt="5">
        <dgm:presLayoutVars>
          <dgm:chMax val="1"/>
          <dgm:chPref val="1"/>
        </dgm:presLayoutVars>
      </dgm:prSet>
      <dgm:spPr/>
    </dgm:pt>
    <dgm:pt modelId="{6E11C340-B440-4BDE-9BCD-4994673B1482}" type="pres">
      <dgm:prSet presAssocID="{2D6E015D-03F9-46E2-B764-4854148FFE5B}" presName="sibTrans" presStyleCnt="0"/>
      <dgm:spPr/>
    </dgm:pt>
    <dgm:pt modelId="{05C7062A-9DF3-492A-912F-A16A80277126}" type="pres">
      <dgm:prSet presAssocID="{24A4F9BE-47DC-458A-871F-BA1E6F93CC59}" presName="compNode" presStyleCnt="0"/>
      <dgm:spPr/>
    </dgm:pt>
    <dgm:pt modelId="{48A669CF-5832-4AFA-AE52-550C81132B57}" type="pres">
      <dgm:prSet presAssocID="{24A4F9BE-47DC-458A-871F-BA1E6F93CC59}" presName="iconBgRect" presStyleLbl="bgShp" presStyleIdx="2" presStyleCnt="5"/>
      <dgm:spPr/>
    </dgm:pt>
    <dgm:pt modelId="{14ED8297-EDC8-47B7-8302-541673F2529A}" type="pres">
      <dgm:prSet presAssocID="{24A4F9BE-47DC-458A-871F-BA1E6F93CC5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Database with solid fill"/>
        </a:ext>
      </dgm:extLst>
    </dgm:pt>
    <dgm:pt modelId="{EDF7FED8-AA5C-4FC5-BF6B-BA15DF6B7AA1}" type="pres">
      <dgm:prSet presAssocID="{24A4F9BE-47DC-458A-871F-BA1E6F93CC59}" presName="spaceRect" presStyleCnt="0"/>
      <dgm:spPr/>
    </dgm:pt>
    <dgm:pt modelId="{C18E1687-90D7-4B57-A38F-9398BC440917}" type="pres">
      <dgm:prSet presAssocID="{24A4F9BE-47DC-458A-871F-BA1E6F93CC59}" presName="textRect" presStyleLbl="revTx" presStyleIdx="2" presStyleCnt="5">
        <dgm:presLayoutVars>
          <dgm:chMax val="1"/>
          <dgm:chPref val="1"/>
        </dgm:presLayoutVars>
      </dgm:prSet>
      <dgm:spPr/>
    </dgm:pt>
    <dgm:pt modelId="{A76E641A-0CE4-4954-9F2F-AA574AE709D7}" type="pres">
      <dgm:prSet presAssocID="{DAAEC6C6-9CAF-47BC-886D-74F4B4BEEF2E}" presName="sibTrans" presStyleCnt="0"/>
      <dgm:spPr/>
    </dgm:pt>
    <dgm:pt modelId="{B3D54C2E-C489-4CC1-A5E3-F1839FC5ECE6}" type="pres">
      <dgm:prSet presAssocID="{3A745054-AE1B-484C-9FF3-EE78F3437BCA}" presName="compNode" presStyleCnt="0"/>
      <dgm:spPr/>
    </dgm:pt>
    <dgm:pt modelId="{94ECFA0B-2D10-479E-9032-DCD7DF23D3D0}" type="pres">
      <dgm:prSet presAssocID="{3A745054-AE1B-484C-9FF3-EE78F3437BCA}" presName="iconBgRect" presStyleLbl="bgShp" presStyleIdx="3" presStyleCnt="5"/>
      <dgm:spPr/>
    </dgm:pt>
    <dgm:pt modelId="{7943F122-D63E-45B4-9581-54CF181FA450}" type="pres">
      <dgm:prSet presAssocID="{3A745054-AE1B-484C-9FF3-EE78F3437BCA}" presName="iconRect" presStyleLbl="node1" presStyleIdx="3" presStyleCnt="5"/>
      <dgm:spPr>
        <a:blipFill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pt>
    <dgm:pt modelId="{4DC322AE-5259-4954-B673-0361F051E034}" type="pres">
      <dgm:prSet presAssocID="{3A745054-AE1B-484C-9FF3-EE78F3437BCA}" presName="spaceRect" presStyleCnt="0"/>
      <dgm:spPr/>
    </dgm:pt>
    <dgm:pt modelId="{41F276C0-14FD-4A76-BACB-594DDEEF17B3}" type="pres">
      <dgm:prSet presAssocID="{3A745054-AE1B-484C-9FF3-EE78F3437BCA}" presName="textRect" presStyleLbl="revTx" presStyleIdx="3" presStyleCnt="5">
        <dgm:presLayoutVars>
          <dgm:chMax val="1"/>
          <dgm:chPref val="1"/>
        </dgm:presLayoutVars>
      </dgm:prSet>
      <dgm:spPr/>
    </dgm:pt>
    <dgm:pt modelId="{251AFF90-493C-4888-86C2-781D6276F9F5}" type="pres">
      <dgm:prSet presAssocID="{51099180-3E4E-425F-B1AD-C0D8BF6DC1A1}" presName="sibTrans" presStyleCnt="0"/>
      <dgm:spPr/>
    </dgm:pt>
    <dgm:pt modelId="{0C9ADB59-7D87-4D50-AA92-938F3363188F}" type="pres">
      <dgm:prSet presAssocID="{D3447026-BE18-4987-ACF8-1ED84BF3EBD6}" presName="compNode" presStyleCnt="0"/>
      <dgm:spPr/>
    </dgm:pt>
    <dgm:pt modelId="{AC781A4B-446B-4537-9A58-9E435A172A1E}" type="pres">
      <dgm:prSet presAssocID="{D3447026-BE18-4987-ACF8-1ED84BF3EBD6}" presName="iconBgRect" presStyleLbl="bgShp" presStyleIdx="4" presStyleCnt="5"/>
      <dgm:spPr/>
    </dgm:pt>
    <dgm:pt modelId="{E21A1AA8-8B59-4585-9784-B558304EE7E7}" type="pres">
      <dgm:prSet presAssocID="{D3447026-BE18-4987-ACF8-1ED84BF3EBD6}" presName="iconRect" presStyleLbl="node1" presStyleIdx="4"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Business Growth with solid fill"/>
        </a:ext>
      </dgm:extLst>
    </dgm:pt>
    <dgm:pt modelId="{4CBAF0B0-55C5-4C69-B849-5FA3C9B727FC}" type="pres">
      <dgm:prSet presAssocID="{D3447026-BE18-4987-ACF8-1ED84BF3EBD6}" presName="spaceRect" presStyleCnt="0"/>
      <dgm:spPr/>
    </dgm:pt>
    <dgm:pt modelId="{3A1CDB44-539A-428C-8FB7-44D807B3914D}" type="pres">
      <dgm:prSet presAssocID="{D3447026-BE18-4987-ACF8-1ED84BF3EBD6}" presName="textRect" presStyleLbl="revTx" presStyleIdx="4" presStyleCnt="5">
        <dgm:presLayoutVars>
          <dgm:chMax val="1"/>
          <dgm:chPref val="1"/>
        </dgm:presLayoutVars>
      </dgm:prSet>
      <dgm:spPr/>
    </dgm:pt>
  </dgm:ptLst>
  <dgm:cxnLst>
    <dgm:cxn modelId="{5228E813-63AF-47C6-8566-7AB54BC6CD6D}" type="presOf" srcId="{3487FD86-FE01-47CB-93AC-57CF6397BC8C}" destId="{B74CC261-0128-4D56-8EFC-1B9B17BA2D08}" srcOrd="0" destOrd="0" presId="urn:microsoft.com/office/officeart/2018/5/layout/IconCircleLabelList"/>
    <dgm:cxn modelId="{8676E81F-EC34-45DC-A7B3-336803874438}" srcId="{3D7AD2A2-4854-43C1-9410-6618D6CDF76B}" destId="{FB6D1933-E363-4179-8FF6-A550758F83A0}" srcOrd="1" destOrd="0" parTransId="{2FE349E5-DA58-43B7-A2D7-B26EB6F94C30}" sibTransId="{2D6E015D-03F9-46E2-B764-4854148FFE5B}"/>
    <dgm:cxn modelId="{16C3D254-7308-49BF-ADDE-9B3D6CC1D69A}" srcId="{3D7AD2A2-4854-43C1-9410-6618D6CDF76B}" destId="{3A745054-AE1B-484C-9FF3-EE78F3437BCA}" srcOrd="3" destOrd="0" parTransId="{858313D1-6FE4-428C-B5F7-57BF384EECF0}" sibTransId="{51099180-3E4E-425F-B1AD-C0D8BF6DC1A1}"/>
    <dgm:cxn modelId="{5CA7F366-7D2F-4ABC-9488-75F64F2BDA3C}" srcId="{3D7AD2A2-4854-43C1-9410-6618D6CDF76B}" destId="{D3447026-BE18-4987-ACF8-1ED84BF3EBD6}" srcOrd="4" destOrd="0" parTransId="{17CB875F-F81E-4C0C-BDAD-20A954A524B8}" sibTransId="{5615A12E-84A9-4641-ADCD-5477EA5FF646}"/>
    <dgm:cxn modelId="{57A52271-CEAF-4BC5-98D3-3FE2547CDC36}" type="presOf" srcId="{3A745054-AE1B-484C-9FF3-EE78F3437BCA}" destId="{41F276C0-14FD-4A76-BACB-594DDEEF17B3}" srcOrd="0" destOrd="0" presId="urn:microsoft.com/office/officeart/2018/5/layout/IconCircleLabelList"/>
    <dgm:cxn modelId="{38A14697-191A-45FA-8A2B-96373D147AEE}" type="presOf" srcId="{24A4F9BE-47DC-458A-871F-BA1E6F93CC59}" destId="{C18E1687-90D7-4B57-A38F-9398BC440917}" srcOrd="0" destOrd="0" presId="urn:microsoft.com/office/officeart/2018/5/layout/IconCircleLabelList"/>
    <dgm:cxn modelId="{0EF8CBA8-25BF-4E49-94B6-A5311EFC0ACD}" srcId="{3D7AD2A2-4854-43C1-9410-6618D6CDF76B}" destId="{24A4F9BE-47DC-458A-871F-BA1E6F93CC59}" srcOrd="2" destOrd="0" parTransId="{D2BA02B0-291E-4DF9-A64B-C11BD3F05F33}" sibTransId="{DAAEC6C6-9CAF-47BC-886D-74F4B4BEEF2E}"/>
    <dgm:cxn modelId="{A365B7C4-6230-4CB0-9F91-842EC73EFA5B}" type="presOf" srcId="{D3447026-BE18-4987-ACF8-1ED84BF3EBD6}" destId="{3A1CDB44-539A-428C-8FB7-44D807B3914D}" srcOrd="0" destOrd="0" presId="urn:microsoft.com/office/officeart/2018/5/layout/IconCircleLabelList"/>
    <dgm:cxn modelId="{947EBED5-90A3-497C-A4A0-C828018A2E05}" type="presOf" srcId="{FB6D1933-E363-4179-8FF6-A550758F83A0}" destId="{D9E28B0F-09F2-4518-AA53-38EC540A3193}" srcOrd="0" destOrd="0" presId="urn:microsoft.com/office/officeart/2018/5/layout/IconCircleLabelList"/>
    <dgm:cxn modelId="{885446EE-6430-4159-B388-195DE4263898}" srcId="{3D7AD2A2-4854-43C1-9410-6618D6CDF76B}" destId="{3487FD86-FE01-47CB-93AC-57CF6397BC8C}" srcOrd="0" destOrd="0" parTransId="{706B4B3A-8174-4BE0-8CF0-A9F012496B05}" sibTransId="{CAC34ACD-045F-4928-8869-441F0C25655C}"/>
    <dgm:cxn modelId="{E98C7DEE-7F2A-4D89-A437-4B3CF22597D5}" type="presOf" srcId="{3D7AD2A2-4854-43C1-9410-6618D6CDF76B}" destId="{213A9E70-D74C-4FF6-9970-7009AE826DB0}" srcOrd="0" destOrd="0" presId="urn:microsoft.com/office/officeart/2018/5/layout/IconCircleLabelList"/>
    <dgm:cxn modelId="{6B334650-2D57-44F6-B1E3-3D0712B22AF8}" type="presParOf" srcId="{213A9E70-D74C-4FF6-9970-7009AE826DB0}" destId="{8DEAB81E-DE0F-440C-9B50-25C28C74F816}" srcOrd="0" destOrd="0" presId="urn:microsoft.com/office/officeart/2018/5/layout/IconCircleLabelList"/>
    <dgm:cxn modelId="{1BB1C5CE-2461-483D-B0F3-16D41790C379}" type="presParOf" srcId="{8DEAB81E-DE0F-440C-9B50-25C28C74F816}" destId="{E3BDE720-639F-46C0-9E44-EDE2AB514EC6}" srcOrd="0" destOrd="0" presId="urn:microsoft.com/office/officeart/2018/5/layout/IconCircleLabelList"/>
    <dgm:cxn modelId="{B318FE42-6F97-44B9-BBBF-414236EC122F}" type="presParOf" srcId="{8DEAB81E-DE0F-440C-9B50-25C28C74F816}" destId="{85171D38-7D2E-4E4B-A4B0-281D7B811FA1}" srcOrd="1" destOrd="0" presId="urn:microsoft.com/office/officeart/2018/5/layout/IconCircleLabelList"/>
    <dgm:cxn modelId="{9E89703D-C007-4EE0-8927-DDEDEB806F1E}" type="presParOf" srcId="{8DEAB81E-DE0F-440C-9B50-25C28C74F816}" destId="{00F4E4F9-FA9D-4795-A0B3-B2744F962307}" srcOrd="2" destOrd="0" presId="urn:microsoft.com/office/officeart/2018/5/layout/IconCircleLabelList"/>
    <dgm:cxn modelId="{7360A96A-9A53-41B7-BAB9-7DF7D70354C1}" type="presParOf" srcId="{8DEAB81E-DE0F-440C-9B50-25C28C74F816}" destId="{B74CC261-0128-4D56-8EFC-1B9B17BA2D08}" srcOrd="3" destOrd="0" presId="urn:microsoft.com/office/officeart/2018/5/layout/IconCircleLabelList"/>
    <dgm:cxn modelId="{FFB4E47D-984B-418B-A262-F9D5BBEAEDC1}" type="presParOf" srcId="{213A9E70-D74C-4FF6-9970-7009AE826DB0}" destId="{6AC049BC-BC06-4FE6-A593-A0C22A206827}" srcOrd="1" destOrd="0" presId="urn:microsoft.com/office/officeart/2018/5/layout/IconCircleLabelList"/>
    <dgm:cxn modelId="{72A0F160-4C12-4A82-9FF1-93277DBF3E39}" type="presParOf" srcId="{213A9E70-D74C-4FF6-9970-7009AE826DB0}" destId="{27F09479-C11A-4A00-8748-09E25034F032}" srcOrd="2" destOrd="0" presId="urn:microsoft.com/office/officeart/2018/5/layout/IconCircleLabelList"/>
    <dgm:cxn modelId="{9E5A7E39-BFC7-418A-93EC-D3ED3908011B}" type="presParOf" srcId="{27F09479-C11A-4A00-8748-09E25034F032}" destId="{220BEA6D-D53B-46F5-9E83-405BFE6B0C6F}" srcOrd="0" destOrd="0" presId="urn:microsoft.com/office/officeart/2018/5/layout/IconCircleLabelList"/>
    <dgm:cxn modelId="{B7565863-C000-41AE-B82B-D2C00DD2FE9B}" type="presParOf" srcId="{27F09479-C11A-4A00-8748-09E25034F032}" destId="{01328F79-382A-4BF2-8DFB-07ED9818F966}" srcOrd="1" destOrd="0" presId="urn:microsoft.com/office/officeart/2018/5/layout/IconCircleLabelList"/>
    <dgm:cxn modelId="{5C594958-AA9C-4AA6-B386-8FEEF69C97B3}" type="presParOf" srcId="{27F09479-C11A-4A00-8748-09E25034F032}" destId="{F67D3081-09B6-4121-862F-0424904EEA58}" srcOrd="2" destOrd="0" presId="urn:microsoft.com/office/officeart/2018/5/layout/IconCircleLabelList"/>
    <dgm:cxn modelId="{4F0853F2-708E-4512-B562-3B90B1DA782C}" type="presParOf" srcId="{27F09479-C11A-4A00-8748-09E25034F032}" destId="{D9E28B0F-09F2-4518-AA53-38EC540A3193}" srcOrd="3" destOrd="0" presId="urn:microsoft.com/office/officeart/2018/5/layout/IconCircleLabelList"/>
    <dgm:cxn modelId="{52573EC3-9FEA-4A3F-8F0A-406B92A87827}" type="presParOf" srcId="{213A9E70-D74C-4FF6-9970-7009AE826DB0}" destId="{6E11C340-B440-4BDE-9BCD-4994673B1482}" srcOrd="3" destOrd="0" presId="urn:microsoft.com/office/officeart/2018/5/layout/IconCircleLabelList"/>
    <dgm:cxn modelId="{3F274840-42E7-4C82-BB0E-1341D3720B80}" type="presParOf" srcId="{213A9E70-D74C-4FF6-9970-7009AE826DB0}" destId="{05C7062A-9DF3-492A-912F-A16A80277126}" srcOrd="4" destOrd="0" presId="urn:microsoft.com/office/officeart/2018/5/layout/IconCircleLabelList"/>
    <dgm:cxn modelId="{274C50D6-FAE4-44E5-8302-B37B3FE93B82}" type="presParOf" srcId="{05C7062A-9DF3-492A-912F-A16A80277126}" destId="{48A669CF-5832-4AFA-AE52-550C81132B57}" srcOrd="0" destOrd="0" presId="urn:microsoft.com/office/officeart/2018/5/layout/IconCircleLabelList"/>
    <dgm:cxn modelId="{B924F9CB-C387-406D-9F00-37E43139DBE4}" type="presParOf" srcId="{05C7062A-9DF3-492A-912F-A16A80277126}" destId="{14ED8297-EDC8-47B7-8302-541673F2529A}" srcOrd="1" destOrd="0" presId="urn:microsoft.com/office/officeart/2018/5/layout/IconCircleLabelList"/>
    <dgm:cxn modelId="{A3472799-6834-4985-98CA-0FD074DDBF9F}" type="presParOf" srcId="{05C7062A-9DF3-492A-912F-A16A80277126}" destId="{EDF7FED8-AA5C-4FC5-BF6B-BA15DF6B7AA1}" srcOrd="2" destOrd="0" presId="urn:microsoft.com/office/officeart/2018/5/layout/IconCircleLabelList"/>
    <dgm:cxn modelId="{6473A8E3-CAE6-415A-B189-D7E394ED79A0}" type="presParOf" srcId="{05C7062A-9DF3-492A-912F-A16A80277126}" destId="{C18E1687-90D7-4B57-A38F-9398BC440917}" srcOrd="3" destOrd="0" presId="urn:microsoft.com/office/officeart/2018/5/layout/IconCircleLabelList"/>
    <dgm:cxn modelId="{5F68B2FC-9EBB-4EBD-AF1D-0B25701E5A87}" type="presParOf" srcId="{213A9E70-D74C-4FF6-9970-7009AE826DB0}" destId="{A76E641A-0CE4-4954-9F2F-AA574AE709D7}" srcOrd="5" destOrd="0" presId="urn:microsoft.com/office/officeart/2018/5/layout/IconCircleLabelList"/>
    <dgm:cxn modelId="{3A71CDF3-65D2-4E32-96B6-565E059C2E54}" type="presParOf" srcId="{213A9E70-D74C-4FF6-9970-7009AE826DB0}" destId="{B3D54C2E-C489-4CC1-A5E3-F1839FC5ECE6}" srcOrd="6" destOrd="0" presId="urn:microsoft.com/office/officeart/2018/5/layout/IconCircleLabelList"/>
    <dgm:cxn modelId="{F7E2A327-B7CE-423F-A52A-B6560C6735AC}" type="presParOf" srcId="{B3D54C2E-C489-4CC1-A5E3-F1839FC5ECE6}" destId="{94ECFA0B-2D10-479E-9032-DCD7DF23D3D0}" srcOrd="0" destOrd="0" presId="urn:microsoft.com/office/officeart/2018/5/layout/IconCircleLabelList"/>
    <dgm:cxn modelId="{1C47DCCD-81FC-4C85-99CA-712971612DE8}" type="presParOf" srcId="{B3D54C2E-C489-4CC1-A5E3-F1839FC5ECE6}" destId="{7943F122-D63E-45B4-9581-54CF181FA450}" srcOrd="1" destOrd="0" presId="urn:microsoft.com/office/officeart/2018/5/layout/IconCircleLabelList"/>
    <dgm:cxn modelId="{99778F0E-9E9E-44CB-8057-B6E18BEDF87B}" type="presParOf" srcId="{B3D54C2E-C489-4CC1-A5E3-F1839FC5ECE6}" destId="{4DC322AE-5259-4954-B673-0361F051E034}" srcOrd="2" destOrd="0" presId="urn:microsoft.com/office/officeart/2018/5/layout/IconCircleLabelList"/>
    <dgm:cxn modelId="{9B71982B-44C7-45D9-93B6-7223EF53659B}" type="presParOf" srcId="{B3D54C2E-C489-4CC1-A5E3-F1839FC5ECE6}" destId="{41F276C0-14FD-4A76-BACB-594DDEEF17B3}" srcOrd="3" destOrd="0" presId="urn:microsoft.com/office/officeart/2018/5/layout/IconCircleLabelList"/>
    <dgm:cxn modelId="{7F480F48-5BB5-43F6-938B-AE28D211D989}" type="presParOf" srcId="{213A9E70-D74C-4FF6-9970-7009AE826DB0}" destId="{251AFF90-493C-4888-86C2-781D6276F9F5}" srcOrd="7" destOrd="0" presId="urn:microsoft.com/office/officeart/2018/5/layout/IconCircleLabelList"/>
    <dgm:cxn modelId="{65EC8C78-245F-4615-AA1A-26C6B85A0EFC}" type="presParOf" srcId="{213A9E70-D74C-4FF6-9970-7009AE826DB0}" destId="{0C9ADB59-7D87-4D50-AA92-938F3363188F}" srcOrd="8" destOrd="0" presId="urn:microsoft.com/office/officeart/2018/5/layout/IconCircleLabelList"/>
    <dgm:cxn modelId="{E07EDA3A-FC01-4A10-9C7A-DA97A6EB4B66}" type="presParOf" srcId="{0C9ADB59-7D87-4D50-AA92-938F3363188F}" destId="{AC781A4B-446B-4537-9A58-9E435A172A1E}" srcOrd="0" destOrd="0" presId="urn:microsoft.com/office/officeart/2018/5/layout/IconCircleLabelList"/>
    <dgm:cxn modelId="{6E41E5B2-6B74-4497-B9EC-67041A5CEF68}" type="presParOf" srcId="{0C9ADB59-7D87-4D50-AA92-938F3363188F}" destId="{E21A1AA8-8B59-4585-9784-B558304EE7E7}" srcOrd="1" destOrd="0" presId="urn:microsoft.com/office/officeart/2018/5/layout/IconCircleLabelList"/>
    <dgm:cxn modelId="{E507E66B-BAD3-4DFF-AD7B-4C416B67A22E}" type="presParOf" srcId="{0C9ADB59-7D87-4D50-AA92-938F3363188F}" destId="{4CBAF0B0-55C5-4C69-B849-5FA3C9B727FC}" srcOrd="2" destOrd="0" presId="urn:microsoft.com/office/officeart/2018/5/layout/IconCircleLabelList"/>
    <dgm:cxn modelId="{0B7D1C74-0097-49B8-8F27-C98343291D4F}" type="presParOf" srcId="{0C9ADB59-7D87-4D50-AA92-938F3363188F}" destId="{3A1CDB44-539A-428C-8FB7-44D807B3914D}"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0D5AF2A-86C7-4C84-82D4-FD8B32B3DD02}" type="doc">
      <dgm:prSet loTypeId="urn:microsoft.com/office/officeart/2005/8/layout/chevron1" loCatId="process" qsTypeId="urn:microsoft.com/office/officeart/2005/8/quickstyle/simple1" qsCatId="simple" csTypeId="urn:microsoft.com/office/officeart/2005/8/colors/accent1_2" csCatId="accent1" phldr="1"/>
      <dgm:spPr/>
    </dgm:pt>
    <dgm:pt modelId="{47126DD9-A462-462E-B649-C653CB61E72E}">
      <dgm:prSet phldrT="[Text]"/>
      <dgm:spPr>
        <a:solidFill>
          <a:srgbClr val="183B93"/>
        </a:solidFill>
      </dgm:spPr>
      <dgm:t>
        <a:bodyPr/>
        <a:lstStyle/>
        <a:p>
          <a:r>
            <a:rPr lang="en-US"/>
            <a:t>Data</a:t>
          </a:r>
        </a:p>
      </dgm:t>
    </dgm:pt>
    <dgm:pt modelId="{FCD22D10-CD82-4021-8F33-F26214ADC9E2}" type="parTrans" cxnId="{EB1CF7D0-2286-4266-BBB2-C1B84956857C}">
      <dgm:prSet/>
      <dgm:spPr/>
      <dgm:t>
        <a:bodyPr/>
        <a:lstStyle/>
        <a:p>
          <a:endParaRPr lang="en-US"/>
        </a:p>
      </dgm:t>
    </dgm:pt>
    <dgm:pt modelId="{28FCD342-CCA3-4A78-A74F-B8B6B07F8397}" type="sibTrans" cxnId="{EB1CF7D0-2286-4266-BBB2-C1B84956857C}">
      <dgm:prSet/>
      <dgm:spPr/>
      <dgm:t>
        <a:bodyPr/>
        <a:lstStyle/>
        <a:p>
          <a:endParaRPr lang="en-US"/>
        </a:p>
      </dgm:t>
    </dgm:pt>
    <dgm:pt modelId="{C08FDCB1-7E48-456C-AD8C-F1AA58987C7D}">
      <dgm:prSet phldrT="[Text]"/>
      <dgm:spPr>
        <a:solidFill>
          <a:srgbClr val="183B93"/>
        </a:solidFill>
      </dgm:spPr>
      <dgm:t>
        <a:bodyPr/>
        <a:lstStyle/>
        <a:p>
          <a:r>
            <a:rPr lang="en-US"/>
            <a:t>Controlled Access</a:t>
          </a:r>
        </a:p>
      </dgm:t>
    </dgm:pt>
    <dgm:pt modelId="{902AA0AC-4768-4757-A26F-FAEA2D342C6F}" type="parTrans" cxnId="{0788B1EA-E859-4316-9B91-CAE4B57473EC}">
      <dgm:prSet/>
      <dgm:spPr/>
      <dgm:t>
        <a:bodyPr/>
        <a:lstStyle/>
        <a:p>
          <a:endParaRPr lang="en-US"/>
        </a:p>
      </dgm:t>
    </dgm:pt>
    <dgm:pt modelId="{76785FDA-324E-41CC-A15D-090A7D4A2D7D}" type="sibTrans" cxnId="{0788B1EA-E859-4316-9B91-CAE4B57473EC}">
      <dgm:prSet/>
      <dgm:spPr/>
      <dgm:t>
        <a:bodyPr/>
        <a:lstStyle/>
        <a:p>
          <a:endParaRPr lang="en-US"/>
        </a:p>
      </dgm:t>
    </dgm:pt>
    <dgm:pt modelId="{5E9C93CD-C24D-4620-9F4B-BE68E3DAC04C}">
      <dgm:prSet phldrT="[Text]"/>
      <dgm:spPr>
        <a:solidFill>
          <a:srgbClr val="183B93"/>
        </a:solidFill>
      </dgm:spPr>
      <dgm:t>
        <a:bodyPr/>
        <a:lstStyle/>
        <a:p>
          <a:r>
            <a:rPr lang="en-US"/>
            <a:t>Reports</a:t>
          </a:r>
        </a:p>
      </dgm:t>
    </dgm:pt>
    <dgm:pt modelId="{0AAB494C-ADC0-4515-846F-A60EAA5E4AAB}" type="parTrans" cxnId="{8F8880FE-20E7-4714-BEAC-45079BEC1A69}">
      <dgm:prSet/>
      <dgm:spPr/>
      <dgm:t>
        <a:bodyPr/>
        <a:lstStyle/>
        <a:p>
          <a:endParaRPr lang="en-US"/>
        </a:p>
      </dgm:t>
    </dgm:pt>
    <dgm:pt modelId="{5779AC67-1315-46A8-AE12-2A484CDDB159}" type="sibTrans" cxnId="{8F8880FE-20E7-4714-BEAC-45079BEC1A69}">
      <dgm:prSet/>
      <dgm:spPr/>
      <dgm:t>
        <a:bodyPr/>
        <a:lstStyle/>
        <a:p>
          <a:endParaRPr lang="en-US"/>
        </a:p>
      </dgm:t>
    </dgm:pt>
    <dgm:pt modelId="{C3348063-BE0B-4E34-B738-25FF2DD9F134}">
      <dgm:prSet phldrT="[Text]"/>
      <dgm:spPr>
        <a:solidFill>
          <a:srgbClr val="183B93"/>
        </a:solidFill>
      </dgm:spPr>
      <dgm:t>
        <a:bodyPr/>
        <a:lstStyle/>
        <a:p>
          <a:r>
            <a:rPr lang="en-US"/>
            <a:t>Research Portal</a:t>
          </a:r>
        </a:p>
      </dgm:t>
    </dgm:pt>
    <dgm:pt modelId="{3858CD5A-7E1A-4FE4-8837-AF406CF90CEC}" type="parTrans" cxnId="{34F6F495-58B8-46AF-9B35-381E852E24DE}">
      <dgm:prSet/>
      <dgm:spPr/>
      <dgm:t>
        <a:bodyPr/>
        <a:lstStyle/>
        <a:p>
          <a:endParaRPr lang="en-US"/>
        </a:p>
      </dgm:t>
    </dgm:pt>
    <dgm:pt modelId="{D65228ED-609D-459F-A0C1-777DD9C0C376}" type="sibTrans" cxnId="{34F6F495-58B8-46AF-9B35-381E852E24DE}">
      <dgm:prSet/>
      <dgm:spPr/>
      <dgm:t>
        <a:bodyPr/>
        <a:lstStyle/>
        <a:p>
          <a:endParaRPr lang="en-US"/>
        </a:p>
      </dgm:t>
    </dgm:pt>
    <dgm:pt modelId="{513CB8BD-2DF5-4C8C-971C-3BDC39975CBC}" type="pres">
      <dgm:prSet presAssocID="{F0D5AF2A-86C7-4C84-82D4-FD8B32B3DD02}" presName="Name0" presStyleCnt="0">
        <dgm:presLayoutVars>
          <dgm:dir/>
          <dgm:animLvl val="lvl"/>
          <dgm:resizeHandles val="exact"/>
        </dgm:presLayoutVars>
      </dgm:prSet>
      <dgm:spPr/>
    </dgm:pt>
    <dgm:pt modelId="{7AB19B2C-9737-4AF2-ABDC-2B80F9DB51FC}" type="pres">
      <dgm:prSet presAssocID="{47126DD9-A462-462E-B649-C653CB61E72E}" presName="parTxOnly" presStyleLbl="node1" presStyleIdx="0" presStyleCnt="4">
        <dgm:presLayoutVars>
          <dgm:chMax val="0"/>
          <dgm:chPref val="0"/>
          <dgm:bulletEnabled val="1"/>
        </dgm:presLayoutVars>
      </dgm:prSet>
      <dgm:spPr/>
    </dgm:pt>
    <dgm:pt modelId="{08C628F7-D5C3-4622-ACB0-18E50E6C8121}" type="pres">
      <dgm:prSet presAssocID="{28FCD342-CCA3-4A78-A74F-B8B6B07F8397}" presName="parTxOnlySpace" presStyleCnt="0"/>
      <dgm:spPr/>
    </dgm:pt>
    <dgm:pt modelId="{FE27A9B7-CA07-4B6C-87D2-D4E70E36F0DC}" type="pres">
      <dgm:prSet presAssocID="{C08FDCB1-7E48-456C-AD8C-F1AA58987C7D}" presName="parTxOnly" presStyleLbl="node1" presStyleIdx="1" presStyleCnt="4">
        <dgm:presLayoutVars>
          <dgm:chMax val="0"/>
          <dgm:chPref val="0"/>
          <dgm:bulletEnabled val="1"/>
        </dgm:presLayoutVars>
      </dgm:prSet>
      <dgm:spPr/>
    </dgm:pt>
    <dgm:pt modelId="{EBF45241-5CDD-4817-B4B1-28CD75184B5A}" type="pres">
      <dgm:prSet presAssocID="{76785FDA-324E-41CC-A15D-090A7D4A2D7D}" presName="parTxOnlySpace" presStyleCnt="0"/>
      <dgm:spPr/>
    </dgm:pt>
    <dgm:pt modelId="{5BC11824-C86A-43F0-B455-AA2B7C38902D}" type="pres">
      <dgm:prSet presAssocID="{C3348063-BE0B-4E34-B738-25FF2DD9F134}" presName="parTxOnly" presStyleLbl="node1" presStyleIdx="2" presStyleCnt="4">
        <dgm:presLayoutVars>
          <dgm:chMax val="0"/>
          <dgm:chPref val="0"/>
          <dgm:bulletEnabled val="1"/>
        </dgm:presLayoutVars>
      </dgm:prSet>
      <dgm:spPr/>
    </dgm:pt>
    <dgm:pt modelId="{1A7B364B-80F5-4FDF-9BD9-5653BEB900A7}" type="pres">
      <dgm:prSet presAssocID="{D65228ED-609D-459F-A0C1-777DD9C0C376}" presName="parTxOnlySpace" presStyleCnt="0"/>
      <dgm:spPr/>
    </dgm:pt>
    <dgm:pt modelId="{99D85FEC-E00D-4DE8-ABC8-1FA79AC00FF2}" type="pres">
      <dgm:prSet presAssocID="{5E9C93CD-C24D-4620-9F4B-BE68E3DAC04C}" presName="parTxOnly" presStyleLbl="node1" presStyleIdx="3" presStyleCnt="4">
        <dgm:presLayoutVars>
          <dgm:chMax val="0"/>
          <dgm:chPref val="0"/>
          <dgm:bulletEnabled val="1"/>
        </dgm:presLayoutVars>
      </dgm:prSet>
      <dgm:spPr/>
    </dgm:pt>
  </dgm:ptLst>
  <dgm:cxnLst>
    <dgm:cxn modelId="{F1132634-6A97-4D03-AC5B-F0C2AA90F1ED}" type="presOf" srcId="{47126DD9-A462-462E-B649-C653CB61E72E}" destId="{7AB19B2C-9737-4AF2-ABDC-2B80F9DB51FC}" srcOrd="0" destOrd="0" presId="urn:microsoft.com/office/officeart/2005/8/layout/chevron1"/>
    <dgm:cxn modelId="{5070DE41-9405-44C7-8A0A-0DA873B47A1E}" type="presOf" srcId="{C3348063-BE0B-4E34-B738-25FF2DD9F134}" destId="{5BC11824-C86A-43F0-B455-AA2B7C38902D}" srcOrd="0" destOrd="0" presId="urn:microsoft.com/office/officeart/2005/8/layout/chevron1"/>
    <dgm:cxn modelId="{F2942368-9CD9-46FA-AEF9-B6F242C6B6C2}" type="presOf" srcId="{5E9C93CD-C24D-4620-9F4B-BE68E3DAC04C}" destId="{99D85FEC-E00D-4DE8-ABC8-1FA79AC00FF2}" srcOrd="0" destOrd="0" presId="urn:microsoft.com/office/officeart/2005/8/layout/chevron1"/>
    <dgm:cxn modelId="{76529669-ECD7-4EEB-9934-3BEB6F9AAFDE}" type="presOf" srcId="{F0D5AF2A-86C7-4C84-82D4-FD8B32B3DD02}" destId="{513CB8BD-2DF5-4C8C-971C-3BDC39975CBC}" srcOrd="0" destOrd="0" presId="urn:microsoft.com/office/officeart/2005/8/layout/chevron1"/>
    <dgm:cxn modelId="{CEF80C82-04C0-4879-8D9E-64A520FAC262}" type="presOf" srcId="{C08FDCB1-7E48-456C-AD8C-F1AA58987C7D}" destId="{FE27A9B7-CA07-4B6C-87D2-D4E70E36F0DC}" srcOrd="0" destOrd="0" presId="urn:microsoft.com/office/officeart/2005/8/layout/chevron1"/>
    <dgm:cxn modelId="{34F6F495-58B8-46AF-9B35-381E852E24DE}" srcId="{F0D5AF2A-86C7-4C84-82D4-FD8B32B3DD02}" destId="{C3348063-BE0B-4E34-B738-25FF2DD9F134}" srcOrd="2" destOrd="0" parTransId="{3858CD5A-7E1A-4FE4-8837-AF406CF90CEC}" sibTransId="{D65228ED-609D-459F-A0C1-777DD9C0C376}"/>
    <dgm:cxn modelId="{EB1CF7D0-2286-4266-BBB2-C1B84956857C}" srcId="{F0D5AF2A-86C7-4C84-82D4-FD8B32B3DD02}" destId="{47126DD9-A462-462E-B649-C653CB61E72E}" srcOrd="0" destOrd="0" parTransId="{FCD22D10-CD82-4021-8F33-F26214ADC9E2}" sibTransId="{28FCD342-CCA3-4A78-A74F-B8B6B07F8397}"/>
    <dgm:cxn modelId="{0788B1EA-E859-4316-9B91-CAE4B57473EC}" srcId="{F0D5AF2A-86C7-4C84-82D4-FD8B32B3DD02}" destId="{C08FDCB1-7E48-456C-AD8C-F1AA58987C7D}" srcOrd="1" destOrd="0" parTransId="{902AA0AC-4768-4757-A26F-FAEA2D342C6F}" sibTransId="{76785FDA-324E-41CC-A15D-090A7D4A2D7D}"/>
    <dgm:cxn modelId="{8F8880FE-20E7-4714-BEAC-45079BEC1A69}" srcId="{F0D5AF2A-86C7-4C84-82D4-FD8B32B3DD02}" destId="{5E9C93CD-C24D-4620-9F4B-BE68E3DAC04C}" srcOrd="3" destOrd="0" parTransId="{0AAB494C-ADC0-4515-846F-A60EAA5E4AAB}" sibTransId="{5779AC67-1315-46A8-AE12-2A484CDDB159}"/>
    <dgm:cxn modelId="{49160222-0248-4B7F-9BF4-AFABDEC99971}" type="presParOf" srcId="{513CB8BD-2DF5-4C8C-971C-3BDC39975CBC}" destId="{7AB19B2C-9737-4AF2-ABDC-2B80F9DB51FC}" srcOrd="0" destOrd="0" presId="urn:microsoft.com/office/officeart/2005/8/layout/chevron1"/>
    <dgm:cxn modelId="{935B7BC1-9D65-480A-BE88-22D3E9CCC171}" type="presParOf" srcId="{513CB8BD-2DF5-4C8C-971C-3BDC39975CBC}" destId="{08C628F7-D5C3-4622-ACB0-18E50E6C8121}" srcOrd="1" destOrd="0" presId="urn:microsoft.com/office/officeart/2005/8/layout/chevron1"/>
    <dgm:cxn modelId="{CB6854E4-2F76-4286-96C3-66E246F1E4A8}" type="presParOf" srcId="{513CB8BD-2DF5-4C8C-971C-3BDC39975CBC}" destId="{FE27A9B7-CA07-4B6C-87D2-D4E70E36F0DC}" srcOrd="2" destOrd="0" presId="urn:microsoft.com/office/officeart/2005/8/layout/chevron1"/>
    <dgm:cxn modelId="{75A87461-81F6-4756-A336-FFB68E51BCE2}" type="presParOf" srcId="{513CB8BD-2DF5-4C8C-971C-3BDC39975CBC}" destId="{EBF45241-5CDD-4817-B4B1-28CD75184B5A}" srcOrd="3" destOrd="0" presId="urn:microsoft.com/office/officeart/2005/8/layout/chevron1"/>
    <dgm:cxn modelId="{FE85A893-97BE-4E6B-BE1F-DEC89B86DF99}" type="presParOf" srcId="{513CB8BD-2DF5-4C8C-971C-3BDC39975CBC}" destId="{5BC11824-C86A-43F0-B455-AA2B7C38902D}" srcOrd="4" destOrd="0" presId="urn:microsoft.com/office/officeart/2005/8/layout/chevron1"/>
    <dgm:cxn modelId="{5B50CDA3-F7A2-442B-8BD6-9838D849ABBD}" type="presParOf" srcId="{513CB8BD-2DF5-4C8C-971C-3BDC39975CBC}" destId="{1A7B364B-80F5-4FDF-9BD9-5653BEB900A7}" srcOrd="5" destOrd="0" presId="urn:microsoft.com/office/officeart/2005/8/layout/chevron1"/>
    <dgm:cxn modelId="{129317A0-029C-4063-AE86-928620440A4F}" type="presParOf" srcId="{513CB8BD-2DF5-4C8C-971C-3BDC39975CBC}" destId="{99D85FEC-E00D-4DE8-ABC8-1FA79AC00FF2}" srcOrd="6" destOrd="0" presId="urn:microsoft.com/office/officeart/2005/8/layout/chevron1"/>
  </dgm:cxnLst>
  <dgm:bg>
    <a:noFill/>
    <a:effect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7BDDBB4-0C74-47B9-A2CB-80E621ACB1DC}" type="doc">
      <dgm:prSet loTypeId="urn:microsoft.com/office/officeart/2005/8/layout/hChevron3" loCatId="process" qsTypeId="urn:microsoft.com/office/officeart/2005/8/quickstyle/simple1" qsCatId="simple" csTypeId="urn:microsoft.com/office/officeart/2005/8/colors/accent1_2" csCatId="accent1" phldr="1"/>
      <dgm:spPr/>
    </dgm:pt>
    <dgm:pt modelId="{BB3272AA-4441-4EE2-9B05-66B29EA38A89}">
      <dgm:prSet phldrT="[Text]"/>
      <dgm:spPr>
        <a:solidFill>
          <a:srgbClr val="92D050"/>
        </a:solidFill>
      </dgm:spPr>
      <dgm:t>
        <a:bodyPr/>
        <a:lstStyle/>
        <a:p>
          <a:r>
            <a:rPr lang="en-US" b="1"/>
            <a:t>Researcher Outreach</a:t>
          </a:r>
        </a:p>
      </dgm:t>
    </dgm:pt>
    <dgm:pt modelId="{4B0799E2-9654-4056-8FDC-2C29B0E505E8}" type="parTrans" cxnId="{0B7FD5AF-4ABD-4AF5-87A5-04D226AE8A4F}">
      <dgm:prSet/>
      <dgm:spPr/>
      <dgm:t>
        <a:bodyPr/>
        <a:lstStyle/>
        <a:p>
          <a:endParaRPr lang="en-US"/>
        </a:p>
      </dgm:t>
    </dgm:pt>
    <dgm:pt modelId="{8751B77A-A244-4F1E-92EB-D0CD7191E401}" type="sibTrans" cxnId="{0B7FD5AF-4ABD-4AF5-87A5-04D226AE8A4F}">
      <dgm:prSet/>
      <dgm:spPr/>
      <dgm:t>
        <a:bodyPr/>
        <a:lstStyle/>
        <a:p>
          <a:endParaRPr lang="en-US"/>
        </a:p>
      </dgm:t>
    </dgm:pt>
    <dgm:pt modelId="{6F9D7351-F3D2-4B1D-ABF5-AFBEF379F7CA}">
      <dgm:prSet phldrT="[Text]"/>
      <dgm:spPr>
        <a:solidFill>
          <a:srgbClr val="FFC000"/>
        </a:solidFill>
      </dgm:spPr>
      <dgm:t>
        <a:bodyPr/>
        <a:lstStyle/>
        <a:p>
          <a:r>
            <a:rPr lang="en-US" b="1"/>
            <a:t>Researcher user Acct</a:t>
          </a:r>
        </a:p>
      </dgm:t>
    </dgm:pt>
    <dgm:pt modelId="{03F45DF1-C4E8-463A-9FC4-A336B892A7F5}" type="parTrans" cxnId="{1D48178C-A567-4FDD-B2C0-A2B9E7DEAC4E}">
      <dgm:prSet/>
      <dgm:spPr/>
      <dgm:t>
        <a:bodyPr/>
        <a:lstStyle/>
        <a:p>
          <a:endParaRPr lang="en-US"/>
        </a:p>
      </dgm:t>
    </dgm:pt>
    <dgm:pt modelId="{BE812873-2470-444D-AFD8-D0F7C1998CD7}" type="sibTrans" cxnId="{1D48178C-A567-4FDD-B2C0-A2B9E7DEAC4E}">
      <dgm:prSet/>
      <dgm:spPr/>
      <dgm:t>
        <a:bodyPr/>
        <a:lstStyle/>
        <a:p>
          <a:endParaRPr lang="en-US"/>
        </a:p>
      </dgm:t>
    </dgm:pt>
    <dgm:pt modelId="{86D5DB57-A0C5-4A86-9D16-A9D62C955FA6}" type="pres">
      <dgm:prSet presAssocID="{97BDDBB4-0C74-47B9-A2CB-80E621ACB1DC}" presName="Name0" presStyleCnt="0">
        <dgm:presLayoutVars>
          <dgm:dir/>
          <dgm:resizeHandles val="exact"/>
        </dgm:presLayoutVars>
      </dgm:prSet>
      <dgm:spPr/>
    </dgm:pt>
    <dgm:pt modelId="{7A52070B-DB92-4B1A-831C-118A4DFB9B99}" type="pres">
      <dgm:prSet presAssocID="{BB3272AA-4441-4EE2-9B05-66B29EA38A89}" presName="parTxOnly" presStyleLbl="node1" presStyleIdx="0" presStyleCnt="2">
        <dgm:presLayoutVars>
          <dgm:bulletEnabled val="1"/>
        </dgm:presLayoutVars>
      </dgm:prSet>
      <dgm:spPr/>
    </dgm:pt>
    <dgm:pt modelId="{E1D85EC7-8441-4D03-B172-396B01A21D6D}" type="pres">
      <dgm:prSet presAssocID="{8751B77A-A244-4F1E-92EB-D0CD7191E401}" presName="parSpace" presStyleCnt="0"/>
      <dgm:spPr/>
    </dgm:pt>
    <dgm:pt modelId="{BA36EB6C-508A-4D5D-BB90-0FDE2E35E764}" type="pres">
      <dgm:prSet presAssocID="{6F9D7351-F3D2-4B1D-ABF5-AFBEF379F7CA}" presName="parTxOnly" presStyleLbl="node1" presStyleIdx="1" presStyleCnt="2">
        <dgm:presLayoutVars>
          <dgm:bulletEnabled val="1"/>
        </dgm:presLayoutVars>
      </dgm:prSet>
      <dgm:spPr/>
    </dgm:pt>
  </dgm:ptLst>
  <dgm:cxnLst>
    <dgm:cxn modelId="{0207A631-D860-4269-B7FC-07FAE4E13255}" type="presOf" srcId="{97BDDBB4-0C74-47B9-A2CB-80E621ACB1DC}" destId="{86D5DB57-A0C5-4A86-9D16-A9D62C955FA6}" srcOrd="0" destOrd="0" presId="urn:microsoft.com/office/officeart/2005/8/layout/hChevron3"/>
    <dgm:cxn modelId="{8562F36C-0489-4508-939D-7E5256116867}" type="presOf" srcId="{BB3272AA-4441-4EE2-9B05-66B29EA38A89}" destId="{7A52070B-DB92-4B1A-831C-118A4DFB9B99}" srcOrd="0" destOrd="0" presId="urn:microsoft.com/office/officeart/2005/8/layout/hChevron3"/>
    <dgm:cxn modelId="{1D48178C-A567-4FDD-B2C0-A2B9E7DEAC4E}" srcId="{97BDDBB4-0C74-47B9-A2CB-80E621ACB1DC}" destId="{6F9D7351-F3D2-4B1D-ABF5-AFBEF379F7CA}" srcOrd="1" destOrd="0" parTransId="{03F45DF1-C4E8-463A-9FC4-A336B892A7F5}" sibTransId="{BE812873-2470-444D-AFD8-D0F7C1998CD7}"/>
    <dgm:cxn modelId="{0B7FD5AF-4ABD-4AF5-87A5-04D226AE8A4F}" srcId="{97BDDBB4-0C74-47B9-A2CB-80E621ACB1DC}" destId="{BB3272AA-4441-4EE2-9B05-66B29EA38A89}" srcOrd="0" destOrd="0" parTransId="{4B0799E2-9654-4056-8FDC-2C29B0E505E8}" sibTransId="{8751B77A-A244-4F1E-92EB-D0CD7191E401}"/>
    <dgm:cxn modelId="{4FCE9EC8-A4B6-4FAA-9937-C4908488A9EC}" type="presOf" srcId="{6F9D7351-F3D2-4B1D-ABF5-AFBEF379F7CA}" destId="{BA36EB6C-508A-4D5D-BB90-0FDE2E35E764}" srcOrd="0" destOrd="0" presId="urn:microsoft.com/office/officeart/2005/8/layout/hChevron3"/>
    <dgm:cxn modelId="{38382371-B323-44B8-8ACF-B3B2409896C0}" type="presParOf" srcId="{86D5DB57-A0C5-4A86-9D16-A9D62C955FA6}" destId="{7A52070B-DB92-4B1A-831C-118A4DFB9B99}" srcOrd="0" destOrd="0" presId="urn:microsoft.com/office/officeart/2005/8/layout/hChevron3"/>
    <dgm:cxn modelId="{A185D4C3-0C9E-4C1B-BEA7-C19819BB4B22}" type="presParOf" srcId="{86D5DB57-A0C5-4A86-9D16-A9D62C955FA6}" destId="{E1D85EC7-8441-4D03-B172-396B01A21D6D}" srcOrd="1" destOrd="0" presId="urn:microsoft.com/office/officeart/2005/8/layout/hChevron3"/>
    <dgm:cxn modelId="{CA475890-F5A1-4394-8884-5108C1F746A2}" type="presParOf" srcId="{86D5DB57-A0C5-4A86-9D16-A9D62C955FA6}" destId="{BA36EB6C-508A-4D5D-BB90-0FDE2E35E764}" srcOrd="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1BD1A56-E897-441A-94D0-557499F5F67C}"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US"/>
        </a:p>
      </dgm:t>
    </dgm:pt>
    <dgm:pt modelId="{AD26D294-9C83-415B-9CC6-21FDB2ECD1E0}">
      <dgm:prSet phldrT="[Text]"/>
      <dgm:spPr>
        <a:solidFill>
          <a:srgbClr val="FFC000"/>
        </a:solidFill>
      </dgm:spPr>
      <dgm:t>
        <a:bodyPr/>
        <a:lstStyle/>
        <a:p>
          <a:r>
            <a:rPr lang="en-US" b="1"/>
            <a:t>Agency Approve/Reject</a:t>
          </a:r>
        </a:p>
      </dgm:t>
    </dgm:pt>
    <dgm:pt modelId="{39AEEA71-96A9-4964-979D-5FEC45D21D90}" type="parTrans" cxnId="{9D5E31BE-75F4-4B03-94A7-06274F727CB6}">
      <dgm:prSet/>
      <dgm:spPr/>
      <dgm:t>
        <a:bodyPr/>
        <a:lstStyle/>
        <a:p>
          <a:endParaRPr lang="en-US"/>
        </a:p>
      </dgm:t>
    </dgm:pt>
    <dgm:pt modelId="{7B98E9AB-15C1-491D-9CBD-F155B20C0E05}" type="sibTrans" cxnId="{9D5E31BE-75F4-4B03-94A7-06274F727CB6}">
      <dgm:prSet/>
      <dgm:spPr/>
      <dgm:t>
        <a:bodyPr/>
        <a:lstStyle/>
        <a:p>
          <a:endParaRPr lang="en-US"/>
        </a:p>
      </dgm:t>
    </dgm:pt>
    <dgm:pt modelId="{39022F27-4C37-4A76-B445-309265ED71A1}">
      <dgm:prSet phldrT="[Text]"/>
      <dgm:spPr/>
      <dgm:t>
        <a:bodyPr/>
        <a:lstStyle/>
        <a:p>
          <a:r>
            <a:rPr lang="en-US" b="1"/>
            <a:t>Research Purpose Build &amp; Submit</a:t>
          </a:r>
        </a:p>
      </dgm:t>
    </dgm:pt>
    <dgm:pt modelId="{3BE60852-506C-4919-9B74-D39B9301ACE6}" type="parTrans" cxnId="{12008FAD-65B6-42CF-8085-81DF806887B1}">
      <dgm:prSet/>
      <dgm:spPr/>
      <dgm:t>
        <a:bodyPr/>
        <a:lstStyle/>
        <a:p>
          <a:endParaRPr lang="en-US"/>
        </a:p>
      </dgm:t>
    </dgm:pt>
    <dgm:pt modelId="{B8F25787-22DE-4D16-B418-18FE3AA3C7DF}" type="sibTrans" cxnId="{12008FAD-65B6-42CF-8085-81DF806887B1}">
      <dgm:prSet/>
      <dgm:spPr/>
      <dgm:t>
        <a:bodyPr/>
        <a:lstStyle/>
        <a:p>
          <a:endParaRPr lang="en-US"/>
        </a:p>
      </dgm:t>
    </dgm:pt>
    <dgm:pt modelId="{F086C41B-F674-40EC-B660-2C3168409382}">
      <dgm:prSet phldrT="[Text]"/>
      <dgm:spPr/>
      <dgm:t>
        <a:bodyPr/>
        <a:lstStyle/>
        <a:p>
          <a:r>
            <a:rPr lang="en-US" b="1"/>
            <a:t>DAUP Build &amp; Submit</a:t>
          </a:r>
        </a:p>
      </dgm:t>
    </dgm:pt>
    <dgm:pt modelId="{59719454-1E1A-4B43-8E0C-76364772CB01}" type="parTrans" cxnId="{3FB1DF80-E449-4882-B137-B68785EAC176}">
      <dgm:prSet/>
      <dgm:spPr/>
      <dgm:t>
        <a:bodyPr/>
        <a:lstStyle/>
        <a:p>
          <a:endParaRPr lang="en-US"/>
        </a:p>
      </dgm:t>
    </dgm:pt>
    <dgm:pt modelId="{A33BCC3B-74DD-4558-B0F5-E2855905878D}" type="sibTrans" cxnId="{3FB1DF80-E449-4882-B137-B68785EAC176}">
      <dgm:prSet/>
      <dgm:spPr/>
      <dgm:t>
        <a:bodyPr/>
        <a:lstStyle/>
        <a:p>
          <a:endParaRPr lang="en-US"/>
        </a:p>
      </dgm:t>
    </dgm:pt>
    <dgm:pt modelId="{13401246-72AB-49D5-8BEC-664B0C05FE13}">
      <dgm:prSet phldrT="[Text]"/>
      <dgm:spPr/>
      <dgm:t>
        <a:bodyPr/>
        <a:lstStyle/>
        <a:p>
          <a:r>
            <a:rPr lang="en-US" b="1"/>
            <a:t>Data Request, Package &amp; Submit</a:t>
          </a:r>
        </a:p>
      </dgm:t>
    </dgm:pt>
    <dgm:pt modelId="{D04840DA-41B0-44F0-98DD-04FEE29D17AE}" type="parTrans" cxnId="{3DFFAA2F-53E6-4784-A2DD-57217B2A85FC}">
      <dgm:prSet/>
      <dgm:spPr/>
      <dgm:t>
        <a:bodyPr/>
        <a:lstStyle/>
        <a:p>
          <a:endParaRPr lang="en-US"/>
        </a:p>
      </dgm:t>
    </dgm:pt>
    <dgm:pt modelId="{2920C24C-333D-40ED-ABD5-0D739EAC9F42}" type="sibTrans" cxnId="{3DFFAA2F-53E6-4784-A2DD-57217B2A85FC}">
      <dgm:prSet/>
      <dgm:spPr/>
      <dgm:t>
        <a:bodyPr/>
        <a:lstStyle/>
        <a:p>
          <a:endParaRPr lang="en-US"/>
        </a:p>
      </dgm:t>
    </dgm:pt>
    <dgm:pt modelId="{5E76F5D8-7355-40D9-813F-203043BB6A00}" type="pres">
      <dgm:prSet presAssocID="{61BD1A56-E897-441A-94D0-557499F5F67C}" presName="Name0" presStyleCnt="0">
        <dgm:presLayoutVars>
          <dgm:chMax val="1"/>
          <dgm:dir/>
          <dgm:animLvl val="ctr"/>
          <dgm:resizeHandles val="exact"/>
        </dgm:presLayoutVars>
      </dgm:prSet>
      <dgm:spPr/>
    </dgm:pt>
    <dgm:pt modelId="{A9264AFD-BA8D-4F4A-A6D4-66406F777B00}" type="pres">
      <dgm:prSet presAssocID="{AD26D294-9C83-415B-9CC6-21FDB2ECD1E0}" presName="centerShape" presStyleLbl="node0" presStyleIdx="0" presStyleCnt="1" custLinFactNeighborX="-351" custLinFactNeighborY="-8500"/>
      <dgm:spPr/>
    </dgm:pt>
    <dgm:pt modelId="{94534B0A-D695-477F-99A5-6B52996E3202}" type="pres">
      <dgm:prSet presAssocID="{3BE60852-506C-4919-9B74-D39B9301ACE6}" presName="parTrans" presStyleLbl="sibTrans2D1" presStyleIdx="0" presStyleCnt="3" custAng="10800000"/>
      <dgm:spPr/>
    </dgm:pt>
    <dgm:pt modelId="{173A2600-0D5D-4A38-990D-FB0F3CB7F0FE}" type="pres">
      <dgm:prSet presAssocID="{3BE60852-506C-4919-9B74-D39B9301ACE6}" presName="connectorText" presStyleLbl="sibTrans2D1" presStyleIdx="0" presStyleCnt="3"/>
      <dgm:spPr/>
    </dgm:pt>
    <dgm:pt modelId="{4A53AAB0-20CF-46CB-A396-25F419413F72}" type="pres">
      <dgm:prSet presAssocID="{39022F27-4C37-4A76-B445-309265ED71A1}" presName="node" presStyleLbl="node1" presStyleIdx="0" presStyleCnt="3" custRadScaleRad="100111" custRadScaleInc="1193">
        <dgm:presLayoutVars>
          <dgm:bulletEnabled val="1"/>
        </dgm:presLayoutVars>
      </dgm:prSet>
      <dgm:spPr/>
    </dgm:pt>
    <dgm:pt modelId="{D5C80513-D2D3-4AB9-9B46-C48C78BD2354}" type="pres">
      <dgm:prSet presAssocID="{59719454-1E1A-4B43-8E0C-76364772CB01}" presName="parTrans" presStyleLbl="sibTrans2D1" presStyleIdx="1" presStyleCnt="3" custAng="10869247"/>
      <dgm:spPr/>
    </dgm:pt>
    <dgm:pt modelId="{FF3859F3-AD6B-47D4-A07A-59A1138D30A4}" type="pres">
      <dgm:prSet presAssocID="{59719454-1E1A-4B43-8E0C-76364772CB01}" presName="connectorText" presStyleLbl="sibTrans2D1" presStyleIdx="1" presStyleCnt="3"/>
      <dgm:spPr/>
    </dgm:pt>
    <dgm:pt modelId="{ACED21A7-5064-446E-BD8D-B304DA9106C1}" type="pres">
      <dgm:prSet presAssocID="{F086C41B-F674-40EC-B660-2C3168409382}" presName="node" presStyleLbl="node1" presStyleIdx="1" presStyleCnt="3" custRadScaleRad="89627" custRadScaleInc="223138">
        <dgm:presLayoutVars>
          <dgm:bulletEnabled val="1"/>
        </dgm:presLayoutVars>
      </dgm:prSet>
      <dgm:spPr/>
    </dgm:pt>
    <dgm:pt modelId="{50CC03C6-C35D-48EE-A6BD-FA3249907644}" type="pres">
      <dgm:prSet presAssocID="{D04840DA-41B0-44F0-98DD-04FEE29D17AE}" presName="parTrans" presStyleLbl="sibTrans2D1" presStyleIdx="2" presStyleCnt="3" custAng="10773308"/>
      <dgm:spPr/>
    </dgm:pt>
    <dgm:pt modelId="{4743377B-824C-4496-B931-F8F7C93C04CF}" type="pres">
      <dgm:prSet presAssocID="{D04840DA-41B0-44F0-98DD-04FEE29D17AE}" presName="connectorText" presStyleLbl="sibTrans2D1" presStyleIdx="2" presStyleCnt="3"/>
      <dgm:spPr/>
    </dgm:pt>
    <dgm:pt modelId="{DE5140B4-BB32-4157-A480-3C150A44204E}" type="pres">
      <dgm:prSet presAssocID="{13401246-72AB-49D5-8BEC-664B0C05FE13}" presName="node" presStyleLbl="node1" presStyleIdx="2" presStyleCnt="3" custRadScaleRad="88017" custRadScaleInc="-226707">
        <dgm:presLayoutVars>
          <dgm:bulletEnabled val="1"/>
        </dgm:presLayoutVars>
      </dgm:prSet>
      <dgm:spPr/>
    </dgm:pt>
  </dgm:ptLst>
  <dgm:cxnLst>
    <dgm:cxn modelId="{EA870802-20E9-427E-A238-19FED2BB5514}" type="presOf" srcId="{F086C41B-F674-40EC-B660-2C3168409382}" destId="{ACED21A7-5064-446E-BD8D-B304DA9106C1}" srcOrd="0" destOrd="0" presId="urn:microsoft.com/office/officeart/2005/8/layout/radial5"/>
    <dgm:cxn modelId="{489D5E17-662D-49B9-B2FF-806DFC1E8B95}" type="presOf" srcId="{D04840DA-41B0-44F0-98DD-04FEE29D17AE}" destId="{50CC03C6-C35D-48EE-A6BD-FA3249907644}" srcOrd="0" destOrd="0" presId="urn:microsoft.com/office/officeart/2005/8/layout/radial5"/>
    <dgm:cxn modelId="{C8B2C71D-607E-400B-9E40-023693B621E6}" type="presOf" srcId="{D04840DA-41B0-44F0-98DD-04FEE29D17AE}" destId="{4743377B-824C-4496-B931-F8F7C93C04CF}" srcOrd="1" destOrd="0" presId="urn:microsoft.com/office/officeart/2005/8/layout/radial5"/>
    <dgm:cxn modelId="{3DFFAA2F-53E6-4784-A2DD-57217B2A85FC}" srcId="{AD26D294-9C83-415B-9CC6-21FDB2ECD1E0}" destId="{13401246-72AB-49D5-8BEC-664B0C05FE13}" srcOrd="2" destOrd="0" parTransId="{D04840DA-41B0-44F0-98DD-04FEE29D17AE}" sibTransId="{2920C24C-333D-40ED-ABD5-0D739EAC9F42}"/>
    <dgm:cxn modelId="{DA9C8437-139C-498F-A16D-888B828B3AEB}" type="presOf" srcId="{39022F27-4C37-4A76-B445-309265ED71A1}" destId="{4A53AAB0-20CF-46CB-A396-25F419413F72}" srcOrd="0" destOrd="0" presId="urn:microsoft.com/office/officeart/2005/8/layout/radial5"/>
    <dgm:cxn modelId="{3FB1DF80-E449-4882-B137-B68785EAC176}" srcId="{AD26D294-9C83-415B-9CC6-21FDB2ECD1E0}" destId="{F086C41B-F674-40EC-B660-2C3168409382}" srcOrd="1" destOrd="0" parTransId="{59719454-1E1A-4B43-8E0C-76364772CB01}" sibTransId="{A33BCC3B-74DD-4558-B0F5-E2855905878D}"/>
    <dgm:cxn modelId="{352A8C96-27E2-4193-B37E-20C65956FF1A}" type="presOf" srcId="{59719454-1E1A-4B43-8E0C-76364772CB01}" destId="{FF3859F3-AD6B-47D4-A07A-59A1138D30A4}" srcOrd="1" destOrd="0" presId="urn:microsoft.com/office/officeart/2005/8/layout/radial5"/>
    <dgm:cxn modelId="{A6D2929E-0CDE-4232-86E2-A8EC29666FC7}" type="presOf" srcId="{3BE60852-506C-4919-9B74-D39B9301ACE6}" destId="{94534B0A-D695-477F-99A5-6B52996E3202}" srcOrd="0" destOrd="0" presId="urn:microsoft.com/office/officeart/2005/8/layout/radial5"/>
    <dgm:cxn modelId="{1C31969E-A167-4575-9983-73857997327A}" type="presOf" srcId="{61BD1A56-E897-441A-94D0-557499F5F67C}" destId="{5E76F5D8-7355-40D9-813F-203043BB6A00}" srcOrd="0" destOrd="0" presId="urn:microsoft.com/office/officeart/2005/8/layout/radial5"/>
    <dgm:cxn modelId="{541B21A0-E198-415A-909B-A67C3C4EFF2B}" type="presOf" srcId="{3BE60852-506C-4919-9B74-D39B9301ACE6}" destId="{173A2600-0D5D-4A38-990D-FB0F3CB7F0FE}" srcOrd="1" destOrd="0" presId="urn:microsoft.com/office/officeart/2005/8/layout/radial5"/>
    <dgm:cxn modelId="{12008FAD-65B6-42CF-8085-81DF806887B1}" srcId="{AD26D294-9C83-415B-9CC6-21FDB2ECD1E0}" destId="{39022F27-4C37-4A76-B445-309265ED71A1}" srcOrd="0" destOrd="0" parTransId="{3BE60852-506C-4919-9B74-D39B9301ACE6}" sibTransId="{B8F25787-22DE-4D16-B418-18FE3AA3C7DF}"/>
    <dgm:cxn modelId="{9D5E31BE-75F4-4B03-94A7-06274F727CB6}" srcId="{61BD1A56-E897-441A-94D0-557499F5F67C}" destId="{AD26D294-9C83-415B-9CC6-21FDB2ECD1E0}" srcOrd="0" destOrd="0" parTransId="{39AEEA71-96A9-4964-979D-5FEC45D21D90}" sibTransId="{7B98E9AB-15C1-491D-9CBD-F155B20C0E05}"/>
    <dgm:cxn modelId="{781866C4-2358-4BF2-B833-5BF410F77A50}" type="presOf" srcId="{59719454-1E1A-4B43-8E0C-76364772CB01}" destId="{D5C80513-D2D3-4AB9-9B46-C48C78BD2354}" srcOrd="0" destOrd="0" presId="urn:microsoft.com/office/officeart/2005/8/layout/radial5"/>
    <dgm:cxn modelId="{38B117EC-D721-44DE-810F-B3EADD8D600B}" type="presOf" srcId="{AD26D294-9C83-415B-9CC6-21FDB2ECD1E0}" destId="{A9264AFD-BA8D-4F4A-A6D4-66406F777B00}" srcOrd="0" destOrd="0" presId="urn:microsoft.com/office/officeart/2005/8/layout/radial5"/>
    <dgm:cxn modelId="{B2EB5EFE-678A-4C51-BE3F-0A888E705FDF}" type="presOf" srcId="{13401246-72AB-49D5-8BEC-664B0C05FE13}" destId="{DE5140B4-BB32-4157-A480-3C150A44204E}" srcOrd="0" destOrd="0" presId="urn:microsoft.com/office/officeart/2005/8/layout/radial5"/>
    <dgm:cxn modelId="{4274B9E7-1DD0-411C-B99F-007A09EABAFA}" type="presParOf" srcId="{5E76F5D8-7355-40D9-813F-203043BB6A00}" destId="{A9264AFD-BA8D-4F4A-A6D4-66406F777B00}" srcOrd="0" destOrd="0" presId="urn:microsoft.com/office/officeart/2005/8/layout/radial5"/>
    <dgm:cxn modelId="{7AF9A849-748A-432D-84E0-34DD5C6FDCA5}" type="presParOf" srcId="{5E76F5D8-7355-40D9-813F-203043BB6A00}" destId="{94534B0A-D695-477F-99A5-6B52996E3202}" srcOrd="1" destOrd="0" presId="urn:microsoft.com/office/officeart/2005/8/layout/radial5"/>
    <dgm:cxn modelId="{8AB9FBB2-F4C0-49DD-812D-FCEBD7AB334C}" type="presParOf" srcId="{94534B0A-D695-477F-99A5-6B52996E3202}" destId="{173A2600-0D5D-4A38-990D-FB0F3CB7F0FE}" srcOrd="0" destOrd="0" presId="urn:microsoft.com/office/officeart/2005/8/layout/radial5"/>
    <dgm:cxn modelId="{A74E8F5F-1D0C-44FA-A2F1-FBA76F563F4D}" type="presParOf" srcId="{5E76F5D8-7355-40D9-813F-203043BB6A00}" destId="{4A53AAB0-20CF-46CB-A396-25F419413F72}" srcOrd="2" destOrd="0" presId="urn:microsoft.com/office/officeart/2005/8/layout/radial5"/>
    <dgm:cxn modelId="{9DC905F9-C3EA-4A93-BFE8-8FE5DB9884CB}" type="presParOf" srcId="{5E76F5D8-7355-40D9-813F-203043BB6A00}" destId="{D5C80513-D2D3-4AB9-9B46-C48C78BD2354}" srcOrd="3" destOrd="0" presId="urn:microsoft.com/office/officeart/2005/8/layout/radial5"/>
    <dgm:cxn modelId="{45504E40-8FEF-462B-BDB5-3A3556C782D2}" type="presParOf" srcId="{D5C80513-D2D3-4AB9-9B46-C48C78BD2354}" destId="{FF3859F3-AD6B-47D4-A07A-59A1138D30A4}" srcOrd="0" destOrd="0" presId="urn:microsoft.com/office/officeart/2005/8/layout/radial5"/>
    <dgm:cxn modelId="{1212A9A3-DDA1-4649-AD26-984F2A96E61D}" type="presParOf" srcId="{5E76F5D8-7355-40D9-813F-203043BB6A00}" destId="{ACED21A7-5064-446E-BD8D-B304DA9106C1}" srcOrd="4" destOrd="0" presId="urn:microsoft.com/office/officeart/2005/8/layout/radial5"/>
    <dgm:cxn modelId="{28F03FB2-3094-42AA-A0BB-68FC82EEC3EA}" type="presParOf" srcId="{5E76F5D8-7355-40D9-813F-203043BB6A00}" destId="{50CC03C6-C35D-48EE-A6BD-FA3249907644}" srcOrd="5" destOrd="0" presId="urn:microsoft.com/office/officeart/2005/8/layout/radial5"/>
    <dgm:cxn modelId="{B8C7A3DC-56BE-4748-B296-006396E7C5B2}" type="presParOf" srcId="{50CC03C6-C35D-48EE-A6BD-FA3249907644}" destId="{4743377B-824C-4496-B931-F8F7C93C04CF}" srcOrd="0" destOrd="0" presId="urn:microsoft.com/office/officeart/2005/8/layout/radial5"/>
    <dgm:cxn modelId="{E20CAC12-90F8-4C49-A962-290CFE585C96}" type="presParOf" srcId="{5E76F5D8-7355-40D9-813F-203043BB6A00}" destId="{DE5140B4-BB32-4157-A480-3C150A44204E}" srcOrd="6" destOrd="0" presId="urn:microsoft.com/office/officeart/2005/8/layout/radial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A6EDE62-5B8C-4940-850D-CE42E41F7B80}" type="doc">
      <dgm:prSet loTypeId="urn:microsoft.com/office/officeart/2005/8/layout/hChevron3" loCatId="process" qsTypeId="urn:microsoft.com/office/officeart/2005/8/quickstyle/simple1" qsCatId="simple" csTypeId="urn:microsoft.com/office/officeart/2005/8/colors/accent1_2" csCatId="accent1" phldr="1"/>
      <dgm:spPr/>
    </dgm:pt>
    <dgm:pt modelId="{10B9182F-3DDF-4659-BCDB-109BD4ECED4E}">
      <dgm:prSet phldrT="[Text]" custT="1"/>
      <dgm:spPr>
        <a:solidFill>
          <a:srgbClr val="4472C4"/>
        </a:solidFill>
      </dgm:spPr>
      <dgm:t>
        <a:bodyPr/>
        <a:lstStyle/>
        <a:p>
          <a:r>
            <a:rPr lang="en-US" sz="1100" b="1"/>
            <a:t>Results Returned</a:t>
          </a:r>
        </a:p>
      </dgm:t>
    </dgm:pt>
    <dgm:pt modelId="{E8FE18D5-FF31-4580-826D-99EDB97229E2}" type="parTrans" cxnId="{593BA996-903B-4FF3-BEB7-4B5F8E019BD9}">
      <dgm:prSet/>
      <dgm:spPr/>
      <dgm:t>
        <a:bodyPr/>
        <a:lstStyle/>
        <a:p>
          <a:endParaRPr lang="en-US"/>
        </a:p>
      </dgm:t>
    </dgm:pt>
    <dgm:pt modelId="{1A384341-F92C-4EA7-818E-BE06E475F392}" type="sibTrans" cxnId="{593BA996-903B-4FF3-BEB7-4B5F8E019BD9}">
      <dgm:prSet/>
      <dgm:spPr/>
      <dgm:t>
        <a:bodyPr/>
        <a:lstStyle/>
        <a:p>
          <a:endParaRPr lang="en-US"/>
        </a:p>
      </dgm:t>
    </dgm:pt>
    <dgm:pt modelId="{E316A6EA-C965-4AD5-A338-B9EDE9C35ADA}">
      <dgm:prSet phldrT="[Text]"/>
      <dgm:spPr>
        <a:solidFill>
          <a:srgbClr val="4472C4"/>
        </a:solidFill>
      </dgm:spPr>
      <dgm:t>
        <a:bodyPr/>
        <a:lstStyle/>
        <a:p>
          <a:r>
            <a:rPr lang="en-US" b="1">
              <a:solidFill>
                <a:schemeClr val="bg1"/>
              </a:solidFill>
            </a:rPr>
            <a:t>Download Results</a:t>
          </a:r>
        </a:p>
      </dgm:t>
    </dgm:pt>
    <dgm:pt modelId="{F4BF5388-AE73-4339-BB3A-9EC1D3E24BB5}" type="parTrans" cxnId="{962D5164-FBFA-411A-9784-71D3231DB30D}">
      <dgm:prSet/>
      <dgm:spPr/>
      <dgm:t>
        <a:bodyPr/>
        <a:lstStyle/>
        <a:p>
          <a:endParaRPr lang="en-US"/>
        </a:p>
      </dgm:t>
    </dgm:pt>
    <dgm:pt modelId="{066B87D9-F375-4F99-B4E7-0FC416069DDF}" type="sibTrans" cxnId="{962D5164-FBFA-411A-9784-71D3231DB30D}">
      <dgm:prSet/>
      <dgm:spPr/>
      <dgm:t>
        <a:bodyPr/>
        <a:lstStyle/>
        <a:p>
          <a:endParaRPr lang="en-US"/>
        </a:p>
      </dgm:t>
    </dgm:pt>
    <dgm:pt modelId="{82B62F35-7F40-4942-9EC3-6FA5F2CE6895}" type="pres">
      <dgm:prSet presAssocID="{6A6EDE62-5B8C-4940-850D-CE42E41F7B80}" presName="Name0" presStyleCnt="0">
        <dgm:presLayoutVars>
          <dgm:dir/>
          <dgm:resizeHandles val="exact"/>
        </dgm:presLayoutVars>
      </dgm:prSet>
      <dgm:spPr/>
    </dgm:pt>
    <dgm:pt modelId="{ABA4143C-5F9C-4BA9-8C2F-985B374B2BA6}" type="pres">
      <dgm:prSet presAssocID="{10B9182F-3DDF-4659-BCDB-109BD4ECED4E}" presName="parTxOnly" presStyleLbl="node1" presStyleIdx="0" presStyleCnt="2">
        <dgm:presLayoutVars>
          <dgm:bulletEnabled val="1"/>
        </dgm:presLayoutVars>
      </dgm:prSet>
      <dgm:spPr/>
    </dgm:pt>
    <dgm:pt modelId="{66DD58EF-A942-4816-8134-915E918738E0}" type="pres">
      <dgm:prSet presAssocID="{1A384341-F92C-4EA7-818E-BE06E475F392}" presName="parSpace" presStyleCnt="0"/>
      <dgm:spPr/>
    </dgm:pt>
    <dgm:pt modelId="{9A8F6D84-64C9-4C53-BF70-BA805BAD864D}" type="pres">
      <dgm:prSet presAssocID="{E316A6EA-C965-4AD5-A338-B9EDE9C35ADA}" presName="parTxOnly" presStyleLbl="node1" presStyleIdx="1" presStyleCnt="2">
        <dgm:presLayoutVars>
          <dgm:bulletEnabled val="1"/>
        </dgm:presLayoutVars>
      </dgm:prSet>
      <dgm:spPr/>
    </dgm:pt>
  </dgm:ptLst>
  <dgm:cxnLst>
    <dgm:cxn modelId="{46CB7F40-785F-43D1-89C4-791902282A8D}" type="presOf" srcId="{E316A6EA-C965-4AD5-A338-B9EDE9C35ADA}" destId="{9A8F6D84-64C9-4C53-BF70-BA805BAD864D}" srcOrd="0" destOrd="0" presId="urn:microsoft.com/office/officeart/2005/8/layout/hChevron3"/>
    <dgm:cxn modelId="{962D5164-FBFA-411A-9784-71D3231DB30D}" srcId="{6A6EDE62-5B8C-4940-850D-CE42E41F7B80}" destId="{E316A6EA-C965-4AD5-A338-B9EDE9C35ADA}" srcOrd="1" destOrd="0" parTransId="{F4BF5388-AE73-4339-BB3A-9EC1D3E24BB5}" sibTransId="{066B87D9-F375-4F99-B4E7-0FC416069DDF}"/>
    <dgm:cxn modelId="{593BA996-903B-4FF3-BEB7-4B5F8E019BD9}" srcId="{6A6EDE62-5B8C-4940-850D-CE42E41F7B80}" destId="{10B9182F-3DDF-4659-BCDB-109BD4ECED4E}" srcOrd="0" destOrd="0" parTransId="{E8FE18D5-FF31-4580-826D-99EDB97229E2}" sibTransId="{1A384341-F92C-4EA7-818E-BE06E475F392}"/>
    <dgm:cxn modelId="{55AFA9DD-10FF-407A-AA1B-3242D698494A}" type="presOf" srcId="{10B9182F-3DDF-4659-BCDB-109BD4ECED4E}" destId="{ABA4143C-5F9C-4BA9-8C2F-985B374B2BA6}" srcOrd="0" destOrd="0" presId="urn:microsoft.com/office/officeart/2005/8/layout/hChevron3"/>
    <dgm:cxn modelId="{578F7AFD-9C17-4963-8198-DFFC9A05F7EE}" type="presOf" srcId="{6A6EDE62-5B8C-4940-850D-CE42E41F7B80}" destId="{82B62F35-7F40-4942-9EC3-6FA5F2CE6895}" srcOrd="0" destOrd="0" presId="urn:microsoft.com/office/officeart/2005/8/layout/hChevron3"/>
    <dgm:cxn modelId="{A389E94D-713C-47F8-909F-984D7BDB79CA}" type="presParOf" srcId="{82B62F35-7F40-4942-9EC3-6FA5F2CE6895}" destId="{ABA4143C-5F9C-4BA9-8C2F-985B374B2BA6}" srcOrd="0" destOrd="0" presId="urn:microsoft.com/office/officeart/2005/8/layout/hChevron3"/>
    <dgm:cxn modelId="{3D8F4AB1-81D9-444B-A327-A062291BE3EA}" type="presParOf" srcId="{82B62F35-7F40-4942-9EC3-6FA5F2CE6895}" destId="{66DD58EF-A942-4816-8134-915E918738E0}" srcOrd="1" destOrd="0" presId="urn:microsoft.com/office/officeart/2005/8/layout/hChevron3"/>
    <dgm:cxn modelId="{9A397C90-EE09-447D-ADDF-18901F04E584}" type="presParOf" srcId="{82B62F35-7F40-4942-9EC3-6FA5F2CE6895}" destId="{9A8F6D84-64C9-4C53-BF70-BA805BAD864D}" srcOrd="2" destOrd="0" presId="urn:microsoft.com/office/officeart/2005/8/layout/hChevron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BE889E-E50F-8144-857D-263564535AC2}">
      <dsp:nvSpPr>
        <dsp:cNvPr id="0" name=""/>
        <dsp:cNvSpPr/>
      </dsp:nvSpPr>
      <dsp:spPr>
        <a:xfrm>
          <a:off x="4060901" y="2347453"/>
          <a:ext cx="2154133" cy="2155718"/>
        </a:xfrm>
        <a:prstGeom prst="ellipse">
          <a:avLst/>
        </a:prstGeom>
        <a:noFill/>
        <a:ln w="12700" cap="flat" cmpd="sng" algn="ctr">
          <a:solidFill>
            <a:srgbClr val="02667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2222500">
            <a:lnSpc>
              <a:spcPct val="90000"/>
            </a:lnSpc>
            <a:spcBef>
              <a:spcPct val="0"/>
            </a:spcBef>
            <a:spcAft>
              <a:spcPct val="35000"/>
            </a:spcAft>
            <a:buNone/>
          </a:pPr>
          <a:endParaRPr lang="en-US" sz="5000" kern="1200" dirty="0"/>
        </a:p>
      </dsp:txBody>
      <dsp:txXfrm>
        <a:off x="4376366" y="2663151"/>
        <a:ext cx="1523203" cy="1524322"/>
      </dsp:txXfrm>
    </dsp:sp>
    <dsp:sp modelId="{38D7CFD8-F7C1-0B4F-801E-1442A3844750}">
      <dsp:nvSpPr>
        <dsp:cNvPr id="0" name=""/>
        <dsp:cNvSpPr/>
      </dsp:nvSpPr>
      <dsp:spPr>
        <a:xfrm rot="16200000">
          <a:off x="4919939" y="2112899"/>
          <a:ext cx="436057" cy="33050"/>
        </a:xfrm>
        <a:custGeom>
          <a:avLst/>
          <a:gdLst/>
          <a:ahLst/>
          <a:cxnLst/>
          <a:rect l="0" t="0" r="0" b="0"/>
          <a:pathLst>
            <a:path>
              <a:moveTo>
                <a:pt x="0" y="16525"/>
              </a:moveTo>
              <a:lnTo>
                <a:pt x="436057" y="1652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127067" y="2118522"/>
        <a:ext cx="21802" cy="21802"/>
      </dsp:txXfrm>
    </dsp:sp>
    <dsp:sp modelId="{93D2DCA8-2267-7848-9199-EB72C3BF4437}">
      <dsp:nvSpPr>
        <dsp:cNvPr id="0" name=""/>
        <dsp:cNvSpPr/>
      </dsp:nvSpPr>
      <dsp:spPr>
        <a:xfrm>
          <a:off x="4194571" y="24601"/>
          <a:ext cx="1886793" cy="1886793"/>
        </a:xfrm>
        <a:prstGeom prst="ellipse">
          <a:avLst/>
        </a:prstGeom>
        <a:solidFill>
          <a:srgbClr val="02667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Always Present (rode the bus)</a:t>
          </a:r>
        </a:p>
      </dsp:txBody>
      <dsp:txXfrm>
        <a:off x="4470885" y="300915"/>
        <a:ext cx="1334165" cy="1334165"/>
      </dsp:txXfrm>
    </dsp:sp>
    <dsp:sp modelId="{4823A98C-BF3A-5740-81D0-06D0B8FAE9AD}">
      <dsp:nvSpPr>
        <dsp:cNvPr id="0" name=""/>
        <dsp:cNvSpPr/>
      </dsp:nvSpPr>
      <dsp:spPr>
        <a:xfrm rot="52218">
          <a:off x="6214813" y="3437980"/>
          <a:ext cx="1689809" cy="33050"/>
        </a:xfrm>
        <a:custGeom>
          <a:avLst/>
          <a:gdLst/>
          <a:ahLst/>
          <a:cxnLst/>
          <a:rect l="0" t="0" r="0" b="0"/>
          <a:pathLst>
            <a:path>
              <a:moveTo>
                <a:pt x="0" y="16525"/>
              </a:moveTo>
              <a:lnTo>
                <a:pt x="1689809" y="1652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7017473" y="3412260"/>
        <a:ext cx="84490" cy="84490"/>
      </dsp:txXfrm>
    </dsp:sp>
    <dsp:sp modelId="{1C66A8A5-693E-2446-B9D0-E866D5D0AB37}">
      <dsp:nvSpPr>
        <dsp:cNvPr id="0" name=""/>
        <dsp:cNvSpPr/>
      </dsp:nvSpPr>
      <dsp:spPr>
        <a:xfrm>
          <a:off x="7904417" y="2538271"/>
          <a:ext cx="1886793" cy="1886793"/>
        </a:xfrm>
        <a:prstGeom prst="ellipse">
          <a:avLst/>
        </a:prstGeom>
        <a:solidFill>
          <a:srgbClr val="02667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Talkative</a:t>
          </a:r>
        </a:p>
      </dsp:txBody>
      <dsp:txXfrm>
        <a:off x="8180731" y="2814585"/>
        <a:ext cx="1334165" cy="1334165"/>
      </dsp:txXfrm>
    </dsp:sp>
    <dsp:sp modelId="{224FC02A-5DE5-064B-8B9F-ED69B4247FB0}">
      <dsp:nvSpPr>
        <dsp:cNvPr id="0" name=""/>
        <dsp:cNvSpPr/>
      </dsp:nvSpPr>
      <dsp:spPr>
        <a:xfrm rot="5273856">
          <a:off x="5099591" y="4566752"/>
          <a:ext cx="161773" cy="33050"/>
        </a:xfrm>
        <a:custGeom>
          <a:avLst/>
          <a:gdLst/>
          <a:ahLst/>
          <a:cxnLst/>
          <a:rect l="0" t="0" r="0" b="0"/>
          <a:pathLst>
            <a:path>
              <a:moveTo>
                <a:pt x="0" y="16525"/>
              </a:moveTo>
              <a:lnTo>
                <a:pt x="161773" y="1652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176433" y="4579233"/>
        <a:ext cx="8088" cy="8088"/>
      </dsp:txXfrm>
    </dsp:sp>
    <dsp:sp modelId="{F2C20FE7-7749-024E-8D71-CEC7CBCE5A79}">
      <dsp:nvSpPr>
        <dsp:cNvPr id="0" name=""/>
        <dsp:cNvSpPr/>
      </dsp:nvSpPr>
      <dsp:spPr>
        <a:xfrm>
          <a:off x="4274657" y="4663474"/>
          <a:ext cx="1886793" cy="1886793"/>
        </a:xfrm>
        <a:prstGeom prst="ellipse">
          <a:avLst/>
        </a:prstGeom>
        <a:solidFill>
          <a:srgbClr val="026670"/>
        </a:solidFill>
        <a:ln w="1270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Failing Language Arts</a:t>
          </a:r>
        </a:p>
      </dsp:txBody>
      <dsp:txXfrm>
        <a:off x="4550971" y="4939788"/>
        <a:ext cx="1334165" cy="1334165"/>
      </dsp:txXfrm>
    </dsp:sp>
    <dsp:sp modelId="{3E50601D-AE3B-654C-9CEC-41306CEAC2DB}">
      <dsp:nvSpPr>
        <dsp:cNvPr id="0" name=""/>
        <dsp:cNvSpPr/>
      </dsp:nvSpPr>
      <dsp:spPr>
        <a:xfrm rot="10803402">
          <a:off x="2360477" y="3406880"/>
          <a:ext cx="1700425" cy="33050"/>
        </a:xfrm>
        <a:custGeom>
          <a:avLst/>
          <a:gdLst/>
          <a:ahLst/>
          <a:cxnLst/>
          <a:rect l="0" t="0" r="0" b="0"/>
          <a:pathLst>
            <a:path>
              <a:moveTo>
                <a:pt x="0" y="16525"/>
              </a:moveTo>
              <a:lnTo>
                <a:pt x="1700425" y="1652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rot="10800000">
        <a:off x="3168179" y="3380894"/>
        <a:ext cx="85021" cy="85021"/>
      </dsp:txXfrm>
    </dsp:sp>
    <dsp:sp modelId="{A37B9FF4-6ED8-3445-86E3-28A7F9C0EEA8}">
      <dsp:nvSpPr>
        <dsp:cNvPr id="0" name=""/>
        <dsp:cNvSpPr/>
      </dsp:nvSpPr>
      <dsp:spPr>
        <a:xfrm>
          <a:off x="473684" y="2478233"/>
          <a:ext cx="1886793" cy="1886793"/>
        </a:xfrm>
        <a:prstGeom prst="ellipse">
          <a:avLst/>
        </a:prstGeom>
        <a:solidFill>
          <a:srgbClr val="02667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New 7</a:t>
          </a:r>
          <a:r>
            <a:rPr lang="en-US" sz="2300" kern="1200" baseline="30000" dirty="0"/>
            <a:t>th</a:t>
          </a:r>
          <a:r>
            <a:rPr lang="en-US" sz="2300" kern="1200" dirty="0"/>
            <a:t> Grader</a:t>
          </a:r>
        </a:p>
      </dsp:txBody>
      <dsp:txXfrm>
        <a:off x="749998" y="2754547"/>
        <a:ext cx="1334165" cy="13341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BE889E-E50F-8144-857D-263564535AC2}">
      <dsp:nvSpPr>
        <dsp:cNvPr id="0" name=""/>
        <dsp:cNvSpPr/>
      </dsp:nvSpPr>
      <dsp:spPr>
        <a:xfrm>
          <a:off x="4250053" y="2536744"/>
          <a:ext cx="1775829" cy="1777136"/>
        </a:xfrm>
        <a:prstGeom prst="ellipse">
          <a:avLst/>
        </a:prstGeom>
        <a:noFill/>
        <a:ln w="12700" cap="flat" cmpd="sng" algn="ctr">
          <a:solidFill>
            <a:srgbClr val="02667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endParaRPr lang="en-US" sz="4000" kern="1200" dirty="0"/>
        </a:p>
      </dsp:txBody>
      <dsp:txXfrm>
        <a:off x="4510117" y="2797000"/>
        <a:ext cx="1255701" cy="1256624"/>
      </dsp:txXfrm>
    </dsp:sp>
    <dsp:sp modelId="{38D7CFD8-F7C1-0B4F-801E-1442A3844750}">
      <dsp:nvSpPr>
        <dsp:cNvPr id="0" name=""/>
        <dsp:cNvSpPr/>
      </dsp:nvSpPr>
      <dsp:spPr>
        <a:xfrm rot="16200000">
          <a:off x="4649214" y="2034366"/>
          <a:ext cx="977508" cy="27246"/>
        </a:xfrm>
        <a:custGeom>
          <a:avLst/>
          <a:gdLst/>
          <a:ahLst/>
          <a:cxnLst/>
          <a:rect l="0" t="0" r="0" b="0"/>
          <a:pathLst>
            <a:path>
              <a:moveTo>
                <a:pt x="0" y="13623"/>
              </a:moveTo>
              <a:lnTo>
                <a:pt x="977508" y="136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113530" y="2023552"/>
        <a:ext cx="48875" cy="48875"/>
      </dsp:txXfrm>
    </dsp:sp>
    <dsp:sp modelId="{93D2DCA8-2267-7848-9199-EB72C3BF4437}">
      <dsp:nvSpPr>
        <dsp:cNvPr id="0" name=""/>
        <dsp:cNvSpPr/>
      </dsp:nvSpPr>
      <dsp:spPr>
        <a:xfrm>
          <a:off x="4360248" y="3796"/>
          <a:ext cx="1555439" cy="1555439"/>
        </a:xfrm>
        <a:prstGeom prst="ellipse">
          <a:avLst/>
        </a:prstGeom>
        <a:solidFill>
          <a:srgbClr val="026670">
            <a:alpha val="399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Always Present (rode the bus)</a:t>
          </a:r>
        </a:p>
      </dsp:txBody>
      <dsp:txXfrm>
        <a:off x="4588037" y="231585"/>
        <a:ext cx="1099861" cy="1099861"/>
      </dsp:txXfrm>
    </dsp:sp>
    <dsp:sp modelId="{7A3AFE78-CA1C-204F-8CCC-C904A711CD46}">
      <dsp:nvSpPr>
        <dsp:cNvPr id="0" name=""/>
        <dsp:cNvSpPr/>
      </dsp:nvSpPr>
      <dsp:spPr>
        <a:xfrm rot="18900000">
          <a:off x="5622849" y="2437890"/>
          <a:ext cx="977835" cy="27246"/>
        </a:xfrm>
        <a:custGeom>
          <a:avLst/>
          <a:gdLst/>
          <a:ahLst/>
          <a:cxnLst/>
          <a:rect l="0" t="0" r="0" b="0"/>
          <a:pathLst>
            <a:path>
              <a:moveTo>
                <a:pt x="0" y="13623"/>
              </a:moveTo>
              <a:lnTo>
                <a:pt x="977835" y="136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087321" y="2427068"/>
        <a:ext cx="48891" cy="48891"/>
      </dsp:txXfrm>
    </dsp:sp>
    <dsp:sp modelId="{82C910FA-E27D-AC42-824A-8F3D20356B32}">
      <dsp:nvSpPr>
        <dsp:cNvPr id="0" name=""/>
        <dsp:cNvSpPr/>
      </dsp:nvSpPr>
      <dsp:spPr>
        <a:xfrm>
          <a:off x="6229695" y="778146"/>
          <a:ext cx="1555439" cy="1555439"/>
        </a:xfrm>
        <a:prstGeom prst="ellipse">
          <a:avLst/>
        </a:prstGeom>
        <a:solidFill>
          <a:srgbClr val="F5873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Had two friends</a:t>
          </a:r>
        </a:p>
      </dsp:txBody>
      <dsp:txXfrm>
        <a:off x="6457484" y="1005935"/>
        <a:ext cx="1099861" cy="1099861"/>
      </dsp:txXfrm>
    </dsp:sp>
    <dsp:sp modelId="{4823A98C-BF3A-5740-81D0-06D0B8FAE9AD}">
      <dsp:nvSpPr>
        <dsp:cNvPr id="0" name=""/>
        <dsp:cNvSpPr/>
      </dsp:nvSpPr>
      <dsp:spPr>
        <a:xfrm rot="26109">
          <a:off x="6025824" y="3427266"/>
          <a:ext cx="2326207" cy="27246"/>
        </a:xfrm>
        <a:custGeom>
          <a:avLst/>
          <a:gdLst/>
          <a:ahLst/>
          <a:cxnLst/>
          <a:rect l="0" t="0" r="0" b="0"/>
          <a:pathLst>
            <a:path>
              <a:moveTo>
                <a:pt x="0" y="13623"/>
              </a:moveTo>
              <a:lnTo>
                <a:pt x="2326207" y="136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7130772" y="3382734"/>
        <a:ext cx="116310" cy="116310"/>
      </dsp:txXfrm>
    </dsp:sp>
    <dsp:sp modelId="{1C66A8A5-693E-2446-B9D0-E866D5D0AB37}">
      <dsp:nvSpPr>
        <dsp:cNvPr id="0" name=""/>
        <dsp:cNvSpPr/>
      </dsp:nvSpPr>
      <dsp:spPr>
        <a:xfrm>
          <a:off x="8351975" y="2677909"/>
          <a:ext cx="1555439" cy="1555439"/>
        </a:xfrm>
        <a:prstGeom prst="ellipse">
          <a:avLst/>
        </a:prstGeom>
        <a:solidFill>
          <a:srgbClr val="026670">
            <a:alpha val="4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Talkative</a:t>
          </a:r>
        </a:p>
      </dsp:txBody>
      <dsp:txXfrm>
        <a:off x="8579764" y="2905698"/>
        <a:ext cx="1099861" cy="1099861"/>
      </dsp:txXfrm>
    </dsp:sp>
    <dsp:sp modelId="{BFEFDCCB-D5F6-C34F-889E-7F74026DAEA6}">
      <dsp:nvSpPr>
        <dsp:cNvPr id="0" name=""/>
        <dsp:cNvSpPr/>
      </dsp:nvSpPr>
      <dsp:spPr>
        <a:xfrm rot="2369507">
          <a:off x="5698801" y="4323630"/>
          <a:ext cx="1091528" cy="27246"/>
        </a:xfrm>
        <a:custGeom>
          <a:avLst/>
          <a:gdLst/>
          <a:ahLst/>
          <a:cxnLst/>
          <a:rect l="0" t="0" r="0" b="0"/>
          <a:pathLst>
            <a:path>
              <a:moveTo>
                <a:pt x="0" y="13623"/>
              </a:moveTo>
              <a:lnTo>
                <a:pt x="1091528" y="136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217276" y="4309965"/>
        <a:ext cx="54576" cy="54576"/>
      </dsp:txXfrm>
    </dsp:sp>
    <dsp:sp modelId="{CBAE82BB-55F6-0E41-8296-F281E54C30E2}">
      <dsp:nvSpPr>
        <dsp:cNvPr id="0" name=""/>
        <dsp:cNvSpPr/>
      </dsp:nvSpPr>
      <dsp:spPr>
        <a:xfrm>
          <a:off x="6488198" y="4401226"/>
          <a:ext cx="1555439" cy="1555439"/>
        </a:xfrm>
        <a:prstGeom prst="ellipse">
          <a:avLst/>
        </a:prstGeom>
        <a:solidFill>
          <a:srgbClr val="F5873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Born &amp; raised in California</a:t>
          </a:r>
        </a:p>
      </dsp:txBody>
      <dsp:txXfrm>
        <a:off x="6715987" y="4629015"/>
        <a:ext cx="1099861" cy="1099861"/>
      </dsp:txXfrm>
    </dsp:sp>
    <dsp:sp modelId="{224FC02A-5DE5-064B-8B9F-ED69B4247FB0}">
      <dsp:nvSpPr>
        <dsp:cNvPr id="0" name=""/>
        <dsp:cNvSpPr/>
      </dsp:nvSpPr>
      <dsp:spPr>
        <a:xfrm rot="5336928">
          <a:off x="4819325" y="4641254"/>
          <a:ext cx="682408" cy="27246"/>
        </a:xfrm>
        <a:custGeom>
          <a:avLst/>
          <a:gdLst/>
          <a:ahLst/>
          <a:cxnLst/>
          <a:rect l="0" t="0" r="0" b="0"/>
          <a:pathLst>
            <a:path>
              <a:moveTo>
                <a:pt x="0" y="13623"/>
              </a:moveTo>
              <a:lnTo>
                <a:pt x="682408" y="136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143469" y="4637817"/>
        <a:ext cx="34120" cy="34120"/>
      </dsp:txXfrm>
    </dsp:sp>
    <dsp:sp modelId="{F2C20FE7-7749-024E-8D71-CEC7CBCE5A79}">
      <dsp:nvSpPr>
        <dsp:cNvPr id="0" name=""/>
        <dsp:cNvSpPr/>
      </dsp:nvSpPr>
      <dsp:spPr>
        <a:xfrm>
          <a:off x="4403337" y="4995893"/>
          <a:ext cx="1555439" cy="1555439"/>
        </a:xfrm>
        <a:prstGeom prst="ellipse">
          <a:avLst/>
        </a:prstGeom>
        <a:solidFill>
          <a:srgbClr val="026670">
            <a:alpha val="40000"/>
          </a:srgbClr>
        </a:solidFill>
        <a:ln w="1270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Failing Language Arts</a:t>
          </a:r>
        </a:p>
      </dsp:txBody>
      <dsp:txXfrm>
        <a:off x="4631126" y="5223682"/>
        <a:ext cx="1099861" cy="1099861"/>
      </dsp:txXfrm>
    </dsp:sp>
    <dsp:sp modelId="{1287A5B4-2FD5-3B4C-BF79-1B2B2B38737B}">
      <dsp:nvSpPr>
        <dsp:cNvPr id="0" name=""/>
        <dsp:cNvSpPr/>
      </dsp:nvSpPr>
      <dsp:spPr>
        <a:xfrm rot="8346793">
          <a:off x="3718607" y="4271851"/>
          <a:ext cx="851799" cy="27246"/>
        </a:xfrm>
        <a:custGeom>
          <a:avLst/>
          <a:gdLst/>
          <a:ahLst/>
          <a:cxnLst/>
          <a:rect l="0" t="0" r="0" b="0"/>
          <a:pathLst>
            <a:path>
              <a:moveTo>
                <a:pt x="0" y="13623"/>
              </a:moveTo>
              <a:lnTo>
                <a:pt x="851799" y="136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4123212" y="4264179"/>
        <a:ext cx="42589" cy="42589"/>
      </dsp:txXfrm>
    </dsp:sp>
    <dsp:sp modelId="{3BE4025B-F98D-2844-A63B-84C8906B02D9}">
      <dsp:nvSpPr>
        <dsp:cNvPr id="0" name=""/>
        <dsp:cNvSpPr/>
      </dsp:nvSpPr>
      <dsp:spPr>
        <a:xfrm>
          <a:off x="2456845" y="4295603"/>
          <a:ext cx="1555439" cy="1555439"/>
        </a:xfrm>
        <a:prstGeom prst="ellipse">
          <a:avLst/>
        </a:prstGeom>
        <a:solidFill>
          <a:srgbClr val="F58735"/>
        </a:solidFill>
        <a:ln w="1270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Separated Parents</a:t>
          </a:r>
        </a:p>
      </dsp:txBody>
      <dsp:txXfrm>
        <a:off x="2684634" y="4523392"/>
        <a:ext cx="1099861" cy="1099861"/>
      </dsp:txXfrm>
    </dsp:sp>
    <dsp:sp modelId="{7121A860-C587-0744-97F9-9896B435B451}">
      <dsp:nvSpPr>
        <dsp:cNvPr id="0" name=""/>
        <dsp:cNvSpPr/>
      </dsp:nvSpPr>
      <dsp:spPr>
        <a:xfrm rot="10801701">
          <a:off x="1912425" y="3410671"/>
          <a:ext cx="2337628" cy="27246"/>
        </a:xfrm>
        <a:custGeom>
          <a:avLst/>
          <a:gdLst/>
          <a:ahLst/>
          <a:cxnLst/>
          <a:rect l="0" t="0" r="0" b="0"/>
          <a:pathLst>
            <a:path>
              <a:moveTo>
                <a:pt x="0" y="13623"/>
              </a:moveTo>
              <a:lnTo>
                <a:pt x="2337628" y="136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10800000">
        <a:off x="3022798" y="3365854"/>
        <a:ext cx="116881" cy="116881"/>
      </dsp:txXfrm>
    </dsp:sp>
    <dsp:sp modelId="{A4729B8B-9349-074F-AC93-56A5CB18E4E4}">
      <dsp:nvSpPr>
        <dsp:cNvPr id="0" name=""/>
        <dsp:cNvSpPr/>
      </dsp:nvSpPr>
      <dsp:spPr>
        <a:xfrm>
          <a:off x="356985" y="2645611"/>
          <a:ext cx="1555439" cy="1555439"/>
        </a:xfrm>
        <a:prstGeom prst="ellipse">
          <a:avLst/>
        </a:prstGeom>
        <a:solidFill>
          <a:srgbClr val="026670">
            <a:alpha val="4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New 7</a:t>
          </a:r>
          <a:r>
            <a:rPr lang="en-US" sz="1800" kern="1200" baseline="30000" dirty="0"/>
            <a:t>th</a:t>
          </a:r>
          <a:r>
            <a:rPr lang="en-US" sz="1800" kern="1200" dirty="0"/>
            <a:t> Grader</a:t>
          </a:r>
        </a:p>
      </dsp:txBody>
      <dsp:txXfrm>
        <a:off x="584774" y="2873400"/>
        <a:ext cx="1099861" cy="1099861"/>
      </dsp:txXfrm>
    </dsp:sp>
    <dsp:sp modelId="{34541016-AE73-9647-A36E-0DBB1153BA06}">
      <dsp:nvSpPr>
        <dsp:cNvPr id="0" name=""/>
        <dsp:cNvSpPr/>
      </dsp:nvSpPr>
      <dsp:spPr>
        <a:xfrm rot="13423752">
          <a:off x="3555658" y="2420312"/>
          <a:ext cx="1091903" cy="27246"/>
        </a:xfrm>
        <a:custGeom>
          <a:avLst/>
          <a:gdLst/>
          <a:ahLst/>
          <a:cxnLst/>
          <a:rect l="0" t="0" r="0" b="0"/>
          <a:pathLst>
            <a:path>
              <a:moveTo>
                <a:pt x="0" y="13623"/>
              </a:moveTo>
              <a:lnTo>
                <a:pt x="1091903" y="136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4074312" y="2406637"/>
        <a:ext cx="54595" cy="54595"/>
      </dsp:txXfrm>
    </dsp:sp>
    <dsp:sp modelId="{AD0DBC86-3E9E-3446-AD3B-C5C2E97644BB}">
      <dsp:nvSpPr>
        <dsp:cNvPr id="0" name=""/>
        <dsp:cNvSpPr/>
      </dsp:nvSpPr>
      <dsp:spPr>
        <a:xfrm>
          <a:off x="2367385" y="741226"/>
          <a:ext cx="1555439" cy="1555439"/>
        </a:xfrm>
        <a:prstGeom prst="ellipse">
          <a:avLst/>
        </a:prstGeom>
        <a:solidFill>
          <a:srgbClr val="F5873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Three Elementary School </a:t>
          </a:r>
        </a:p>
      </dsp:txBody>
      <dsp:txXfrm>
        <a:off x="2595174" y="969015"/>
        <a:ext cx="1099861" cy="10998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F16D03-30DA-AC48-8F98-9FF61D3A73E6}">
      <dsp:nvSpPr>
        <dsp:cNvPr id="0" name=""/>
        <dsp:cNvSpPr/>
      </dsp:nvSpPr>
      <dsp:spPr>
        <a:xfrm>
          <a:off x="2352967" y="3918098"/>
          <a:ext cx="2752638" cy="2373254"/>
        </a:xfrm>
        <a:prstGeom prst="hexagon">
          <a:avLst>
            <a:gd name="adj" fmla="val 25000"/>
            <a:gd name="vf" fmla="val 11547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0" tIns="31750" rIns="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Ms. Q </a:t>
          </a:r>
        </a:p>
        <a:p>
          <a:pPr marL="0" lvl="0" indent="0" algn="ctr" defTabSz="1111250">
            <a:lnSpc>
              <a:spcPct val="90000"/>
            </a:lnSpc>
            <a:spcBef>
              <a:spcPct val="0"/>
            </a:spcBef>
            <a:spcAft>
              <a:spcPct val="35000"/>
            </a:spcAft>
            <a:buNone/>
          </a:pPr>
          <a:r>
            <a:rPr lang="en-US" sz="2500" kern="1200" dirty="0"/>
            <a:t>(Fear, Respect &amp; physical health)</a:t>
          </a:r>
        </a:p>
      </dsp:txBody>
      <dsp:txXfrm>
        <a:off x="2780125" y="4286382"/>
        <a:ext cx="1898322" cy="1636686"/>
      </dsp:txXfrm>
    </dsp:sp>
    <dsp:sp modelId="{07E216EA-8698-9243-A5CA-B16078275174}">
      <dsp:nvSpPr>
        <dsp:cNvPr id="0" name=""/>
        <dsp:cNvSpPr/>
      </dsp:nvSpPr>
      <dsp:spPr>
        <a:xfrm>
          <a:off x="2424477" y="4965842"/>
          <a:ext cx="322284" cy="277768"/>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E3A5226-FBC6-1A40-9FAF-9D09118BE4DF}">
      <dsp:nvSpPr>
        <dsp:cNvPr id="0" name=""/>
        <dsp:cNvSpPr/>
      </dsp:nvSpPr>
      <dsp:spPr>
        <a:xfrm>
          <a:off x="0" y="2643375"/>
          <a:ext cx="2752638" cy="2373254"/>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4000" b="-4000"/>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59200D2A-6EA5-ED45-86E6-336876898458}">
      <dsp:nvSpPr>
        <dsp:cNvPr id="0" name=""/>
        <dsp:cNvSpPr/>
      </dsp:nvSpPr>
      <dsp:spPr>
        <a:xfrm>
          <a:off x="1873949" y="4703122"/>
          <a:ext cx="322284" cy="277768"/>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126D7FA-2ED5-9242-81D2-AD1A45F32D82}">
      <dsp:nvSpPr>
        <dsp:cNvPr id="0" name=""/>
        <dsp:cNvSpPr/>
      </dsp:nvSpPr>
      <dsp:spPr>
        <a:xfrm>
          <a:off x="4698098" y="2615159"/>
          <a:ext cx="2752638" cy="2373254"/>
        </a:xfrm>
        <a:prstGeom prst="hexagon">
          <a:avLst>
            <a:gd name="adj" fmla="val 25000"/>
            <a:gd name="vf" fmla="val 11547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kern="1200" dirty="0"/>
            <a:t>Auntie Maggie Concepcion+</a:t>
          </a:r>
        </a:p>
        <a:p>
          <a:pPr marL="0" lvl="0" indent="0" algn="ctr" defTabSz="711200">
            <a:lnSpc>
              <a:spcPct val="90000"/>
            </a:lnSpc>
            <a:spcBef>
              <a:spcPct val="0"/>
            </a:spcBef>
            <a:spcAft>
              <a:spcPct val="35000"/>
            </a:spcAft>
            <a:buNone/>
          </a:pPr>
          <a:r>
            <a:rPr lang="en-US" sz="1600" kern="1200" dirty="0"/>
            <a:t>(Acceptance)</a:t>
          </a:r>
          <a:endParaRPr lang="en-US" sz="1600" b="1" kern="1200" dirty="0"/>
        </a:p>
      </dsp:txBody>
      <dsp:txXfrm>
        <a:off x="5125256" y="2983443"/>
        <a:ext cx="1898322" cy="1636686"/>
      </dsp:txXfrm>
    </dsp:sp>
    <dsp:sp modelId="{DBACF8B8-C049-AB49-BDC2-B5950D891655}">
      <dsp:nvSpPr>
        <dsp:cNvPr id="0" name=""/>
        <dsp:cNvSpPr/>
      </dsp:nvSpPr>
      <dsp:spPr>
        <a:xfrm>
          <a:off x="6579884" y="4672398"/>
          <a:ext cx="322284" cy="277768"/>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82F0B86-6227-6844-8B1F-DB6C668F1BB3}">
      <dsp:nvSpPr>
        <dsp:cNvPr id="0" name=""/>
        <dsp:cNvSpPr/>
      </dsp:nvSpPr>
      <dsp:spPr>
        <a:xfrm>
          <a:off x="7043229" y="3939294"/>
          <a:ext cx="2752638" cy="2373254"/>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8EFDA9A-6989-904E-83C0-71A2E011A991}">
      <dsp:nvSpPr>
        <dsp:cNvPr id="0" name=""/>
        <dsp:cNvSpPr/>
      </dsp:nvSpPr>
      <dsp:spPr>
        <a:xfrm>
          <a:off x="7114738" y="4965842"/>
          <a:ext cx="322284" cy="277768"/>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82AFB83-0FC1-D541-9937-B2E5F2D014F4}">
      <dsp:nvSpPr>
        <dsp:cNvPr id="0" name=""/>
        <dsp:cNvSpPr/>
      </dsp:nvSpPr>
      <dsp:spPr>
        <a:xfrm>
          <a:off x="2352967" y="1317864"/>
          <a:ext cx="2752638" cy="2373254"/>
        </a:xfrm>
        <a:prstGeom prst="hexagon">
          <a:avLst>
            <a:gd name="adj" fmla="val 25000"/>
            <a:gd name="vf" fmla="val 11547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0" tIns="31750" rIns="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Mr. Williams</a:t>
          </a:r>
        </a:p>
        <a:p>
          <a:pPr marL="0" lvl="0" indent="0" algn="ctr" defTabSz="1111250">
            <a:lnSpc>
              <a:spcPct val="90000"/>
            </a:lnSpc>
            <a:spcBef>
              <a:spcPct val="0"/>
            </a:spcBef>
            <a:spcAft>
              <a:spcPct val="35000"/>
            </a:spcAft>
            <a:buNone/>
          </a:pPr>
          <a:r>
            <a:rPr lang="en-US" sz="2500" kern="1200" dirty="0"/>
            <a:t>(Stern, but Kind)</a:t>
          </a:r>
        </a:p>
      </dsp:txBody>
      <dsp:txXfrm>
        <a:off x="2780125" y="1686148"/>
        <a:ext cx="1898322" cy="1636686"/>
      </dsp:txXfrm>
    </dsp:sp>
    <dsp:sp modelId="{973514B4-F80F-484F-AE53-8C6C77559816}">
      <dsp:nvSpPr>
        <dsp:cNvPr id="0" name=""/>
        <dsp:cNvSpPr/>
      </dsp:nvSpPr>
      <dsp:spPr>
        <a:xfrm>
          <a:off x="4219080" y="1369279"/>
          <a:ext cx="322284" cy="277768"/>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B504CA4-14A4-674F-83B7-C5AAEBBCD5D4}">
      <dsp:nvSpPr>
        <dsp:cNvPr id="0" name=""/>
        <dsp:cNvSpPr/>
      </dsp:nvSpPr>
      <dsp:spPr>
        <a:xfrm>
          <a:off x="4698098" y="21195"/>
          <a:ext cx="2752638" cy="2373254"/>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010052C-BFB1-C84F-824D-874B62E3ABBB}">
      <dsp:nvSpPr>
        <dsp:cNvPr id="0" name=""/>
        <dsp:cNvSpPr/>
      </dsp:nvSpPr>
      <dsp:spPr>
        <a:xfrm>
          <a:off x="4779403" y="1063295"/>
          <a:ext cx="322284" cy="277768"/>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BDE720-639F-46C0-9E44-EDE2AB514EC6}">
      <dsp:nvSpPr>
        <dsp:cNvPr id="0" name=""/>
        <dsp:cNvSpPr/>
      </dsp:nvSpPr>
      <dsp:spPr>
        <a:xfrm>
          <a:off x="266147" y="251103"/>
          <a:ext cx="819210" cy="819210"/>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171D38-7D2E-4E4B-A4B0-281D7B811FA1}">
      <dsp:nvSpPr>
        <dsp:cNvPr id="0" name=""/>
        <dsp:cNvSpPr/>
      </dsp:nvSpPr>
      <dsp:spPr>
        <a:xfrm>
          <a:off x="440733" y="425689"/>
          <a:ext cx="470039" cy="47003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74CC261-0128-4D56-8EFC-1B9B17BA2D08}">
      <dsp:nvSpPr>
        <dsp:cNvPr id="0" name=""/>
        <dsp:cNvSpPr/>
      </dsp:nvSpPr>
      <dsp:spPr>
        <a:xfrm>
          <a:off x="4269" y="1325478"/>
          <a:ext cx="1342968" cy="537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a:t>Introduction</a:t>
          </a:r>
        </a:p>
      </dsp:txBody>
      <dsp:txXfrm>
        <a:off x="4269" y="1325478"/>
        <a:ext cx="1342968" cy="537187"/>
      </dsp:txXfrm>
    </dsp:sp>
    <dsp:sp modelId="{220BEA6D-D53B-46F5-9E83-405BFE6B0C6F}">
      <dsp:nvSpPr>
        <dsp:cNvPr id="0" name=""/>
        <dsp:cNvSpPr/>
      </dsp:nvSpPr>
      <dsp:spPr>
        <a:xfrm>
          <a:off x="1844136" y="251103"/>
          <a:ext cx="819210" cy="819210"/>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328F79-382A-4BF2-8DFB-07ED9818F966}">
      <dsp:nvSpPr>
        <dsp:cNvPr id="0" name=""/>
        <dsp:cNvSpPr/>
      </dsp:nvSpPr>
      <dsp:spPr>
        <a:xfrm>
          <a:off x="2018722" y="425689"/>
          <a:ext cx="470039" cy="47003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9E28B0F-09F2-4518-AA53-38EC540A3193}">
      <dsp:nvSpPr>
        <dsp:cNvPr id="0" name=""/>
        <dsp:cNvSpPr/>
      </dsp:nvSpPr>
      <dsp:spPr>
        <a:xfrm>
          <a:off x="1582257" y="1325478"/>
          <a:ext cx="1342968" cy="537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a:latin typeface="Calibri"/>
              <a:ea typeface="Calibri" panose="020F0502020204030204" pitchFamily="34" charset="0"/>
              <a:cs typeface="Calibri"/>
            </a:rPr>
            <a:t>REPORTING</a:t>
          </a:r>
          <a:endParaRPr lang="en-US" sz="1600" kern="1200">
            <a:latin typeface="Calibri"/>
            <a:cs typeface="Calibri"/>
          </a:endParaRPr>
        </a:p>
      </dsp:txBody>
      <dsp:txXfrm>
        <a:off x="1582257" y="1325478"/>
        <a:ext cx="1342968" cy="537187"/>
      </dsp:txXfrm>
    </dsp:sp>
    <dsp:sp modelId="{48A669CF-5832-4AFA-AE52-550C81132B57}">
      <dsp:nvSpPr>
        <dsp:cNvPr id="0" name=""/>
        <dsp:cNvSpPr/>
      </dsp:nvSpPr>
      <dsp:spPr>
        <a:xfrm>
          <a:off x="3422124" y="251103"/>
          <a:ext cx="819210" cy="819210"/>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ED8297-EDC8-47B7-8302-541673F2529A}">
      <dsp:nvSpPr>
        <dsp:cNvPr id="0" name=""/>
        <dsp:cNvSpPr/>
      </dsp:nvSpPr>
      <dsp:spPr>
        <a:xfrm>
          <a:off x="3596710" y="425689"/>
          <a:ext cx="470039" cy="47003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2">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8E1687-90D7-4B57-A38F-9398BC440917}">
      <dsp:nvSpPr>
        <dsp:cNvPr id="0" name=""/>
        <dsp:cNvSpPr/>
      </dsp:nvSpPr>
      <dsp:spPr>
        <a:xfrm>
          <a:off x="3160245" y="1325478"/>
          <a:ext cx="1342968" cy="537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a:t>K12 SLDS</a:t>
          </a:r>
        </a:p>
      </dsp:txBody>
      <dsp:txXfrm>
        <a:off x="3160245" y="1325478"/>
        <a:ext cx="1342968" cy="537187"/>
      </dsp:txXfrm>
    </dsp:sp>
    <dsp:sp modelId="{94ECFA0B-2D10-479E-9032-DCD7DF23D3D0}">
      <dsp:nvSpPr>
        <dsp:cNvPr id="0" name=""/>
        <dsp:cNvSpPr/>
      </dsp:nvSpPr>
      <dsp:spPr>
        <a:xfrm>
          <a:off x="5000112" y="251103"/>
          <a:ext cx="819210" cy="819210"/>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43F122-D63E-45B4-9581-54CF181FA450}">
      <dsp:nvSpPr>
        <dsp:cNvPr id="0" name=""/>
        <dsp:cNvSpPr/>
      </dsp:nvSpPr>
      <dsp:spPr>
        <a:xfrm>
          <a:off x="5174698" y="425689"/>
          <a:ext cx="470039" cy="470039"/>
        </a:xfrm>
        <a:prstGeom prst="rect">
          <a:avLst/>
        </a:prstGeom>
        <a:blipFill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2">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F276C0-14FD-4A76-BACB-594DDEEF17B3}">
      <dsp:nvSpPr>
        <dsp:cNvPr id="0" name=""/>
        <dsp:cNvSpPr/>
      </dsp:nvSpPr>
      <dsp:spPr>
        <a:xfrm>
          <a:off x="4738233" y="1325478"/>
          <a:ext cx="1342968" cy="537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a:solidFill>
                <a:srgbClr val="000000"/>
              </a:solidFill>
            </a:rPr>
            <a:t>EWS</a:t>
          </a:r>
          <a:endParaRPr lang="en-US" sz="1600" kern="1200">
            <a:latin typeface="Calibri Light" panose="020F0302020204030204"/>
          </a:endParaRPr>
        </a:p>
      </dsp:txBody>
      <dsp:txXfrm>
        <a:off x="4738233" y="1325478"/>
        <a:ext cx="1342968" cy="537187"/>
      </dsp:txXfrm>
    </dsp:sp>
    <dsp:sp modelId="{AC781A4B-446B-4537-9A58-9E435A172A1E}">
      <dsp:nvSpPr>
        <dsp:cNvPr id="0" name=""/>
        <dsp:cNvSpPr/>
      </dsp:nvSpPr>
      <dsp:spPr>
        <a:xfrm>
          <a:off x="6578101" y="251103"/>
          <a:ext cx="819210" cy="819210"/>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1A1AA8-8B59-4585-9784-B558304EE7E7}">
      <dsp:nvSpPr>
        <dsp:cNvPr id="0" name=""/>
        <dsp:cNvSpPr/>
      </dsp:nvSpPr>
      <dsp:spPr>
        <a:xfrm>
          <a:off x="6752687" y="425689"/>
          <a:ext cx="470039" cy="47003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A1CDB44-539A-428C-8FB7-44D807B3914D}">
      <dsp:nvSpPr>
        <dsp:cNvPr id="0" name=""/>
        <dsp:cNvSpPr/>
      </dsp:nvSpPr>
      <dsp:spPr>
        <a:xfrm>
          <a:off x="6316222" y="1325478"/>
          <a:ext cx="1342968" cy="537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a:solidFill>
                <a:srgbClr val="000000"/>
              </a:solidFill>
            </a:rPr>
            <a:t>p20w</a:t>
          </a:r>
          <a:endParaRPr lang="en-US" sz="1600" kern="1200"/>
        </a:p>
      </dsp:txBody>
      <dsp:txXfrm>
        <a:off x="6316222" y="1325478"/>
        <a:ext cx="1342968" cy="53718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B19B2C-9737-4AF2-ABDC-2B80F9DB51FC}">
      <dsp:nvSpPr>
        <dsp:cNvPr id="0" name=""/>
        <dsp:cNvSpPr/>
      </dsp:nvSpPr>
      <dsp:spPr>
        <a:xfrm>
          <a:off x="3782" y="1959984"/>
          <a:ext cx="2201577" cy="880630"/>
        </a:xfrm>
        <a:prstGeom prst="chevron">
          <a:avLst/>
        </a:prstGeom>
        <a:solidFill>
          <a:srgbClr val="183B9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a:t>Data</a:t>
          </a:r>
        </a:p>
      </dsp:txBody>
      <dsp:txXfrm>
        <a:off x="444097" y="1959984"/>
        <a:ext cx="1320947" cy="880630"/>
      </dsp:txXfrm>
    </dsp:sp>
    <dsp:sp modelId="{FE27A9B7-CA07-4B6C-87D2-D4E70E36F0DC}">
      <dsp:nvSpPr>
        <dsp:cNvPr id="0" name=""/>
        <dsp:cNvSpPr/>
      </dsp:nvSpPr>
      <dsp:spPr>
        <a:xfrm>
          <a:off x="1985201" y="1959984"/>
          <a:ext cx="2201577" cy="880630"/>
        </a:xfrm>
        <a:prstGeom prst="chevron">
          <a:avLst/>
        </a:prstGeom>
        <a:solidFill>
          <a:srgbClr val="183B9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a:t>Controlled Access</a:t>
          </a:r>
        </a:p>
      </dsp:txBody>
      <dsp:txXfrm>
        <a:off x="2425516" y="1959984"/>
        <a:ext cx="1320947" cy="880630"/>
      </dsp:txXfrm>
    </dsp:sp>
    <dsp:sp modelId="{5BC11824-C86A-43F0-B455-AA2B7C38902D}">
      <dsp:nvSpPr>
        <dsp:cNvPr id="0" name=""/>
        <dsp:cNvSpPr/>
      </dsp:nvSpPr>
      <dsp:spPr>
        <a:xfrm>
          <a:off x="3966621" y="1959984"/>
          <a:ext cx="2201577" cy="880630"/>
        </a:xfrm>
        <a:prstGeom prst="chevron">
          <a:avLst/>
        </a:prstGeom>
        <a:solidFill>
          <a:srgbClr val="183B9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a:t>Research Portal</a:t>
          </a:r>
        </a:p>
      </dsp:txBody>
      <dsp:txXfrm>
        <a:off x="4406936" y="1959984"/>
        <a:ext cx="1320947" cy="880630"/>
      </dsp:txXfrm>
    </dsp:sp>
    <dsp:sp modelId="{99D85FEC-E00D-4DE8-ABC8-1FA79AC00FF2}">
      <dsp:nvSpPr>
        <dsp:cNvPr id="0" name=""/>
        <dsp:cNvSpPr/>
      </dsp:nvSpPr>
      <dsp:spPr>
        <a:xfrm>
          <a:off x="5948040" y="1959984"/>
          <a:ext cx="2201577" cy="880630"/>
        </a:xfrm>
        <a:prstGeom prst="chevron">
          <a:avLst/>
        </a:prstGeom>
        <a:solidFill>
          <a:srgbClr val="183B9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a:t>Reports</a:t>
          </a:r>
        </a:p>
      </dsp:txBody>
      <dsp:txXfrm>
        <a:off x="6388355" y="1959984"/>
        <a:ext cx="1320947" cy="8806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52070B-DB92-4B1A-831C-118A4DFB9B99}">
      <dsp:nvSpPr>
        <dsp:cNvPr id="0" name=""/>
        <dsp:cNvSpPr/>
      </dsp:nvSpPr>
      <dsp:spPr>
        <a:xfrm>
          <a:off x="1793" y="767679"/>
          <a:ext cx="1273354" cy="509341"/>
        </a:xfrm>
        <a:prstGeom prst="homePlate">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marL="0" lvl="0" indent="0" algn="ctr" defTabSz="488950">
            <a:lnSpc>
              <a:spcPct val="90000"/>
            </a:lnSpc>
            <a:spcBef>
              <a:spcPct val="0"/>
            </a:spcBef>
            <a:spcAft>
              <a:spcPct val="35000"/>
            </a:spcAft>
            <a:buNone/>
          </a:pPr>
          <a:r>
            <a:rPr lang="en-US" sz="1100" b="1" kern="1200"/>
            <a:t>Researcher Outreach</a:t>
          </a:r>
        </a:p>
      </dsp:txBody>
      <dsp:txXfrm>
        <a:off x="1793" y="767679"/>
        <a:ext cx="1146019" cy="509341"/>
      </dsp:txXfrm>
    </dsp:sp>
    <dsp:sp modelId="{BA36EB6C-508A-4D5D-BB90-0FDE2E35E764}">
      <dsp:nvSpPr>
        <dsp:cNvPr id="0" name=""/>
        <dsp:cNvSpPr/>
      </dsp:nvSpPr>
      <dsp:spPr>
        <a:xfrm>
          <a:off x="1020477" y="767679"/>
          <a:ext cx="1273354" cy="509341"/>
        </a:xfrm>
        <a:prstGeom prst="chevron">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n-US" sz="1100" b="1" kern="1200"/>
            <a:t>Researcher user Acct</a:t>
          </a:r>
        </a:p>
      </dsp:txBody>
      <dsp:txXfrm>
        <a:off x="1275148" y="767679"/>
        <a:ext cx="764013" cy="50934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264AFD-BA8D-4F4A-A6D4-66406F777B00}">
      <dsp:nvSpPr>
        <dsp:cNvPr id="0" name=""/>
        <dsp:cNvSpPr/>
      </dsp:nvSpPr>
      <dsp:spPr>
        <a:xfrm>
          <a:off x="2143213" y="1600214"/>
          <a:ext cx="1374863" cy="1374863"/>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a:t>Agency Approve/Reject</a:t>
          </a:r>
        </a:p>
      </dsp:txBody>
      <dsp:txXfrm>
        <a:off x="2344557" y="1801558"/>
        <a:ext cx="972175" cy="972175"/>
      </dsp:txXfrm>
    </dsp:sp>
    <dsp:sp modelId="{94534B0A-D695-477F-99A5-6B52996E3202}">
      <dsp:nvSpPr>
        <dsp:cNvPr id="0" name=""/>
        <dsp:cNvSpPr/>
      </dsp:nvSpPr>
      <dsp:spPr>
        <a:xfrm rot="5480761">
          <a:off x="2789530" y="1257198"/>
          <a:ext cx="119669" cy="4674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2807902" y="1332743"/>
        <a:ext cx="83768" cy="280471"/>
      </dsp:txXfrm>
    </dsp:sp>
    <dsp:sp modelId="{4A53AAB0-20CF-46CB-A396-25F419413F72}">
      <dsp:nvSpPr>
        <dsp:cNvPr id="0" name=""/>
        <dsp:cNvSpPr/>
      </dsp:nvSpPr>
      <dsp:spPr>
        <a:xfrm>
          <a:off x="2180813" y="0"/>
          <a:ext cx="1374863" cy="13748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a:t>Research Purpose Build &amp; Submit</a:t>
          </a:r>
        </a:p>
      </dsp:txBody>
      <dsp:txXfrm>
        <a:off x="2382157" y="201344"/>
        <a:ext cx="972175" cy="972175"/>
      </dsp:txXfrm>
    </dsp:sp>
    <dsp:sp modelId="{D5C80513-D2D3-4AB9-9B46-C48C78BD2354}">
      <dsp:nvSpPr>
        <dsp:cNvPr id="0" name=""/>
        <dsp:cNvSpPr/>
      </dsp:nvSpPr>
      <dsp:spPr>
        <a:xfrm rot="20101865">
          <a:off x="1893521" y="2454125"/>
          <a:ext cx="242060" cy="4674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1896915" y="2562943"/>
        <a:ext cx="169442" cy="280471"/>
      </dsp:txXfrm>
    </dsp:sp>
    <dsp:sp modelId="{ACED21A7-5064-446E-BD8D-B304DA9106C1}">
      <dsp:nvSpPr>
        <dsp:cNvPr id="0" name=""/>
        <dsp:cNvSpPr/>
      </dsp:nvSpPr>
      <dsp:spPr>
        <a:xfrm>
          <a:off x="498725" y="2406660"/>
          <a:ext cx="1374863" cy="13748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a:t>DAUP Build &amp; Submit</a:t>
          </a:r>
        </a:p>
      </dsp:txBody>
      <dsp:txXfrm>
        <a:off x="700069" y="2608004"/>
        <a:ext cx="972175" cy="972175"/>
      </dsp:txXfrm>
    </dsp:sp>
    <dsp:sp modelId="{50CC03C6-C35D-48EE-A6BD-FA3249907644}">
      <dsp:nvSpPr>
        <dsp:cNvPr id="0" name=""/>
        <dsp:cNvSpPr/>
      </dsp:nvSpPr>
      <dsp:spPr>
        <a:xfrm rot="12210541">
          <a:off x="3537217" y="2419577"/>
          <a:ext cx="232984" cy="4674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3604211" y="2527008"/>
        <a:ext cx="163089" cy="280471"/>
      </dsp:txXfrm>
    </dsp:sp>
    <dsp:sp modelId="{DE5140B4-BB32-4157-A480-3C150A44204E}">
      <dsp:nvSpPr>
        <dsp:cNvPr id="0" name=""/>
        <dsp:cNvSpPr/>
      </dsp:nvSpPr>
      <dsp:spPr>
        <a:xfrm>
          <a:off x="3801395" y="2336885"/>
          <a:ext cx="1374863" cy="13748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a:t>Data Request, Package &amp; Submit</a:t>
          </a:r>
        </a:p>
      </dsp:txBody>
      <dsp:txXfrm>
        <a:off x="4002739" y="2538229"/>
        <a:ext cx="972175" cy="97217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A4143C-5F9C-4BA9-8C2F-985B374B2BA6}">
      <dsp:nvSpPr>
        <dsp:cNvPr id="0" name=""/>
        <dsp:cNvSpPr/>
      </dsp:nvSpPr>
      <dsp:spPr>
        <a:xfrm>
          <a:off x="1793" y="553366"/>
          <a:ext cx="1273354" cy="509341"/>
        </a:xfrm>
        <a:prstGeom prst="homePlate">
          <a:avLst/>
        </a:prstGeom>
        <a:solidFill>
          <a:srgbClr val="4472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marL="0" lvl="0" indent="0" algn="ctr" defTabSz="488950">
            <a:lnSpc>
              <a:spcPct val="90000"/>
            </a:lnSpc>
            <a:spcBef>
              <a:spcPct val="0"/>
            </a:spcBef>
            <a:spcAft>
              <a:spcPct val="35000"/>
            </a:spcAft>
            <a:buNone/>
          </a:pPr>
          <a:r>
            <a:rPr lang="en-US" sz="1100" b="1" kern="1200"/>
            <a:t>Results Returned</a:t>
          </a:r>
        </a:p>
      </dsp:txBody>
      <dsp:txXfrm>
        <a:off x="1793" y="553366"/>
        <a:ext cx="1146019" cy="509341"/>
      </dsp:txXfrm>
    </dsp:sp>
    <dsp:sp modelId="{9A8F6D84-64C9-4C53-BF70-BA805BAD864D}">
      <dsp:nvSpPr>
        <dsp:cNvPr id="0" name=""/>
        <dsp:cNvSpPr/>
      </dsp:nvSpPr>
      <dsp:spPr>
        <a:xfrm>
          <a:off x="1020477" y="553366"/>
          <a:ext cx="1273354" cy="509341"/>
        </a:xfrm>
        <a:prstGeom prst="chevron">
          <a:avLst/>
        </a:prstGeom>
        <a:solidFill>
          <a:srgbClr val="4472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1"/>
              </a:solidFill>
            </a:rPr>
            <a:t>Download Results</a:t>
          </a:r>
        </a:p>
      </dsp:txBody>
      <dsp:txXfrm>
        <a:off x="1275148" y="553366"/>
        <a:ext cx="764013" cy="509341"/>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982B7C-3FCC-4304-B48A-C411A8CE4E5D}" type="datetimeFigureOut">
              <a:rPr lang="en-US" smtClean="0"/>
              <a:t>7/28/23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1C6816-05BB-4662-9594-E5CBB8131CAC}" type="slidenum">
              <a:rPr lang="en-US" smtClean="0"/>
              <a:t>‹#›</a:t>
            </a:fld>
            <a:endParaRPr lang="en-US"/>
          </a:p>
        </p:txBody>
      </p:sp>
    </p:spTree>
    <p:extLst>
      <p:ext uri="{BB962C8B-B14F-4D97-AF65-F5344CB8AC3E}">
        <p14:creationId xmlns:p14="http://schemas.microsoft.com/office/powerpoint/2010/main" val="2061684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 educators, we use different types of data to identify and support students in need.</a:t>
            </a:r>
          </a:p>
          <a:p>
            <a:r>
              <a:rPr lang="en-US" dirty="0"/>
              <a:t>However, we need a way to focus on what we can change in the classroom and not on what we cannot change. </a:t>
            </a:r>
          </a:p>
        </p:txBody>
      </p:sp>
    </p:spTree>
    <p:extLst>
      <p:ext uri="{BB962C8B-B14F-4D97-AF65-F5344CB8AC3E}">
        <p14:creationId xmlns:p14="http://schemas.microsoft.com/office/powerpoint/2010/main" val="2606258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75962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08720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 educators, we use different types of data to identify and support students in need.</a:t>
            </a:r>
          </a:p>
          <a:p>
            <a:r>
              <a:rPr lang="en-US" dirty="0"/>
              <a:t>However, we need a way to focus on what we can change in the classroom and not on what we cannot change. </a:t>
            </a:r>
          </a:p>
        </p:txBody>
      </p:sp>
    </p:spTree>
    <p:extLst>
      <p:ext uri="{BB962C8B-B14F-4D97-AF65-F5344CB8AC3E}">
        <p14:creationId xmlns:p14="http://schemas.microsoft.com/office/powerpoint/2010/main" val="846230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 educators, we use different types of data to identify and support students in need.</a:t>
            </a:r>
          </a:p>
          <a:p>
            <a:r>
              <a:rPr lang="en-US" dirty="0"/>
              <a:t>However, we need a way to focus on what we can change in the classroom and not on what we cannot change. </a:t>
            </a:r>
          </a:p>
        </p:txBody>
      </p:sp>
    </p:spTree>
    <p:extLst>
      <p:ext uri="{BB962C8B-B14F-4D97-AF65-F5344CB8AC3E}">
        <p14:creationId xmlns:p14="http://schemas.microsoft.com/office/powerpoint/2010/main" val="2682466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If you need a little more inspiration, I want to remind you that this girl wasn’t talkative or naughty just to annoy her teachers. She was experiencing culture shock but didn’t have the vocabulary to describe how isolated she felt. </a:t>
            </a:r>
          </a:p>
        </p:txBody>
      </p:sp>
    </p:spTree>
    <p:extLst>
      <p:ext uri="{BB962C8B-B14F-4D97-AF65-F5344CB8AC3E}">
        <p14:creationId xmlns:p14="http://schemas.microsoft.com/office/powerpoint/2010/main" val="22860848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If you need a little more inspiration, I want to remind you that this girl wasn’t talkative or naughty just to annoy her teachers. She was experiencing culture shock but didn’t have the vocabulary to describe how isolated she felt. </a:t>
            </a:r>
          </a:p>
        </p:txBody>
      </p:sp>
    </p:spTree>
    <p:extLst>
      <p:ext uri="{BB962C8B-B14F-4D97-AF65-F5344CB8AC3E}">
        <p14:creationId xmlns:p14="http://schemas.microsoft.com/office/powerpoint/2010/main" val="1117528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111618"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b="1" dirty="0"/>
          </a:p>
        </p:txBody>
      </p:sp>
      <p:sp>
        <p:nvSpPr>
          <p:cNvPr id="111619" name="Slide Number Placeholder 3"/>
          <p:cNvSpPr>
            <a:spLocks noGrp="1"/>
          </p:cNvSpPr>
          <p:nvPr>
            <p:ph type="sldNum" sz="quarter" idx="5"/>
          </p:nvPr>
        </p:nvSpPr>
        <p:spPr bwMode="auto">
          <a:noFill/>
          <a:ln>
            <a:miter lim="800000"/>
            <a:headEnd/>
            <a:tailEnd/>
          </a:ln>
        </p:spPr>
        <p:txBody>
          <a:bodyPr/>
          <a:lstStyle/>
          <a:p>
            <a:fld id="{7CBA655A-1E34-4BE8-9F77-CC3A3C36E8CC}" type="slidenum">
              <a:rPr lang="en-US"/>
              <a:pPr/>
              <a:t>20</a:t>
            </a:fld>
            <a:endParaRPr lang="en-US"/>
          </a:p>
        </p:txBody>
      </p:sp>
    </p:spTree>
    <p:extLst>
      <p:ext uri="{BB962C8B-B14F-4D97-AF65-F5344CB8AC3E}">
        <p14:creationId xmlns:p14="http://schemas.microsoft.com/office/powerpoint/2010/main" val="33602355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 educators, we use different types of data to identify and support students in need.</a:t>
            </a:r>
          </a:p>
          <a:p>
            <a:r>
              <a:rPr lang="en-US" dirty="0"/>
              <a:t>However, we need a way to focus on what we can change in the classroom and not on what we cannot change. </a:t>
            </a:r>
          </a:p>
        </p:txBody>
      </p:sp>
    </p:spTree>
    <p:extLst>
      <p:ext uri="{BB962C8B-B14F-4D97-AF65-F5344CB8AC3E}">
        <p14:creationId xmlns:p14="http://schemas.microsoft.com/office/powerpoint/2010/main" val="31694098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0750">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B198E-D7CB-4B8D-8B15-15A94DF9899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688370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490196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bit.ly</a:t>
            </a:r>
            <a:r>
              <a:rPr lang="en-US" dirty="0"/>
              <a:t>/</a:t>
            </a:r>
            <a:r>
              <a:rPr lang="en-US" dirty="0" err="1"/>
              <a:t>cnmiewsuat</a:t>
            </a:r>
            <a:endParaRPr lang="en-US" dirty="0"/>
          </a:p>
        </p:txBody>
      </p:sp>
      <p:sp>
        <p:nvSpPr>
          <p:cNvPr id="4" name="Slide Number Placeholder 3"/>
          <p:cNvSpPr>
            <a:spLocks noGrp="1"/>
          </p:cNvSpPr>
          <p:nvPr>
            <p:ph type="sldNum" sz="quarter" idx="5"/>
          </p:nvPr>
        </p:nvSpPr>
        <p:spPr/>
        <p:txBody>
          <a:bodyPr/>
          <a:lstStyle/>
          <a:p>
            <a:fld id="{66AC298A-2ADC-4C42-B0B5-8FC3681EDADB}" type="slidenum">
              <a:rPr lang="en-US" smtClean="0"/>
              <a:t>34</a:t>
            </a:fld>
            <a:endParaRPr lang="en-US"/>
          </a:p>
        </p:txBody>
      </p:sp>
    </p:spTree>
    <p:extLst>
      <p:ext uri="{BB962C8B-B14F-4D97-AF65-F5344CB8AC3E}">
        <p14:creationId xmlns:p14="http://schemas.microsoft.com/office/powerpoint/2010/main" val="50128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padlet.com</a:t>
            </a:r>
            <a:r>
              <a:rPr lang="en-US" dirty="0"/>
              <a:t>/</a:t>
            </a:r>
            <a:r>
              <a:rPr lang="en-US" dirty="0" err="1"/>
              <a:t>cubangbang</a:t>
            </a:r>
            <a:r>
              <a:rPr lang="en-US" dirty="0"/>
              <a:t>/ews-requirements-gathering-okkgiemrjvxz7bqf</a:t>
            </a:r>
          </a:p>
          <a:p>
            <a:r>
              <a:rPr lang="en-US" dirty="0"/>
              <a:t>https://</a:t>
            </a:r>
            <a:r>
              <a:rPr lang="en-US" dirty="0" err="1"/>
              <a:t>bit.ly</a:t>
            </a:r>
            <a:r>
              <a:rPr lang="en-US" dirty="0"/>
              <a:t>/3QaPh6F</a:t>
            </a:r>
          </a:p>
        </p:txBody>
      </p:sp>
      <p:sp>
        <p:nvSpPr>
          <p:cNvPr id="4" name="Slide Number Placeholder 3"/>
          <p:cNvSpPr>
            <a:spLocks noGrp="1"/>
          </p:cNvSpPr>
          <p:nvPr>
            <p:ph type="sldNum" sz="quarter" idx="5"/>
          </p:nvPr>
        </p:nvSpPr>
        <p:spPr/>
        <p:txBody>
          <a:bodyPr/>
          <a:lstStyle/>
          <a:p>
            <a:fld id="{66AC298A-2ADC-4C42-B0B5-8FC3681EDADB}" type="slidenum">
              <a:rPr lang="en-US" smtClean="0"/>
              <a:t>35</a:t>
            </a:fld>
            <a:endParaRPr lang="en-US"/>
          </a:p>
        </p:txBody>
      </p:sp>
    </p:spTree>
    <p:extLst>
      <p:ext uri="{BB962C8B-B14F-4D97-AF65-F5344CB8AC3E}">
        <p14:creationId xmlns:p14="http://schemas.microsoft.com/office/powerpoint/2010/main" val="32865095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padlet.com</a:t>
            </a:r>
            <a:r>
              <a:rPr lang="en-US" dirty="0"/>
              <a:t>/</a:t>
            </a:r>
            <a:r>
              <a:rPr lang="en-US" dirty="0" err="1"/>
              <a:t>cubangbang</a:t>
            </a:r>
            <a:r>
              <a:rPr lang="en-US" dirty="0"/>
              <a:t>/ews-requirements-gathering-okkgiemrjvxz7bqf</a:t>
            </a:r>
          </a:p>
          <a:p>
            <a:r>
              <a:rPr lang="en-US" dirty="0"/>
              <a:t>https://</a:t>
            </a:r>
            <a:r>
              <a:rPr lang="en-US" dirty="0" err="1"/>
              <a:t>bit.ly</a:t>
            </a:r>
            <a:r>
              <a:rPr lang="en-US" dirty="0"/>
              <a:t>/3QaPh6F</a:t>
            </a:r>
          </a:p>
        </p:txBody>
      </p:sp>
      <p:sp>
        <p:nvSpPr>
          <p:cNvPr id="4" name="Slide Number Placeholder 3"/>
          <p:cNvSpPr>
            <a:spLocks noGrp="1"/>
          </p:cNvSpPr>
          <p:nvPr>
            <p:ph type="sldNum" sz="quarter" idx="5"/>
          </p:nvPr>
        </p:nvSpPr>
        <p:spPr/>
        <p:txBody>
          <a:bodyPr/>
          <a:lstStyle/>
          <a:p>
            <a:fld id="{66AC298A-2ADC-4C42-B0B5-8FC3681EDADB}" type="slidenum">
              <a:rPr lang="en-US" smtClean="0"/>
              <a:t>36</a:t>
            </a:fld>
            <a:endParaRPr lang="en-US"/>
          </a:p>
        </p:txBody>
      </p:sp>
    </p:spTree>
    <p:extLst>
      <p:ext uri="{BB962C8B-B14F-4D97-AF65-F5344CB8AC3E}">
        <p14:creationId xmlns:p14="http://schemas.microsoft.com/office/powerpoint/2010/main" val="24593872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bit.ly</a:t>
            </a:r>
            <a:r>
              <a:rPr lang="en-US" dirty="0"/>
              <a:t>/</a:t>
            </a:r>
            <a:r>
              <a:rPr lang="en-US" dirty="0" err="1"/>
              <a:t>sldsdataeval</a:t>
            </a:r>
            <a:endParaRPr lang="en-US" dirty="0"/>
          </a:p>
        </p:txBody>
      </p:sp>
      <p:sp>
        <p:nvSpPr>
          <p:cNvPr id="4" name="Slide Number Placeholder 3"/>
          <p:cNvSpPr>
            <a:spLocks noGrp="1"/>
          </p:cNvSpPr>
          <p:nvPr>
            <p:ph type="sldNum" sz="quarter" idx="5"/>
          </p:nvPr>
        </p:nvSpPr>
        <p:spPr/>
        <p:txBody>
          <a:bodyPr/>
          <a:lstStyle/>
          <a:p>
            <a:fld id="{66AC298A-2ADC-4C42-B0B5-8FC3681EDADB}" type="slidenum">
              <a:rPr lang="en-US" smtClean="0"/>
              <a:t>38</a:t>
            </a:fld>
            <a:endParaRPr lang="en-US"/>
          </a:p>
        </p:txBody>
      </p:sp>
    </p:spTree>
    <p:extLst>
      <p:ext uri="{BB962C8B-B14F-4D97-AF65-F5344CB8AC3E}">
        <p14:creationId xmlns:p14="http://schemas.microsoft.com/office/powerpoint/2010/main" val="3533695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link to open and cache the report.</a:t>
            </a:r>
          </a:p>
        </p:txBody>
      </p:sp>
      <p:sp>
        <p:nvSpPr>
          <p:cNvPr id="4" name="Slide Number Placeholder 3"/>
          <p:cNvSpPr>
            <a:spLocks noGrp="1"/>
          </p:cNvSpPr>
          <p:nvPr>
            <p:ph type="sldNum" sz="quarter" idx="5"/>
          </p:nvPr>
        </p:nvSpPr>
        <p:spPr/>
        <p:txBody>
          <a:bodyPr/>
          <a:lstStyle/>
          <a:p>
            <a:fld id="{66AC298A-2ADC-4C42-B0B5-8FC3681EDADB}" type="slidenum">
              <a:rPr lang="en-US" smtClean="0"/>
              <a:t>54</a:t>
            </a:fld>
            <a:endParaRPr lang="en-US"/>
          </a:p>
        </p:txBody>
      </p:sp>
    </p:spTree>
    <p:extLst>
      <p:ext uri="{BB962C8B-B14F-4D97-AF65-F5344CB8AC3E}">
        <p14:creationId xmlns:p14="http://schemas.microsoft.com/office/powerpoint/2010/main" val="9854403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web form is available at https://</a:t>
            </a:r>
            <a:r>
              <a:rPr lang="en-US" dirty="0" err="1"/>
              <a:t>bit.ly</a:t>
            </a:r>
            <a:r>
              <a:rPr lang="en-US" dirty="0"/>
              <a:t>/</a:t>
            </a:r>
            <a:r>
              <a:rPr lang="en-US" dirty="0" err="1"/>
              <a:t>datatoolbreakout</a:t>
            </a:r>
            <a:endParaRPr lang="en-US" dirty="0"/>
          </a:p>
        </p:txBody>
      </p:sp>
    </p:spTree>
    <p:extLst>
      <p:ext uri="{BB962C8B-B14F-4D97-AF65-F5344CB8AC3E}">
        <p14:creationId xmlns:p14="http://schemas.microsoft.com/office/powerpoint/2010/main" val="37204356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700">
                <a:solidFill>
                  <a:srgbClr val="000000"/>
                </a:solidFill>
                <a:latin typeface="Times New Roman" panose="02020603050405020304" pitchFamily="18" charset="0"/>
              </a:rPr>
              <a:t>Let’s dive into the solution. The Proposed CNMI PSS P-20W Solution is</a:t>
            </a:r>
          </a:p>
          <a:p>
            <a:r>
              <a:rPr lang="en-US" sz="1700">
                <a:solidFill>
                  <a:srgbClr val="000000"/>
                </a:solidFill>
                <a:latin typeface="Times New Roman" panose="02020603050405020304" pitchFamily="18" charset="0"/>
              </a:rPr>
              <a:t>-Web based portal to access agency data, which</a:t>
            </a:r>
          </a:p>
          <a:p>
            <a:r>
              <a:rPr lang="en-US" sz="1700">
                <a:solidFill>
                  <a:srgbClr val="000000"/>
                </a:solidFill>
                <a:latin typeface="Times New Roman" panose="02020603050405020304" pitchFamily="18" charset="0"/>
              </a:rPr>
              <a:t>-Retrieves and matches agency data (SLDS, P20W, other) while</a:t>
            </a:r>
          </a:p>
          <a:p>
            <a:r>
              <a:rPr lang="en-US" sz="1700">
                <a:solidFill>
                  <a:srgbClr val="000000"/>
                </a:solidFill>
                <a:latin typeface="Times New Roman" panose="02020603050405020304" pitchFamily="18" charset="0"/>
              </a:rPr>
              <a:t>-Ensuring agencies manage complete control of their data while</a:t>
            </a:r>
          </a:p>
          <a:p>
            <a:r>
              <a:rPr lang="en-US" sz="1700">
                <a:solidFill>
                  <a:srgbClr val="000000"/>
                </a:solidFill>
                <a:latin typeface="Times New Roman" panose="02020603050405020304" pitchFamily="18" charset="0"/>
              </a:rPr>
              <a:t>-Maintaining the confidentiality of an individual, to be</a:t>
            </a:r>
          </a:p>
          <a:p>
            <a:r>
              <a:rPr lang="en-US" sz="1700">
                <a:solidFill>
                  <a:srgbClr val="000000"/>
                </a:solidFill>
                <a:latin typeface="Times New Roman" panose="02020603050405020304" pitchFamily="18" charset="0"/>
              </a:rPr>
              <a:t>-Used for reporting and research purposes. </a:t>
            </a:r>
          </a:p>
          <a:p>
            <a:endParaRPr lang="en-US" sz="1700">
              <a:solidFill>
                <a:srgbClr val="000000"/>
              </a:solidFill>
              <a:latin typeface="Times New Roman" panose="02020603050405020304" pitchFamily="18" charset="0"/>
            </a:endParaRPr>
          </a:p>
          <a:p>
            <a:r>
              <a:rPr lang="en-US" sz="1700">
                <a:solidFill>
                  <a:srgbClr val="000000"/>
                </a:solidFill>
                <a:latin typeface="Times New Roman" panose="02020603050405020304" pitchFamily="18" charset="0"/>
              </a:rPr>
              <a:t>Access to Agency Data is controlled by Agency Users. Agency Users approve or reject Researcher access to Agency Data. Researchers request access through the Researcher Portal and use the Agency Data approved by the Agency User to conduct research, create reports, </a:t>
            </a:r>
            <a:r>
              <a:rPr lang="en-US" sz="1700" err="1">
                <a:solidFill>
                  <a:srgbClr val="000000"/>
                </a:solidFill>
                <a:latin typeface="Times New Roman" panose="02020603050405020304" pitchFamily="18" charset="0"/>
              </a:rPr>
              <a:t>etc</a:t>
            </a:r>
            <a:r>
              <a:rPr lang="en-US" sz="1700">
                <a:solidFill>
                  <a:srgbClr val="000000"/>
                </a:solidFill>
                <a:latin typeface="Times New Roman" panose="02020603050405020304" pitchFamily="18" charset="0"/>
              </a:rPr>
              <a:t>:</a:t>
            </a:r>
            <a:r>
              <a:rPr lang="en-US" sz="1700">
                <a:solidFill>
                  <a:srgbClr val="000000"/>
                </a:solidFill>
                <a:latin typeface="Calibri" panose="020F0502020204030204" pitchFamily="34" charset="0"/>
              </a:rPr>
              <a:t>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B198E-D7CB-4B8D-8B15-15A94DF9899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1040645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At a high level, there are four major components to the solution.</a:t>
            </a:r>
          </a:p>
          <a:p>
            <a:endParaRPr lang="en-US"/>
          </a:p>
          <a:p>
            <a:pPr marL="220188" indent="-220188">
              <a:buAutoNum type="arabicPeriod"/>
            </a:pPr>
            <a:r>
              <a:rPr lang="en-US" b="1"/>
              <a:t>Data</a:t>
            </a:r>
          </a:p>
          <a:p>
            <a:pPr marL="220188" indent="-220188">
              <a:buAutoNum type="arabicPeriod"/>
            </a:pPr>
            <a:r>
              <a:rPr lang="en-US" b="1"/>
              <a:t>Controlled Access</a:t>
            </a:r>
          </a:p>
          <a:p>
            <a:pPr marL="220188" indent="-220188">
              <a:buAutoNum type="arabicPeriod"/>
            </a:pPr>
            <a:r>
              <a:rPr lang="en-US" b="1"/>
              <a:t>Researcher Portal</a:t>
            </a:r>
          </a:p>
          <a:p>
            <a:pPr marL="220188" indent="-220188">
              <a:buAutoNum type="arabicPeriod"/>
            </a:pPr>
            <a:r>
              <a:rPr lang="en-US" b="1"/>
              <a:t>Reports </a:t>
            </a:r>
          </a:p>
          <a:p>
            <a:pPr marL="660563" lvl="1" indent="-220188">
              <a:buAutoNum type="arabicPeriod"/>
            </a:pPr>
            <a:endParaRPr lang="en-US" b="1"/>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B198E-D7CB-4B8D-8B15-15A94DF9899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6684833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Taking a deeper dive, the solution is further divided into eight components.</a:t>
            </a:r>
          </a:p>
          <a:p>
            <a:r>
              <a:rPr lang="en-US"/>
              <a:t> </a:t>
            </a:r>
          </a:p>
          <a:p>
            <a:pPr marL="220188" indent="-220188">
              <a:buAutoNum type="arabicPeriod"/>
            </a:pPr>
            <a:r>
              <a:rPr lang="en-US" b="1"/>
              <a:t>Data</a:t>
            </a:r>
          </a:p>
          <a:p>
            <a:pPr marL="660563" lvl="1" indent="-220188">
              <a:buAutoNum type="arabicPeriod"/>
            </a:pPr>
            <a:r>
              <a:rPr lang="en-US" b="0"/>
              <a:t>Includes the future state, CEDS aligned Early Childhood and K12 Data Warehouse, the CNMI PSS SLDS</a:t>
            </a:r>
          </a:p>
          <a:p>
            <a:pPr marL="660563" lvl="1" indent="-220188">
              <a:buAutoNum type="arabicPeriod"/>
            </a:pPr>
            <a:r>
              <a:rPr lang="en-US" b="0"/>
              <a:t>Includes any future P20W data sources and any other identified data source to bring into the environment.</a:t>
            </a:r>
            <a:endParaRPr lang="en-US" b="1"/>
          </a:p>
          <a:p>
            <a:r>
              <a:rPr lang="en-US" b="1"/>
              <a:t>2. Researcher Portal</a:t>
            </a:r>
            <a:r>
              <a:rPr lang="en-US" b="0"/>
              <a:t>, front door to the SLDS system</a:t>
            </a:r>
            <a:endParaRPr lang="en-US" b="1"/>
          </a:p>
          <a:p>
            <a:r>
              <a:rPr lang="en-US" b="1"/>
              <a:t>3. Workflow</a:t>
            </a:r>
            <a:r>
              <a:rPr lang="en-US" b="0"/>
              <a:t>, facilitates the governance and controlled access process, also provides for automation, notifications, and more. </a:t>
            </a:r>
            <a:endParaRPr lang="en-US" b="1"/>
          </a:p>
          <a:p>
            <a:r>
              <a:rPr lang="en-US" b="1"/>
              <a:t>4. Data Dictionary and Selection Tool, </a:t>
            </a:r>
            <a:r>
              <a:rPr lang="en-US" b="0"/>
              <a:t>data selection and metadata viewing</a:t>
            </a:r>
            <a:endParaRPr lang="en-US" b="1"/>
          </a:p>
          <a:p>
            <a:r>
              <a:rPr lang="en-US" b="1"/>
              <a:t>5. Data Request Tool</a:t>
            </a:r>
            <a:r>
              <a:rPr lang="en-US" b="0"/>
              <a:t>, facilitates query building</a:t>
            </a:r>
            <a:endParaRPr lang="en-US" b="1"/>
          </a:p>
          <a:p>
            <a:r>
              <a:rPr lang="en-US" b="1"/>
              <a:t>6. Data Manager</a:t>
            </a:r>
            <a:r>
              <a:rPr lang="en-US" b="0"/>
              <a:t>, which is a meta data management tool</a:t>
            </a:r>
            <a:endParaRPr lang="en-US" b="1"/>
          </a:p>
          <a:p>
            <a:r>
              <a:rPr lang="en-US" b="1"/>
              <a:t>7. Data Hub and Data Adapters</a:t>
            </a:r>
            <a:r>
              <a:rPr lang="en-US" b="0"/>
              <a:t>, matching and results files and managing communications with the matching engine.</a:t>
            </a:r>
            <a:endParaRPr lang="en-US" b="1"/>
          </a:p>
          <a:p>
            <a:r>
              <a:rPr lang="en-US" b="1"/>
              <a:t>8. Security</a:t>
            </a:r>
            <a:r>
              <a:rPr lang="en-US" b="0"/>
              <a:t>, baked in at every level and manages access, roles and permissions. </a:t>
            </a: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B198E-D7CB-4B8D-8B15-15A94DF9899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8529238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a:spcBef>
                <a:spcPts val="0"/>
              </a:spcBef>
              <a:spcAft>
                <a:spcPts val="0"/>
              </a:spcAft>
            </a:pPr>
            <a:r>
              <a:rPr lang="en-US" sz="1700">
                <a:solidFill>
                  <a:srgbClr val="000000"/>
                </a:solidFill>
                <a:latin typeface="Times New Roman" panose="02020603050405020304" pitchFamily="18" charset="0"/>
              </a:rPr>
              <a:t>Agency data represents both the Early </a:t>
            </a:r>
            <a:r>
              <a:rPr lang="en-US" sz="1700" err="1">
                <a:solidFill>
                  <a:srgbClr val="000000"/>
                </a:solidFill>
                <a:latin typeface="Times New Roman" panose="02020603050405020304" pitchFamily="18" charset="0"/>
              </a:rPr>
              <a:t>Childhoold</a:t>
            </a:r>
            <a:r>
              <a:rPr lang="en-US" sz="1700">
                <a:solidFill>
                  <a:srgbClr val="000000"/>
                </a:solidFill>
                <a:latin typeface="Times New Roman" panose="02020603050405020304" pitchFamily="18" charset="0"/>
              </a:rPr>
              <a:t> and K-12 CEDS aligned Data Warehouse (SLDS) and future state data sources, federated or centralized. The SLDS will be delivered in phase one of this project. Our solution is ‘location and model’ agnostic and able to connect to data where it is located (e.g. SLDS, on-premise, cloud, </a:t>
            </a:r>
            <a:r>
              <a:rPr lang="en-US" sz="1700" err="1">
                <a:solidFill>
                  <a:srgbClr val="000000"/>
                </a:solidFill>
                <a:latin typeface="Times New Roman" panose="02020603050405020304" pitchFamily="18" charset="0"/>
              </a:rPr>
              <a:t>etc</a:t>
            </a:r>
            <a:r>
              <a:rPr lang="en-US" sz="1700">
                <a:solidFill>
                  <a:srgbClr val="000000"/>
                </a:solidFill>
                <a:latin typeface="Times New Roman" panose="02020603050405020304" pitchFamily="18" charset="0"/>
              </a:rPr>
              <a:t>). </a:t>
            </a:r>
            <a:endParaRPr lang="en-US" b="0">
              <a:effectLst/>
            </a:endParaRPr>
          </a:p>
          <a:p>
            <a:pPr>
              <a:spcBef>
                <a:spcPts val="0"/>
              </a:spcBef>
              <a:spcAft>
                <a:spcPts val="0"/>
              </a:spcAft>
            </a:pPr>
            <a:br>
              <a:rPr lang="en-US" b="0">
                <a:effectLst/>
              </a:rPr>
            </a:br>
            <a:r>
              <a:rPr lang="en-US" sz="1700">
                <a:solidFill>
                  <a:srgbClr val="000000"/>
                </a:solidFill>
                <a:latin typeface="Times New Roman" panose="02020603050405020304" pitchFamily="18" charset="0"/>
              </a:rPr>
              <a:t>For future onboarding of data sets, specifically P-20W data sets (e.g. Higher Education, Workforce, Health, Social Services, Corrections, </a:t>
            </a:r>
            <a:r>
              <a:rPr lang="en-US" sz="1700" err="1">
                <a:solidFill>
                  <a:srgbClr val="000000"/>
                </a:solidFill>
                <a:latin typeface="Times New Roman" panose="02020603050405020304" pitchFamily="18" charset="0"/>
              </a:rPr>
              <a:t>etc</a:t>
            </a:r>
            <a:r>
              <a:rPr lang="en-US" sz="1700">
                <a:solidFill>
                  <a:srgbClr val="000000"/>
                </a:solidFill>
                <a:latin typeface="Times New Roman" panose="02020603050405020304" pitchFamily="18" charset="0"/>
              </a:rPr>
              <a:t>) we recommend leveraging a federated model for each domain. </a:t>
            </a:r>
            <a:r>
              <a:rPr lang="en-US" sz="1700" b="1">
                <a:solidFill>
                  <a:srgbClr val="000000"/>
                </a:solidFill>
                <a:latin typeface="Times New Roman" panose="02020603050405020304" pitchFamily="18" charset="0"/>
              </a:rPr>
              <a:t>Please note, P-20W data sets are distinctly different and exclusive of the SLDS. </a:t>
            </a:r>
            <a:r>
              <a:rPr lang="en-US" sz="1700">
                <a:solidFill>
                  <a:srgbClr val="000000"/>
                </a:solidFill>
                <a:latin typeface="Times New Roman" panose="02020603050405020304" pitchFamily="18" charset="0"/>
              </a:rPr>
              <a:t>The federated model ensures all PII and transactional data are always under the control of the data owner. Benefits of the federated model include:</a:t>
            </a:r>
            <a:endParaRPr lang="en-US" b="0">
              <a:effectLst/>
            </a:endParaRPr>
          </a:p>
          <a:p>
            <a:pPr>
              <a:spcBef>
                <a:spcPts val="0"/>
              </a:spcBef>
              <a:spcAft>
                <a:spcPts val="0"/>
              </a:spcAft>
              <a:buFont typeface="Arial" panose="020B0604020202020204" pitchFamily="34" charset="0"/>
              <a:buChar char="•"/>
            </a:pPr>
            <a:r>
              <a:rPr lang="en-US" sz="1700">
                <a:solidFill>
                  <a:srgbClr val="000000"/>
                </a:solidFill>
                <a:latin typeface="Times New Roman" panose="02020603050405020304" pitchFamily="18" charset="0"/>
              </a:rPr>
              <a:t>Agency retains control of all their data and can ‘cut the cord’ at any time</a:t>
            </a:r>
          </a:p>
          <a:p>
            <a:pPr>
              <a:spcBef>
                <a:spcPts val="0"/>
              </a:spcBef>
              <a:spcAft>
                <a:spcPts val="0"/>
              </a:spcAft>
              <a:buFont typeface="Arial" panose="020B0604020202020204" pitchFamily="34" charset="0"/>
              <a:buChar char="•"/>
            </a:pPr>
            <a:r>
              <a:rPr lang="en-US" sz="1700">
                <a:solidFill>
                  <a:srgbClr val="000000"/>
                </a:solidFill>
                <a:latin typeface="Times New Roman" panose="02020603050405020304" pitchFamily="18" charset="0"/>
              </a:rPr>
              <a:t>All work is done ‘on behalf of and under the control of’ the Agency</a:t>
            </a:r>
          </a:p>
          <a:p>
            <a:pPr>
              <a:spcBef>
                <a:spcPts val="0"/>
              </a:spcBef>
              <a:spcAft>
                <a:spcPts val="0"/>
              </a:spcAft>
              <a:buFont typeface="Arial" panose="020B0604020202020204" pitchFamily="34" charset="0"/>
              <a:buChar char="•"/>
            </a:pPr>
            <a:r>
              <a:rPr lang="en-US" sz="1700">
                <a:solidFill>
                  <a:srgbClr val="000000"/>
                </a:solidFill>
                <a:latin typeface="Times New Roman" panose="02020603050405020304" pitchFamily="18" charset="0"/>
              </a:rPr>
              <a:t>All records are de-identified using random identifiers (each time data is requested)</a:t>
            </a:r>
          </a:p>
          <a:p>
            <a:pPr>
              <a:spcBef>
                <a:spcPts val="0"/>
              </a:spcBef>
              <a:spcAft>
                <a:spcPts val="0"/>
              </a:spcAft>
              <a:buFont typeface="Arial" panose="020B0604020202020204" pitchFamily="34" charset="0"/>
              <a:buChar char="•"/>
            </a:pPr>
            <a:r>
              <a:rPr lang="en-US" sz="1700">
                <a:solidFill>
                  <a:srgbClr val="000000"/>
                </a:solidFill>
                <a:latin typeface="Times New Roman" panose="02020603050405020304" pitchFamily="18" charset="0"/>
              </a:rPr>
              <a:t>Time, expense and effort (agency and contractor) is significantly reduced for implementation and new partners</a:t>
            </a:r>
          </a:p>
          <a:p>
            <a:pPr>
              <a:spcBef>
                <a:spcPts val="0"/>
              </a:spcBef>
              <a:spcAft>
                <a:spcPts val="0"/>
              </a:spcAft>
              <a:buFont typeface="Arial" panose="020B0604020202020204" pitchFamily="34" charset="0"/>
              <a:buChar char="•"/>
            </a:pPr>
            <a:r>
              <a:rPr lang="en-US" sz="1700">
                <a:solidFill>
                  <a:srgbClr val="000000"/>
                </a:solidFill>
                <a:latin typeface="Times New Roman" panose="02020603050405020304" pitchFamily="18" charset="0"/>
              </a:rPr>
              <a:t>Eliminates the need to standardize data across domains</a:t>
            </a:r>
          </a:p>
          <a:p>
            <a:pPr>
              <a:spcBef>
                <a:spcPts val="0"/>
              </a:spcBef>
              <a:spcAft>
                <a:spcPts val="0"/>
              </a:spcAft>
              <a:buFont typeface="Arial" panose="020B0604020202020204" pitchFamily="34" charset="0"/>
              <a:buChar char="•"/>
            </a:pPr>
            <a:r>
              <a:rPr lang="en-US" sz="1700">
                <a:solidFill>
                  <a:srgbClr val="000000"/>
                </a:solidFill>
                <a:latin typeface="Times New Roman" panose="02020603050405020304" pitchFamily="18" charset="0"/>
              </a:rPr>
              <a:t>Cross agency reporting is supported by a P-20W data mart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B198E-D7CB-4B8D-8B15-15A94DF9899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073340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132390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a:spcBef>
                <a:spcPts val="0"/>
              </a:spcBef>
              <a:spcAft>
                <a:spcPts val="771"/>
              </a:spcAft>
            </a:pPr>
            <a:r>
              <a:rPr lang="en-US" sz="1700">
                <a:solidFill>
                  <a:srgbClr val="000000"/>
                </a:solidFill>
                <a:latin typeface="Times New Roman" panose="02020603050405020304" pitchFamily="18" charset="0"/>
              </a:rPr>
              <a:t>The CNMI PSS Portal provides numerous functions for both public (anonymous) users and named users (authorized agency personnel and researchers). The front door into the CNMI LDS is through the portal for all researchers and the public. </a:t>
            </a:r>
          </a:p>
          <a:p>
            <a:pPr>
              <a:spcBef>
                <a:spcPts val="0"/>
              </a:spcBef>
              <a:spcAft>
                <a:spcPts val="771"/>
              </a:spcAft>
            </a:pPr>
            <a:endParaRPr lang="en-US" b="0">
              <a:effectLst/>
            </a:endParaRPr>
          </a:p>
          <a:p>
            <a:pPr>
              <a:spcBef>
                <a:spcPts val="0"/>
              </a:spcBef>
              <a:spcAft>
                <a:spcPts val="771"/>
              </a:spcAft>
            </a:pPr>
            <a:r>
              <a:rPr lang="en-US" sz="1700">
                <a:solidFill>
                  <a:srgbClr val="000000"/>
                </a:solidFill>
                <a:latin typeface="Times New Roman" panose="02020603050405020304" pitchFamily="18" charset="0"/>
              </a:rPr>
              <a:t>The portal will be the gateway between the users and the CNMI PSS Solution and serves both public and named users. Named users gain access after they have requested an account, and their request has been approved by the appropriate agency (</a:t>
            </a:r>
            <a:r>
              <a:rPr lang="en-US" sz="1700" err="1">
                <a:solidFill>
                  <a:srgbClr val="000000"/>
                </a:solidFill>
                <a:latin typeface="Times New Roman" panose="02020603050405020304" pitchFamily="18" charset="0"/>
              </a:rPr>
              <a:t>ies</a:t>
            </a:r>
            <a:r>
              <a:rPr lang="en-US" sz="1700">
                <a:solidFill>
                  <a:srgbClr val="000000"/>
                </a:solidFill>
                <a:latin typeface="Times New Roman" panose="02020603050405020304" pitchFamily="18" charset="0"/>
              </a:rPr>
              <a:t>) at designated control points. The approval process incorporates procedures required to meet state and federal legal and regulatory requirements for access to restricted data. </a:t>
            </a:r>
          </a:p>
          <a:p>
            <a:pPr>
              <a:spcBef>
                <a:spcPts val="0"/>
              </a:spcBef>
              <a:spcAft>
                <a:spcPts val="771"/>
              </a:spcAft>
            </a:pPr>
            <a:endParaRPr lang="en-US" sz="1700">
              <a:solidFill>
                <a:srgbClr val="000000"/>
              </a:solidFill>
              <a:latin typeface="Times New Roman" panose="02020603050405020304" pitchFamily="18" charset="0"/>
            </a:endParaRPr>
          </a:p>
          <a:p>
            <a:pPr>
              <a:spcBef>
                <a:spcPts val="0"/>
              </a:spcBef>
              <a:spcAft>
                <a:spcPts val="771"/>
              </a:spcAft>
            </a:pPr>
            <a:r>
              <a:rPr lang="en-US" sz="1700">
                <a:solidFill>
                  <a:srgbClr val="000000"/>
                </a:solidFill>
                <a:latin typeface="Times New Roman" panose="02020603050405020304" pitchFamily="18" charset="0"/>
              </a:rPr>
              <a:t>Access is progressively permitted. </a:t>
            </a:r>
          </a:p>
          <a:p>
            <a:pPr>
              <a:spcBef>
                <a:spcPts val="0"/>
              </a:spcBef>
              <a:spcAft>
                <a:spcPts val="771"/>
              </a:spcAft>
            </a:pPr>
            <a:endParaRPr lang="en-US" sz="1700">
              <a:solidFill>
                <a:srgbClr val="000000"/>
              </a:solidFill>
              <a:latin typeface="Times New Roman" panose="02020603050405020304" pitchFamily="18" charset="0"/>
            </a:endParaRPr>
          </a:p>
          <a:p>
            <a:pPr>
              <a:spcBef>
                <a:spcPts val="0"/>
              </a:spcBef>
              <a:spcAft>
                <a:spcPts val="771"/>
              </a:spcAft>
            </a:pPr>
            <a:r>
              <a:rPr lang="en-US" sz="1700">
                <a:solidFill>
                  <a:srgbClr val="000000"/>
                </a:solidFill>
                <a:latin typeface="Times New Roman" panose="02020603050405020304" pitchFamily="18" charset="0"/>
              </a:rPr>
              <a:t>Allows a researcher to:</a:t>
            </a:r>
          </a:p>
          <a:p>
            <a:pPr>
              <a:spcBef>
                <a:spcPts val="0"/>
              </a:spcBef>
              <a:spcAft>
                <a:spcPts val="771"/>
              </a:spcAft>
            </a:pPr>
            <a:r>
              <a:rPr lang="en-US" sz="1700">
                <a:solidFill>
                  <a:srgbClr val="000000"/>
                </a:solidFill>
                <a:latin typeface="Times New Roman" panose="02020603050405020304" pitchFamily="18" charset="0"/>
              </a:rPr>
              <a:t>-build research purposes</a:t>
            </a:r>
          </a:p>
          <a:p>
            <a:pPr>
              <a:spcBef>
                <a:spcPts val="0"/>
              </a:spcBef>
              <a:spcAft>
                <a:spcPts val="771"/>
              </a:spcAft>
            </a:pPr>
            <a:r>
              <a:rPr lang="en-US" sz="1700">
                <a:solidFill>
                  <a:srgbClr val="000000"/>
                </a:solidFill>
                <a:latin typeface="Times New Roman" panose="02020603050405020304" pitchFamily="18" charset="0"/>
              </a:rPr>
              <a:t>-identify data they would like access to</a:t>
            </a:r>
          </a:p>
          <a:p>
            <a:pPr>
              <a:spcBef>
                <a:spcPts val="0"/>
              </a:spcBef>
              <a:spcAft>
                <a:spcPts val="771"/>
              </a:spcAft>
            </a:pPr>
            <a:r>
              <a:rPr lang="en-US" sz="1700">
                <a:solidFill>
                  <a:srgbClr val="000000"/>
                </a:solidFill>
                <a:latin typeface="Times New Roman" panose="02020603050405020304" pitchFamily="18" charset="0"/>
              </a:rPr>
              <a:t>-communicate with agency for research needs and data use</a:t>
            </a:r>
          </a:p>
          <a:p>
            <a:pPr>
              <a:spcBef>
                <a:spcPts val="0"/>
              </a:spcBef>
              <a:spcAft>
                <a:spcPts val="771"/>
              </a:spcAft>
            </a:pPr>
            <a:r>
              <a:rPr lang="en-US" sz="1700">
                <a:solidFill>
                  <a:srgbClr val="000000"/>
                </a:solidFill>
                <a:latin typeface="Times New Roman" panose="02020603050405020304" pitchFamily="18" charset="0"/>
              </a:rPr>
              <a:t>-query / retrieve approved data</a:t>
            </a:r>
          </a:p>
          <a:p>
            <a:pPr>
              <a:spcBef>
                <a:spcPts val="0"/>
              </a:spcBef>
              <a:spcAft>
                <a:spcPts val="771"/>
              </a:spcAft>
            </a:pPr>
            <a:r>
              <a:rPr lang="en-US" sz="1700">
                <a:solidFill>
                  <a:srgbClr val="000000"/>
                </a:solidFill>
                <a:latin typeface="Times New Roman" panose="02020603050405020304" pitchFamily="18" charset="0"/>
              </a:rPr>
              <a:t>-post research artifacts </a:t>
            </a:r>
          </a:p>
          <a:p>
            <a:pPr>
              <a:spcBef>
                <a:spcPts val="0"/>
              </a:spcBef>
              <a:spcAft>
                <a:spcPts val="771"/>
              </a:spcAft>
            </a:pPr>
            <a:endParaRPr lang="en-US" b="0">
              <a:effectLst/>
            </a:endParaRPr>
          </a:p>
          <a:p>
            <a:br>
              <a:rPr lang="en-US"/>
            </a:b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B198E-D7CB-4B8D-8B15-15A94DF9899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9379409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Researcher portal supports a configurable governance process. </a:t>
            </a:r>
            <a:r>
              <a:rPr lang="en-US" err="1"/>
              <a:t>DBDriven</a:t>
            </a:r>
            <a:r>
              <a:rPr lang="en-US"/>
              <a:t> proposes extending the proven and highly successful governance process depicted here. This is the process employed in Virginia and Nevada. </a:t>
            </a:r>
          </a:p>
          <a:p>
            <a:pPr marL="220188" indent="-220188">
              <a:buAutoNum type="arabicPeriod"/>
            </a:pPr>
            <a:r>
              <a:rPr lang="en-US"/>
              <a:t>Researcher requests an account</a:t>
            </a:r>
          </a:p>
          <a:p>
            <a:pPr marL="220188" indent="-220188">
              <a:buAutoNum type="arabicPeriod"/>
            </a:pPr>
            <a:r>
              <a:rPr lang="en-US"/>
              <a:t>Agency user grants or denies access</a:t>
            </a:r>
          </a:p>
          <a:p>
            <a:pPr marL="220188" indent="-220188">
              <a:buAutoNum type="arabicPeriod"/>
            </a:pPr>
            <a:r>
              <a:rPr lang="en-US"/>
              <a:t>Researcher builds and submits research purpose, agency approves/rejects</a:t>
            </a:r>
          </a:p>
          <a:p>
            <a:pPr marL="220188" indent="-220188">
              <a:buAutoNum type="arabicPeriod"/>
            </a:pPr>
            <a:r>
              <a:rPr lang="en-US"/>
              <a:t>Researcher build and submits data usage policy or contract, agency approves/rejects</a:t>
            </a:r>
          </a:p>
          <a:p>
            <a:pPr marL="220188" indent="-220188">
              <a:buAutoNum type="arabicPeriod"/>
            </a:pPr>
            <a:r>
              <a:rPr lang="en-US"/>
              <a:t>Researcher build and submits data request, agency approves/rejects</a:t>
            </a:r>
          </a:p>
          <a:p>
            <a:pPr marL="220188" indent="-220188">
              <a:buAutoNum type="arabicPeriod"/>
            </a:pPr>
            <a:r>
              <a:rPr lang="en-US"/>
              <a:t>Researcher receives &amp; downloads results</a:t>
            </a:r>
          </a:p>
          <a:p>
            <a:pPr marL="220188" indent="-220188">
              <a:buAutoNum type="arabicPeriod"/>
            </a:pPr>
            <a:r>
              <a:rPr lang="en-US"/>
              <a:t>Researcher builds research findings, agency approves/rejects</a:t>
            </a:r>
          </a:p>
          <a:p>
            <a:pPr marL="220188" indent="-220188">
              <a:buAutoNum type="arabicPeriod"/>
            </a:pPr>
            <a:r>
              <a:rPr lang="en-US"/>
              <a:t>Researchers requests to close research, agency approves/rejects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B198E-D7CB-4B8D-8B15-15A94DF9899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1611210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a:lnSpc>
                <a:spcPct val="107000"/>
              </a:lnSpc>
              <a:spcBef>
                <a:spcPts val="0"/>
              </a:spcBef>
              <a:spcAft>
                <a:spcPts val="771"/>
              </a:spcAft>
            </a:pPr>
            <a:r>
              <a:rPr lang="en-US" sz="1700">
                <a:latin typeface="Times New Roman" panose="02020603050405020304" pitchFamily="18" charset="0"/>
                <a:ea typeface="Times New Roman" panose="02020603050405020304" pitchFamily="18" charset="0"/>
                <a:cs typeface="Times New Roman" panose="02020603050405020304" pitchFamily="18" charset="0"/>
              </a:rPr>
              <a:t>The Workflow component serves as the central nervous system for the proposed solution. It manages the full spectrum of account, data, document and user management. It includes automated workflows and auditability. Workflow monitors and triggers actions such as query submission and maintains status of requests. Moreover, Workflow is the source of information about roles and permissions for authorized users. All business administration and governance of the system is executed through the CRM application. The system tracks all communication and activity within the system including all emails, approvals, data access and use policies, request for data and results downloads. </a:t>
            </a:r>
          </a:p>
          <a:p>
            <a:pPr>
              <a:lnSpc>
                <a:spcPct val="107000"/>
              </a:lnSpc>
              <a:spcBef>
                <a:spcPts val="0"/>
              </a:spcBef>
              <a:spcAft>
                <a:spcPts val="771"/>
              </a:spcAft>
            </a:pPr>
            <a:endParaRPr lang="en-US" sz="1700">
              <a:latin typeface="Calibri" panose="020F0502020204030204" pitchFamily="34" charset="0"/>
              <a:ea typeface="Calibri" panose="020F0502020204030204" pitchFamily="34" charset="0"/>
              <a:cs typeface="Times New Roman" panose="02020603050405020304" pitchFamily="18" charset="0"/>
            </a:endParaRPr>
          </a:p>
          <a:p>
            <a:r>
              <a:rPr lang="en-US" sz="1700">
                <a:latin typeface="Times New Roman" panose="02020603050405020304" pitchFamily="18" charset="0"/>
                <a:ea typeface="Times New Roman" panose="02020603050405020304" pitchFamily="18" charset="0"/>
              </a:rPr>
              <a:t>The workflow component provides automation and monitoring of user actions, including creation, submission transport, notification, approval or rejection of account and data requests. The workflow component provides email notifications for new, pending and completed requests.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B198E-D7CB-4B8D-8B15-15A94DF9899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4463841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0750">
              <a:defRPr/>
            </a:pPr>
            <a:r>
              <a:rPr lang="en-US" sz="1700">
                <a:latin typeface="Times New Roman" panose="02020603050405020304" pitchFamily="18" charset="0"/>
                <a:ea typeface="Times New Roman" panose="02020603050405020304" pitchFamily="18" charset="0"/>
                <a:cs typeface="Times New Roman" panose="02020603050405020304" pitchFamily="18" charset="0"/>
              </a:rPr>
              <a:t>The Data Dictionary and Selection Tool is available to named users in the Researcher Portal. It provides a complete inventory of available data, data source (s), the structure of available data, the possible values and meanings of the information stored. It allows researchers to select the tables and columns of data they want access to as part of their research. </a:t>
            </a:r>
            <a:endParaRPr lang="en-US" sz="1700">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B198E-D7CB-4B8D-8B15-15A94DF9899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4605435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0750">
              <a:defRPr/>
            </a:pPr>
            <a:r>
              <a:rPr lang="en-US" sz="1700">
                <a:latin typeface="Times New Roman" panose="02020603050405020304" pitchFamily="18" charset="0"/>
                <a:ea typeface="Calibri" panose="020F0502020204030204" pitchFamily="34" charset="0"/>
                <a:cs typeface="Times New Roman" panose="02020603050405020304" pitchFamily="18" charset="0"/>
              </a:rPr>
              <a:t>The Data Request Tool is an ad hoc query capability which allows users to design, develop and save data requests. The Data Request Tool is accessible to named users from within the Researcher portal. At the fundamental level, the DRT allows researcher to define the columns of the data they are requesting, the filters that apply to their requests, and whether the result (s) should or should not include matched or unmatched data.</a:t>
            </a:r>
            <a:endParaRPr lang="en-US" sz="1700">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B198E-D7CB-4B8D-8B15-15A94DF9899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0109506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0"/>
              </a:spcBef>
              <a:spcAft>
                <a:spcPts val="771"/>
              </a:spcAft>
            </a:pPr>
            <a:r>
              <a:rPr lang="en-US" sz="1700">
                <a:latin typeface="Times New Roman" panose="02020603050405020304" pitchFamily="18" charset="0"/>
                <a:ea typeface="Times New Roman" panose="02020603050405020304" pitchFamily="18" charset="0"/>
                <a:cs typeface="Times New Roman" panose="02020603050405020304" pitchFamily="18" charset="0"/>
              </a:rPr>
              <a:t>The Data Manager is an inventory of every available data field in every available data source, the structure of their storage, the possible values and meanings of the information stored. The Data manager provides a friendly web interface for adding/deleting/modifying agencies, tables, columns and valid values. </a:t>
            </a:r>
            <a:r>
              <a:rPr lang="en-US" sz="1700">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B198E-D7CB-4B8D-8B15-15A94DF9899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383368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0"/>
              </a:spcBef>
              <a:spcAft>
                <a:spcPts val="771"/>
              </a:spcAft>
            </a:pPr>
            <a:r>
              <a:rPr lang="en-US" sz="1700" err="1">
                <a:latin typeface="Times New Roman" panose="02020603050405020304" pitchFamily="18" charset="0"/>
                <a:ea typeface="Times New Roman" panose="02020603050405020304" pitchFamily="18" charset="0"/>
                <a:cs typeface="Times New Roman" panose="02020603050405020304" pitchFamily="18" charset="0"/>
              </a:rPr>
              <a:t>DBDriven</a:t>
            </a:r>
            <a:r>
              <a:rPr lang="en-US" sz="1700">
                <a:latin typeface="Times New Roman" panose="02020603050405020304" pitchFamily="18" charset="0"/>
                <a:ea typeface="Times New Roman" panose="02020603050405020304" pitchFamily="18" charset="0"/>
                <a:cs typeface="Times New Roman" panose="02020603050405020304" pitchFamily="18" charset="0"/>
              </a:rPr>
              <a:t> proposes using the Data ladder </a:t>
            </a:r>
            <a:r>
              <a:rPr lang="en-US" sz="1700" err="1">
                <a:latin typeface="Times New Roman" panose="02020603050405020304" pitchFamily="18" charset="0"/>
                <a:ea typeface="Times New Roman" panose="02020603050405020304" pitchFamily="18" charset="0"/>
                <a:cs typeface="Times New Roman" panose="02020603050405020304" pitchFamily="18" charset="0"/>
              </a:rPr>
              <a:t>DataMatch</a:t>
            </a:r>
            <a:r>
              <a:rPr lang="en-US" sz="1700">
                <a:latin typeface="Times New Roman" panose="02020603050405020304" pitchFamily="18" charset="0"/>
                <a:ea typeface="Times New Roman" panose="02020603050405020304" pitchFamily="18" charset="0"/>
                <a:cs typeface="Times New Roman" panose="02020603050405020304" pitchFamily="18" charset="0"/>
              </a:rPr>
              <a:t> product to meet the need for probabilistic matching and the creation of the Universal State Personal Identifier (USPI). </a:t>
            </a:r>
            <a:r>
              <a:rPr lang="en-US" sz="1700" err="1">
                <a:latin typeface="Times New Roman" panose="02020603050405020304" pitchFamily="18" charset="0"/>
                <a:ea typeface="Times New Roman" panose="02020603050405020304" pitchFamily="18" charset="0"/>
                <a:cs typeface="Times New Roman" panose="02020603050405020304" pitchFamily="18" charset="0"/>
              </a:rPr>
              <a:t>DataMatch</a:t>
            </a:r>
            <a:r>
              <a:rPr lang="en-US" sz="1700">
                <a:latin typeface="Times New Roman" panose="02020603050405020304" pitchFamily="18" charset="0"/>
                <a:ea typeface="Times New Roman" panose="02020603050405020304" pitchFamily="18" charset="0"/>
                <a:cs typeface="Times New Roman" panose="02020603050405020304" pitchFamily="18" charset="0"/>
              </a:rPr>
              <a:t> is used throughout Fortune 500 companies and has been certified by independent analysis as a world-class data cleansing and data matching product at significantly lower cost than comparable competitors. </a:t>
            </a:r>
            <a:r>
              <a:rPr lang="en-US" sz="1700" err="1">
                <a:latin typeface="Times New Roman" panose="02020603050405020304" pitchFamily="18" charset="0"/>
                <a:ea typeface="Times New Roman" panose="02020603050405020304" pitchFamily="18" charset="0"/>
                <a:cs typeface="Times New Roman" panose="02020603050405020304" pitchFamily="18" charset="0"/>
              </a:rPr>
              <a:t>DBDriven</a:t>
            </a:r>
            <a:r>
              <a:rPr lang="en-US" sz="1700">
                <a:latin typeface="Times New Roman" panose="02020603050405020304" pitchFamily="18" charset="0"/>
                <a:ea typeface="Times New Roman" panose="02020603050405020304" pitchFamily="18" charset="0"/>
                <a:cs typeface="Times New Roman" panose="02020603050405020304" pitchFamily="18" charset="0"/>
              </a:rPr>
              <a:t> currently uses </a:t>
            </a:r>
            <a:r>
              <a:rPr lang="en-US" sz="1700" err="1">
                <a:latin typeface="Times New Roman" panose="02020603050405020304" pitchFamily="18" charset="0"/>
                <a:ea typeface="Times New Roman" panose="02020603050405020304" pitchFamily="18" charset="0"/>
                <a:cs typeface="Times New Roman" panose="02020603050405020304" pitchFamily="18" charset="0"/>
              </a:rPr>
              <a:t>DataLadder</a:t>
            </a:r>
            <a:r>
              <a:rPr lang="en-US" sz="1700">
                <a:latin typeface="Times New Roman" panose="02020603050405020304" pitchFamily="18" charset="0"/>
                <a:ea typeface="Times New Roman" panose="02020603050405020304" pitchFamily="18" charset="0"/>
                <a:cs typeface="Times New Roman" panose="02020603050405020304" pitchFamily="18" charset="0"/>
              </a:rPr>
              <a:t> in Virginia and Nevada with great success. </a:t>
            </a:r>
            <a:endParaRPr lang="en-US" sz="17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771"/>
              </a:spcAft>
            </a:pPr>
            <a:r>
              <a:rPr lang="en-US" sz="1700">
                <a:latin typeface="Times New Roman" panose="02020603050405020304" pitchFamily="18" charset="0"/>
                <a:ea typeface="Times New Roman" panose="02020603050405020304" pitchFamily="18" charset="0"/>
                <a:cs typeface="Times New Roman" panose="02020603050405020304" pitchFamily="18" charset="0"/>
              </a:rPr>
              <a:t>The Matching Engine component will fulfill the following business needs: </a:t>
            </a:r>
            <a:endParaRPr lang="en-US" sz="1700">
              <a:latin typeface="Calibri" panose="020F0502020204030204" pitchFamily="34" charset="0"/>
              <a:ea typeface="Calibri" panose="020F0502020204030204" pitchFamily="34" charset="0"/>
              <a:cs typeface="Times New Roman" panose="02020603050405020304" pitchFamily="18" charset="0"/>
            </a:endParaRPr>
          </a:p>
          <a:p>
            <a:pPr marL="330281" indent="-330281">
              <a:lnSpc>
                <a:spcPct val="107000"/>
              </a:lnSpc>
              <a:spcBef>
                <a:spcPts val="0"/>
              </a:spcBef>
              <a:spcAft>
                <a:spcPts val="0"/>
              </a:spcAft>
              <a:buFont typeface="Symbol" panose="05050102010706020507" pitchFamily="18" charset="2"/>
              <a:buChar char=""/>
            </a:pPr>
            <a:r>
              <a:rPr lang="en-US" sz="1700">
                <a:latin typeface="Calibri" panose="020F0502020204030204" pitchFamily="34" charset="0"/>
                <a:ea typeface="Calibri" panose="020F0502020204030204" pitchFamily="34" charset="0"/>
                <a:cs typeface="Times New Roman" panose="02020603050405020304" pitchFamily="18" charset="0"/>
              </a:rPr>
              <a:t>A</a:t>
            </a:r>
            <a:r>
              <a:rPr lang="en-US" sz="1700">
                <a:latin typeface="Times New Roman" panose="02020603050405020304" pitchFamily="18" charset="0"/>
                <a:ea typeface="Calibri" panose="020F0502020204030204" pitchFamily="34" charset="0"/>
                <a:cs typeface="Times New Roman" panose="02020603050405020304" pitchFamily="18" charset="0"/>
              </a:rPr>
              <a:t>bility to probabilistically match records</a:t>
            </a:r>
            <a:endParaRPr lang="en-US" sz="1700">
              <a:latin typeface="Calibri" panose="020F0502020204030204" pitchFamily="34" charset="0"/>
              <a:ea typeface="Calibri" panose="020F0502020204030204" pitchFamily="34" charset="0"/>
              <a:cs typeface="Times New Roman" panose="02020603050405020304" pitchFamily="18" charset="0"/>
            </a:endParaRPr>
          </a:p>
          <a:p>
            <a:pPr marL="330281" indent="-330281">
              <a:lnSpc>
                <a:spcPct val="107000"/>
              </a:lnSpc>
              <a:spcBef>
                <a:spcPts val="0"/>
              </a:spcBef>
              <a:spcAft>
                <a:spcPts val="0"/>
              </a:spcAft>
              <a:buFont typeface="Symbol" panose="05050102010706020507" pitchFamily="18" charset="2"/>
              <a:buChar char=""/>
            </a:pPr>
            <a:r>
              <a:rPr lang="en-US" sz="1700">
                <a:latin typeface="Times New Roman" panose="02020603050405020304" pitchFamily="18" charset="0"/>
                <a:ea typeface="Calibri" panose="020F0502020204030204" pitchFamily="34" charset="0"/>
                <a:cs typeface="Times New Roman" panose="02020603050405020304" pitchFamily="18" charset="0"/>
              </a:rPr>
              <a:t>Ability to establish thresholds for probabilistic matching</a:t>
            </a:r>
            <a:endParaRPr lang="en-US" sz="1700">
              <a:latin typeface="Calibri" panose="020F0502020204030204" pitchFamily="34" charset="0"/>
              <a:ea typeface="Calibri" panose="020F0502020204030204" pitchFamily="34" charset="0"/>
              <a:cs typeface="Times New Roman" panose="02020603050405020304" pitchFamily="18" charset="0"/>
            </a:endParaRPr>
          </a:p>
          <a:p>
            <a:pPr marL="330281" indent="-330281">
              <a:lnSpc>
                <a:spcPct val="107000"/>
              </a:lnSpc>
              <a:spcBef>
                <a:spcPts val="0"/>
              </a:spcBef>
              <a:spcAft>
                <a:spcPts val="771"/>
              </a:spcAft>
              <a:buFont typeface="Symbol" panose="05050102010706020507" pitchFamily="18" charset="2"/>
              <a:buChar char=""/>
            </a:pPr>
            <a:r>
              <a:rPr lang="en-US" sz="1700">
                <a:latin typeface="Times New Roman" panose="02020603050405020304" pitchFamily="18" charset="0"/>
                <a:ea typeface="Calibri" panose="020F0502020204030204" pitchFamily="34" charset="0"/>
                <a:cs typeface="Times New Roman" panose="02020603050405020304" pitchFamily="18" charset="0"/>
              </a:rPr>
              <a:t>Ability to create the Data hub crosswalk table</a:t>
            </a:r>
            <a:endParaRPr lang="en-US" sz="1700">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B198E-D7CB-4B8D-8B15-15A94DF9899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7486612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a:lnSpc>
                <a:spcPct val="107000"/>
              </a:lnSpc>
              <a:spcBef>
                <a:spcPts val="0"/>
              </a:spcBef>
              <a:spcAft>
                <a:spcPts val="0"/>
              </a:spcAft>
            </a:pPr>
            <a:r>
              <a:rPr lang="en-US" sz="1700">
                <a:latin typeface="Times New Roman" panose="02020603050405020304" pitchFamily="18" charset="0"/>
                <a:ea typeface="Times New Roman" panose="02020603050405020304" pitchFamily="18" charset="0"/>
                <a:cs typeface="Times New Roman" panose="02020603050405020304" pitchFamily="18" charset="0"/>
              </a:rPr>
              <a:t>The Data Hub is responsible for querying the agency data sources, matching the records in a de-identified</a:t>
            </a:r>
            <a:endParaRPr lang="en-US" sz="17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sz="1700">
                <a:latin typeface="Times New Roman" panose="02020603050405020304" pitchFamily="18" charset="0"/>
                <a:ea typeface="Times New Roman" panose="02020603050405020304" pitchFamily="18" charset="0"/>
                <a:cs typeface="Times New Roman" panose="02020603050405020304" pitchFamily="18" charset="0"/>
              </a:rPr>
              <a:t>manner, creating final de-identified data sets, and communication with the Workflow solution. To execute these tasks successfully, the DH understands the structure of the data sources and the relationships between them.</a:t>
            </a:r>
            <a:endParaRPr lang="en-US" sz="17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sz="1700">
                <a:latin typeface="Times New Roman" panose="02020603050405020304" pitchFamily="18" charset="0"/>
                <a:ea typeface="Times New Roman" panose="02020603050405020304" pitchFamily="18" charset="0"/>
                <a:cs typeface="Times New Roman" panose="02020603050405020304" pitchFamily="18" charset="0"/>
              </a:rPr>
              <a:t> </a:t>
            </a:r>
            <a:endParaRPr lang="en-US" sz="17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sz="1700">
                <a:latin typeface="Times New Roman" panose="02020603050405020304" pitchFamily="18" charset="0"/>
                <a:ea typeface="Times New Roman" panose="02020603050405020304" pitchFamily="18" charset="0"/>
                <a:cs typeface="Times New Roman" panose="02020603050405020304" pitchFamily="18" charset="0"/>
              </a:rPr>
              <a:t>The DH uses the Data Manager to obtain this structure and relationship information. In querying the agency data sources, the DH has responsibility for dividing the submitted query into smaller queries (sub-queries) and devising an optimized plan of execution that can be executed against each target data source.</a:t>
            </a:r>
            <a:endParaRPr lang="en-US" sz="17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sz="1700">
                <a:latin typeface="Times New Roman" panose="02020603050405020304" pitchFamily="18" charset="0"/>
                <a:ea typeface="Times New Roman" panose="02020603050405020304" pitchFamily="18" charset="0"/>
                <a:cs typeface="Times New Roman" panose="02020603050405020304" pitchFamily="18" charset="0"/>
              </a:rPr>
              <a:t> </a:t>
            </a:r>
            <a:endParaRPr lang="en-US" sz="17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sz="1700">
                <a:latin typeface="Times New Roman" panose="02020603050405020304" pitchFamily="18" charset="0"/>
                <a:ea typeface="Times New Roman" panose="02020603050405020304" pitchFamily="18" charset="0"/>
                <a:cs typeface="Times New Roman" panose="02020603050405020304" pitchFamily="18" charset="0"/>
              </a:rPr>
              <a:t>For data results, the Data Hub is responsible for replacing the USPI with a non-identifiable ID before returning</a:t>
            </a:r>
            <a:endParaRPr lang="en-US" sz="17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sz="1700">
                <a:latin typeface="Times New Roman" panose="02020603050405020304" pitchFamily="18" charset="0"/>
                <a:ea typeface="Times New Roman" panose="02020603050405020304" pitchFamily="18" charset="0"/>
                <a:cs typeface="Times New Roman" panose="02020603050405020304" pitchFamily="18" charset="0"/>
              </a:rPr>
              <a:t>results to the researcher. Upon successful record joining, the USPI is replaced with a hash of the USPI. This</a:t>
            </a:r>
            <a:endParaRPr lang="en-US" sz="17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sz="1700">
                <a:latin typeface="Times New Roman" panose="02020603050405020304" pitchFamily="18" charset="0"/>
                <a:ea typeface="Times New Roman" panose="02020603050405020304" pitchFamily="18" charset="0"/>
                <a:cs typeface="Times New Roman" panose="02020603050405020304" pitchFamily="18" charset="0"/>
              </a:rPr>
              <a:t>hashed USPI cannot be traced back to the original data source(s). Upon successful creation of the de-identified</a:t>
            </a:r>
            <a:endParaRPr lang="en-US" sz="17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sz="1700">
                <a:latin typeface="Times New Roman" panose="02020603050405020304" pitchFamily="18" charset="0"/>
                <a:ea typeface="Times New Roman" panose="02020603050405020304" pitchFamily="18" charset="0"/>
                <a:cs typeface="Times New Roman" panose="02020603050405020304" pitchFamily="18" charset="0"/>
              </a:rPr>
              <a:t>data set, Workflow is notified of the status and location of the file. All pertinent parties (e.g., researchers) are</a:t>
            </a:r>
            <a:endParaRPr lang="en-US" sz="17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sz="1700">
                <a:latin typeface="Times New Roman" panose="02020603050405020304" pitchFamily="18" charset="0"/>
                <a:ea typeface="Times New Roman" panose="02020603050405020304" pitchFamily="18" charset="0"/>
                <a:cs typeface="Times New Roman" panose="02020603050405020304" pitchFamily="18" charset="0"/>
              </a:rPr>
              <a:t>then notified via email that the data is available for download via the researcher Portal or Workflow component.</a:t>
            </a:r>
            <a:endParaRPr lang="en-US" sz="17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sz="1700">
                <a:latin typeface="Times New Roman" panose="02020603050405020304" pitchFamily="18" charset="0"/>
                <a:ea typeface="Times New Roman" panose="02020603050405020304" pitchFamily="18" charset="0"/>
                <a:cs typeface="Times New Roman" panose="02020603050405020304" pitchFamily="18" charset="0"/>
              </a:rPr>
              <a:t> </a:t>
            </a:r>
            <a:endParaRPr lang="en-US" sz="1700">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B198E-D7CB-4B8D-8B15-15A94DF9899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5322599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a:lnSpc>
                <a:spcPct val="107000"/>
              </a:lnSpc>
              <a:spcBef>
                <a:spcPts val="0"/>
              </a:spcBef>
              <a:spcAft>
                <a:spcPts val="771"/>
              </a:spcAft>
            </a:pPr>
            <a:r>
              <a:rPr lang="en-US" sz="1700">
                <a:latin typeface="Times New Roman" panose="02020603050405020304" pitchFamily="18" charset="0"/>
                <a:ea typeface="Times New Roman" panose="02020603050405020304" pitchFamily="18" charset="0"/>
                <a:cs typeface="Times New Roman" panose="02020603050405020304" pitchFamily="18" charset="0"/>
              </a:rPr>
              <a:t>Security is foundational to proposed solution, The sensitivity of the information and policies regarding who and how data are handled is managed through a cohesive security model. The model used for the proposed solution incorporates </a:t>
            </a:r>
            <a:r>
              <a:rPr lang="en-US" sz="1700" i="1">
                <a:latin typeface="Times New Roman" panose="02020603050405020304" pitchFamily="18" charset="0"/>
                <a:ea typeface="Times New Roman" panose="02020603050405020304" pitchFamily="18" charset="0"/>
                <a:cs typeface="Times New Roman" panose="02020603050405020304" pitchFamily="18" charset="0"/>
              </a:rPr>
              <a:t>authentication</a:t>
            </a:r>
            <a:r>
              <a:rPr lang="en-US" sz="1700">
                <a:latin typeface="Times New Roman" panose="02020603050405020304" pitchFamily="18" charset="0"/>
                <a:ea typeface="Times New Roman" panose="02020603050405020304" pitchFamily="18" charset="0"/>
                <a:cs typeface="Times New Roman" panose="02020603050405020304" pitchFamily="18" charset="0"/>
              </a:rPr>
              <a:t> and </a:t>
            </a:r>
            <a:r>
              <a:rPr lang="en-US" sz="1700" i="1">
                <a:latin typeface="Times New Roman" panose="02020603050405020304" pitchFamily="18" charset="0"/>
                <a:ea typeface="Times New Roman" panose="02020603050405020304" pitchFamily="18" charset="0"/>
                <a:cs typeface="Times New Roman" panose="02020603050405020304" pitchFamily="18" charset="0"/>
              </a:rPr>
              <a:t>authorization</a:t>
            </a:r>
            <a:r>
              <a:rPr lang="en-US" sz="1700">
                <a:latin typeface="Times New Roman" panose="02020603050405020304" pitchFamily="18" charset="0"/>
                <a:ea typeface="Times New Roman" panose="02020603050405020304" pitchFamily="18" charset="0"/>
                <a:cs typeface="Times New Roman" panose="02020603050405020304" pitchFamily="18" charset="0"/>
              </a:rPr>
              <a:t> pieces for each component, integrated through web services. </a:t>
            </a:r>
            <a:endParaRPr lang="en-US" sz="17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771"/>
              </a:spcAft>
            </a:pPr>
            <a:r>
              <a:rPr lang="en-US" sz="1700" i="1">
                <a:latin typeface="Times New Roman" panose="02020603050405020304" pitchFamily="18" charset="0"/>
                <a:ea typeface="Times New Roman" panose="02020603050405020304" pitchFamily="18" charset="0"/>
                <a:cs typeface="Times New Roman" panose="02020603050405020304" pitchFamily="18" charset="0"/>
              </a:rPr>
              <a:t>Authentication</a:t>
            </a:r>
            <a:r>
              <a:rPr lang="en-US" sz="1700">
                <a:latin typeface="Times New Roman" panose="02020603050405020304" pitchFamily="18" charset="0"/>
                <a:ea typeface="Times New Roman" panose="02020603050405020304" pitchFamily="18" charset="0"/>
                <a:cs typeface="Times New Roman" panose="02020603050405020304" pitchFamily="18" charset="0"/>
              </a:rPr>
              <a:t>, or verification of the identity of a user is required for all named users, including agency employees and agency-approved researchers. Researchers and agency employees will be authenticated as a precondition to gaining access to the named-user portions of the Portal. Additionally, agency employees with be authenticated before gaining access to the Workflow (CRM) component. In order for an agency employee to interact with the Workflow component, they need to authenticate via a directory service (e.g. Active Directory, </a:t>
            </a:r>
            <a:r>
              <a:rPr lang="en-US" sz="1700" err="1">
                <a:latin typeface="Times New Roman" panose="02020603050405020304" pitchFamily="18" charset="0"/>
                <a:ea typeface="Times New Roman" panose="02020603050405020304" pitchFamily="18" charset="0"/>
                <a:cs typeface="Times New Roman" panose="02020603050405020304" pitchFamily="18" charset="0"/>
              </a:rPr>
              <a:t>etc</a:t>
            </a:r>
            <a:r>
              <a:rPr lang="en-US" sz="1700">
                <a:latin typeface="Times New Roman" panose="02020603050405020304" pitchFamily="18" charset="0"/>
                <a:ea typeface="Times New Roman" panose="02020603050405020304" pitchFamily="18" charset="0"/>
                <a:cs typeface="Times New Roman" panose="02020603050405020304" pitchFamily="18" charset="0"/>
              </a:rPr>
              <a:t>). </a:t>
            </a:r>
            <a:endParaRPr lang="en-US" sz="17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771"/>
              </a:spcAft>
            </a:pPr>
            <a:r>
              <a:rPr lang="en-US" sz="1700" i="1">
                <a:latin typeface="Times New Roman" panose="02020603050405020304" pitchFamily="18" charset="0"/>
                <a:ea typeface="Times New Roman" panose="02020603050405020304" pitchFamily="18" charset="0"/>
                <a:cs typeface="Times New Roman" panose="02020603050405020304" pitchFamily="18" charset="0"/>
              </a:rPr>
              <a:t>Authorization </a:t>
            </a:r>
            <a:r>
              <a:rPr lang="en-US" sz="1700">
                <a:latin typeface="Times New Roman" panose="02020603050405020304" pitchFamily="18" charset="0"/>
                <a:ea typeface="Times New Roman" panose="02020603050405020304" pitchFamily="18" charset="0"/>
                <a:cs typeface="Times New Roman" panose="02020603050405020304" pitchFamily="18" charset="0"/>
              </a:rPr>
              <a:t>defines user roles and permissions. For example, a researcher (role) will have access to view (permission) the Lexicon, while a data administrator (role) will have access to view and modify (permissions) the Lexicon. The Workflow component is the hub for managing the users’ roles and associated permissions.</a:t>
            </a:r>
            <a:endParaRPr lang="en-US" sz="1700">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B198E-D7CB-4B8D-8B15-15A94DF9899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4530532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a:t>Virginia Longitudinal Data System was the first LDS that </a:t>
            </a:r>
            <a:r>
              <a:rPr lang="en-US" err="1"/>
              <a:t>DBDriven</a:t>
            </a:r>
            <a:r>
              <a:rPr lang="en-US"/>
              <a:t> implemented. Virginia was one of 20 states to receive a 2010 Longitudinal Data Systems Grant which was funded through the American Recovery and Reinvestment Act of 2009, also known as ARRA. </a:t>
            </a:r>
          </a:p>
          <a:p>
            <a:endParaRPr lang="en-US"/>
          </a:p>
          <a:p>
            <a:r>
              <a:rPr lang="en-US"/>
              <a:t>Our personnel were integral in securing the grant for the development, operations and enhancements to the P20W LDS. We provided project management and senior technical support to the design, development and implementation of VLDS. </a:t>
            </a:r>
          </a:p>
          <a:p>
            <a:endParaRPr lang="en-US"/>
          </a:p>
          <a:p>
            <a:r>
              <a:rPr lang="en-US"/>
              <a:t>The technical architecture implemented in Virginia included a multi-component system that fused:</a:t>
            </a:r>
          </a:p>
          <a:p>
            <a:r>
              <a:rPr lang="en-US"/>
              <a:t>-XML based web services</a:t>
            </a:r>
          </a:p>
          <a:p>
            <a:r>
              <a:rPr lang="en-US"/>
              <a:t>-Customer Relationship Management system</a:t>
            </a:r>
          </a:p>
          <a:p>
            <a:r>
              <a:rPr lang="en-US"/>
              <a:t>-Business Intelligence </a:t>
            </a:r>
          </a:p>
          <a:p>
            <a:r>
              <a:rPr lang="en-US"/>
              <a:t>-data base technologies </a:t>
            </a:r>
          </a:p>
          <a:p>
            <a:r>
              <a:rPr lang="en-US"/>
              <a:t>To manage research projects involving education, higher education and workforce data. </a:t>
            </a:r>
          </a:p>
          <a:p>
            <a:endParaRPr lang="en-US"/>
          </a:p>
          <a:p>
            <a:r>
              <a:rPr lang="en-US"/>
              <a:t>The initial implementation included three agencies and took 3 years to design, develop and implement and the primary purpose of VLDS was for research. </a:t>
            </a:r>
          </a:p>
          <a:p>
            <a:endParaRPr lang="en-US"/>
          </a:p>
          <a:p>
            <a:r>
              <a:rPr lang="en-US"/>
              <a:t>VLDS went live in 2013 and was a $7 million project. This was the first state level federated P20W solution implemented. </a:t>
            </a:r>
          </a:p>
          <a:p>
            <a:endParaRPr lang="en-US"/>
          </a:p>
          <a:p>
            <a:r>
              <a:rPr lang="en-US"/>
              <a:t>It now consists of 11 agencies supplying data from social </a:t>
            </a:r>
            <a:r>
              <a:rPr lang="en-US" b="1"/>
              <a:t>services</a:t>
            </a:r>
            <a:r>
              <a:rPr lang="en-US"/>
              <a:t>, workforce training and correctional data and contains 2711 data elements with over 150+ researchers. </a:t>
            </a:r>
          </a:p>
          <a:p>
            <a:endParaRPr lang="en-US"/>
          </a:p>
          <a:p>
            <a:r>
              <a:rPr lang="en-US"/>
              <a:t>We continue to onboard agencies and support VLDS through operations and maintenance contracts. By the end of calendar year 2020, VLDS will consist of 13 agencies.</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B198E-D7CB-4B8D-8B15-15A94DF9899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7306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This is me as I entered middle school.</a:t>
            </a:r>
          </a:p>
          <a:p>
            <a:r>
              <a:rPr lang="en-US" dirty="0"/>
              <a:t>I rode the bus so I was at school everyday and was on time</a:t>
            </a:r>
          </a:p>
          <a:p>
            <a:r>
              <a:rPr lang="en-US" dirty="0"/>
              <a:t>I was talkative and was sent out of class almost every day</a:t>
            </a:r>
          </a:p>
          <a:p>
            <a:r>
              <a:rPr lang="en-US" dirty="0"/>
              <a:t>I earned a “C” in Language Arts</a:t>
            </a:r>
          </a:p>
          <a:p>
            <a:endParaRPr lang="en-US" dirty="0"/>
          </a:p>
        </p:txBody>
      </p:sp>
    </p:spTree>
    <p:extLst>
      <p:ext uri="{BB962C8B-B14F-4D97-AF65-F5344CB8AC3E}">
        <p14:creationId xmlns:p14="http://schemas.microsoft.com/office/powerpoint/2010/main" val="22589522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the partner agencies, VLDS also includes Adult Education which is a department within the Virginia Department of Education. By the end of the year the Department for the Blind and Visually Impaired will be a partner agency and Medicaid data as well.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B198E-D7CB-4B8D-8B15-15A94DF9899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9318183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Neavda’s</a:t>
            </a:r>
            <a:r>
              <a:rPr lang="en-US"/>
              <a:t> Pre – K through Workforce Research Data System, commonly known as </a:t>
            </a:r>
            <a:r>
              <a:rPr lang="en-US" err="1"/>
              <a:t>NPWr</a:t>
            </a:r>
            <a:r>
              <a:rPr lang="en-US"/>
              <a:t> is our 2</a:t>
            </a:r>
            <a:r>
              <a:rPr lang="en-US" baseline="30000"/>
              <a:t>nd</a:t>
            </a:r>
            <a:r>
              <a:rPr lang="en-US"/>
              <a:t> LDS implementation. The primary output of the project is for matching and reports for Legislative and Policy use. </a:t>
            </a:r>
          </a:p>
          <a:p>
            <a:endParaRPr lang="en-US"/>
          </a:p>
          <a:p>
            <a:r>
              <a:rPr lang="en-US"/>
              <a:t>NPWR was based on the VLDS design, as such NPWR was designed, developed, configured and implemented in 14 months and for $2.1 million dollars as compared to the 36 month, $7 million dollar VLDS implementation. </a:t>
            </a:r>
          </a:p>
          <a:p>
            <a:endParaRPr lang="en-US"/>
          </a:p>
          <a:p>
            <a:r>
              <a:rPr lang="en-US"/>
              <a:t>NPWR was funded by the US Department of </a:t>
            </a:r>
            <a:r>
              <a:rPr lang="en-US" err="1"/>
              <a:t>Eudcation</a:t>
            </a:r>
            <a:r>
              <a:rPr lang="en-US"/>
              <a:t> 2012 SLDS Grant and currently consists of 4 agencies, 235 data elements, and 15 reports, public and private.</a:t>
            </a:r>
          </a:p>
          <a:p>
            <a:endParaRPr lang="en-US"/>
          </a:p>
          <a:p>
            <a:r>
              <a:rPr lang="en-US" err="1"/>
              <a:t>DBDriven</a:t>
            </a:r>
            <a:r>
              <a:rPr lang="en-US"/>
              <a:t> continues to support the P20W solution through operations and maintenance contracts.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B198E-D7CB-4B8D-8B15-15A94DF9899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1030780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Department of Education, System of Higher Education and Department of Employment Training and Rehabilitation were the original partner agencies. We completed Adult Education onboarding this year in August. </a:t>
            </a:r>
          </a:p>
          <a:p>
            <a:endParaRPr lang="en-US"/>
          </a:p>
          <a:p>
            <a:r>
              <a:rPr lang="en-US"/>
              <a:t>Of note to CNMI PSS, the Adult Education onboarding is to provide the department with an easy way to retrieve and transform data for federal reporting requirements.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B198E-D7CB-4B8D-8B15-15A94DF9899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8519743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examples of dashboard, reports and visualizations that we manage for Nevada. We will work with CNMI PSS to define report requirements. The data visualization tool leveraged, Microsoft </a:t>
            </a:r>
            <a:r>
              <a:rPr lang="en-US" err="1"/>
              <a:t>PowerBI</a:t>
            </a:r>
            <a:r>
              <a:rPr lang="en-US"/>
              <a:t>, is an extremely powerful Business Intelligence and Reporting Tool. </a:t>
            </a:r>
            <a:r>
              <a:rPr lang="en-US" err="1"/>
              <a:t>DBDriven</a:t>
            </a:r>
            <a:r>
              <a:rPr lang="en-US"/>
              <a:t> will work with CNMI to define requirements and develop and deliver reports including: </a:t>
            </a:r>
          </a:p>
          <a:p>
            <a:pPr marL="165141" indent="-165141">
              <a:buFontTx/>
              <a:buChar char="-"/>
            </a:pPr>
            <a:r>
              <a:rPr lang="en-US"/>
              <a:t>School Report Card Reports</a:t>
            </a:r>
          </a:p>
          <a:p>
            <a:pPr marL="165141" indent="-165141">
              <a:buFontTx/>
              <a:buChar char="-"/>
            </a:pPr>
            <a:r>
              <a:rPr lang="en-US"/>
              <a:t>Facts and Figures</a:t>
            </a:r>
          </a:p>
          <a:p>
            <a:pPr marL="165141" indent="-165141">
              <a:buFontTx/>
              <a:buChar char="-"/>
            </a:pPr>
            <a:r>
              <a:rPr lang="en-US"/>
              <a:t>Early Warning System Reports</a:t>
            </a:r>
          </a:p>
          <a:p>
            <a:pPr marL="165141" indent="-165141">
              <a:buFontTx/>
              <a:buChar char="-"/>
            </a:pPr>
            <a:r>
              <a:rPr lang="en-US"/>
              <a:t>And others as defined at a future date.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B198E-D7CB-4B8D-8B15-15A94DF9899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629869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a:lnSpc>
                <a:spcPct val="107000"/>
              </a:lnSpc>
              <a:spcBef>
                <a:spcPts val="0"/>
              </a:spcBef>
              <a:spcAft>
                <a:spcPts val="771"/>
              </a:spcAft>
            </a:pPr>
            <a:r>
              <a:rPr lang="en-US" sz="1700">
                <a:latin typeface="Times New Roman" panose="02020603050405020304" pitchFamily="18" charset="0"/>
                <a:ea typeface="Calibri" panose="020F0502020204030204" pitchFamily="34" charset="0"/>
                <a:cs typeface="Times New Roman" panose="02020603050405020304" pitchFamily="18" charset="0"/>
              </a:rPr>
              <a:t>The CEDS aligned K-12 &amp; Early Childhood data warehouse (SLDS) is a data source for the P20W solution. The consortium described below is for the P20W solution, not for the individual SLDS. </a:t>
            </a:r>
          </a:p>
          <a:p>
            <a:pPr>
              <a:lnSpc>
                <a:spcPct val="107000"/>
              </a:lnSpc>
              <a:spcBef>
                <a:spcPts val="0"/>
              </a:spcBef>
              <a:spcAft>
                <a:spcPts val="771"/>
              </a:spcAft>
            </a:pPr>
            <a:endParaRPr lang="en-US" sz="17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771"/>
              </a:spcAft>
            </a:pPr>
            <a:r>
              <a:rPr lang="en-US" sz="1700">
                <a:latin typeface="Times New Roman" panose="02020603050405020304" pitchFamily="18" charset="0"/>
                <a:ea typeface="Calibri" panose="020F0502020204030204" pitchFamily="34" charset="0"/>
                <a:cs typeface="Times New Roman" panose="02020603050405020304" pitchFamily="18" charset="0"/>
              </a:rPr>
              <a:t>A key factor to </a:t>
            </a:r>
            <a:r>
              <a:rPr lang="en-US" sz="1700" err="1">
                <a:latin typeface="Times New Roman" panose="02020603050405020304" pitchFamily="18" charset="0"/>
                <a:ea typeface="Calibri" panose="020F0502020204030204" pitchFamily="34" charset="0"/>
                <a:cs typeface="Times New Roman" panose="02020603050405020304" pitchFamily="18" charset="0"/>
              </a:rPr>
              <a:t>DBDriven’s</a:t>
            </a:r>
            <a:r>
              <a:rPr lang="en-US" sz="1700">
                <a:latin typeface="Times New Roman" panose="02020603050405020304" pitchFamily="18" charset="0"/>
                <a:ea typeface="Calibri" panose="020F0502020204030204" pitchFamily="34" charset="0"/>
                <a:cs typeface="Times New Roman" panose="02020603050405020304" pitchFamily="18" charset="0"/>
              </a:rPr>
              <a:t> proposed approach and solution is the P20W Consortium model. In implementing a </a:t>
            </a:r>
            <a:r>
              <a:rPr lang="en-US" sz="1700" err="1">
                <a:latin typeface="Times New Roman" panose="02020603050405020304" pitchFamily="18" charset="0"/>
                <a:ea typeface="Calibri" panose="020F0502020204030204" pitchFamily="34" charset="0"/>
                <a:cs typeface="Times New Roman" panose="02020603050405020304" pitchFamily="18" charset="0"/>
              </a:rPr>
              <a:t>DBDriven</a:t>
            </a:r>
            <a:r>
              <a:rPr lang="en-US" sz="1700">
                <a:latin typeface="Times New Roman" panose="02020603050405020304" pitchFamily="18" charset="0"/>
                <a:ea typeface="Calibri" panose="020F0502020204030204" pitchFamily="34" charset="0"/>
                <a:cs typeface="Times New Roman" panose="02020603050405020304" pitchFamily="18" charset="0"/>
              </a:rPr>
              <a:t> P20W solution, CNMI PSS will be part of a consortium of three P20W state/commonwealth users (15+ partner agencies, 100+ researchers). Being a part of this consortium means that updates, enhancements and upgrades to one system are administered to all systems in the consortium. This creates an environment of continuous system improvement and allows users to leverage lessons learned and development from other users while minimizing/eliminating the fiscal impact of new development. </a:t>
            </a:r>
          </a:p>
          <a:p>
            <a:pPr>
              <a:lnSpc>
                <a:spcPct val="107000"/>
              </a:lnSpc>
              <a:spcBef>
                <a:spcPts val="0"/>
              </a:spcBef>
              <a:spcAft>
                <a:spcPts val="771"/>
              </a:spcAft>
            </a:pPr>
            <a:endParaRPr lang="en-US" sz="17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771"/>
              </a:spcAft>
            </a:pPr>
            <a:r>
              <a:rPr lang="en-US" sz="1700">
                <a:latin typeface="Times New Roman" panose="02020603050405020304" pitchFamily="18" charset="0"/>
                <a:ea typeface="Calibri" panose="020F0502020204030204" pitchFamily="34" charset="0"/>
                <a:cs typeface="Times New Roman" panose="02020603050405020304" pitchFamily="18" charset="0"/>
              </a:rPr>
              <a:t>For example:</a:t>
            </a:r>
            <a:endParaRPr lang="en-US" sz="1700">
              <a:latin typeface="Calibri" panose="020F0502020204030204" pitchFamily="34" charset="0"/>
              <a:ea typeface="Calibri" panose="020F0502020204030204" pitchFamily="34" charset="0"/>
              <a:cs typeface="Times New Roman" panose="02020603050405020304" pitchFamily="18" charset="0"/>
            </a:endParaRPr>
          </a:p>
          <a:p>
            <a:pPr marL="330281" indent="-330281">
              <a:lnSpc>
                <a:spcPct val="107000"/>
              </a:lnSpc>
              <a:spcBef>
                <a:spcPts val="0"/>
              </a:spcBef>
              <a:spcAft>
                <a:spcPts val="0"/>
              </a:spcAft>
              <a:buFont typeface="Symbol" panose="05050102010706020507" pitchFamily="18" charset="2"/>
              <a:buChar char=""/>
            </a:pPr>
            <a:r>
              <a:rPr lang="en-US" sz="1700">
                <a:latin typeface="Times New Roman" panose="02020603050405020304" pitchFamily="18" charset="0"/>
                <a:ea typeface="Calibri" panose="020F0502020204030204" pitchFamily="34" charset="0"/>
                <a:cs typeface="Times New Roman" panose="02020603050405020304" pitchFamily="18" charset="0"/>
              </a:rPr>
              <a:t>Based on requirements and needs of one consortium member, </a:t>
            </a:r>
            <a:r>
              <a:rPr lang="en-US" sz="1700" err="1">
                <a:latin typeface="Times New Roman" panose="02020603050405020304" pitchFamily="18" charset="0"/>
                <a:ea typeface="Calibri" panose="020F0502020204030204" pitchFamily="34" charset="0"/>
                <a:cs typeface="Times New Roman" panose="02020603050405020304" pitchFamily="18" charset="0"/>
              </a:rPr>
              <a:t>DBDriven</a:t>
            </a:r>
            <a:r>
              <a:rPr lang="en-US" sz="1700">
                <a:latin typeface="Times New Roman" panose="02020603050405020304" pitchFamily="18" charset="0"/>
                <a:ea typeface="Calibri" panose="020F0502020204030204" pitchFamily="34" charset="0"/>
                <a:cs typeface="Times New Roman" panose="02020603050405020304" pitchFamily="18" charset="0"/>
              </a:rPr>
              <a:t> developed a more robust and capable data adapter to bring significant improvements to the speed and scale of processing data packages. This enhanced data adapter is now deployed to all P20W consortium members at no additional cost to them.</a:t>
            </a:r>
          </a:p>
          <a:p>
            <a:pPr marL="330281" indent="-330281">
              <a:lnSpc>
                <a:spcPct val="107000"/>
              </a:lnSpc>
              <a:spcBef>
                <a:spcPts val="0"/>
              </a:spcBef>
              <a:spcAft>
                <a:spcPts val="0"/>
              </a:spcAft>
              <a:buFont typeface="Symbol" panose="05050102010706020507" pitchFamily="18" charset="2"/>
              <a:buChar char=""/>
            </a:pPr>
            <a:endParaRPr lang="en-US" sz="17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771"/>
              </a:spcAft>
            </a:pPr>
            <a:r>
              <a:rPr lang="en-US" sz="1700">
                <a:latin typeface="Times New Roman" panose="02020603050405020304" pitchFamily="18" charset="0"/>
                <a:ea typeface="Calibri" panose="020F0502020204030204" pitchFamily="34" charset="0"/>
                <a:cs typeface="Times New Roman" panose="02020603050405020304" pitchFamily="18" charset="0"/>
              </a:rPr>
              <a:t>While all enhancements are available to consortium members, consortium members are not required to accept the enhancements. Our unique P20W solution is completely configurable for functionality and governance requirements dictated by the needs of our clients. </a:t>
            </a:r>
            <a:endParaRPr lang="en-US" sz="17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771"/>
              </a:spcAft>
            </a:pPr>
            <a:r>
              <a:rPr lang="en-US" sz="1700" err="1">
                <a:latin typeface="Times New Roman" panose="02020603050405020304" pitchFamily="18" charset="0"/>
                <a:ea typeface="Calibri" panose="020F0502020204030204" pitchFamily="34" charset="0"/>
                <a:cs typeface="Times New Roman" panose="02020603050405020304" pitchFamily="18" charset="0"/>
              </a:rPr>
              <a:t>DBDriven</a:t>
            </a:r>
            <a:r>
              <a:rPr lang="en-US" sz="1700">
                <a:latin typeface="Times New Roman" panose="02020603050405020304" pitchFamily="18" charset="0"/>
                <a:ea typeface="Calibri" panose="020F0502020204030204" pitchFamily="34" charset="0"/>
                <a:cs typeface="Times New Roman" panose="02020603050405020304" pitchFamily="18" charset="0"/>
              </a:rPr>
              <a:t> continuously enhances the system within the means of the operations and maintenance contract. Clients maintain complete control over change requests and prioritization. </a:t>
            </a:r>
            <a:r>
              <a:rPr lang="en-US" sz="1700" err="1">
                <a:latin typeface="Times New Roman" panose="02020603050405020304" pitchFamily="18" charset="0"/>
                <a:ea typeface="Calibri" panose="020F0502020204030204" pitchFamily="34" charset="0"/>
                <a:cs typeface="Times New Roman" panose="02020603050405020304" pitchFamily="18" charset="0"/>
              </a:rPr>
              <a:t>DBDriven</a:t>
            </a:r>
            <a:r>
              <a:rPr lang="en-US" sz="1700">
                <a:latin typeface="Times New Roman" panose="02020603050405020304" pitchFamily="18" charset="0"/>
                <a:ea typeface="Calibri" panose="020F0502020204030204" pitchFamily="34" charset="0"/>
                <a:cs typeface="Times New Roman" panose="02020603050405020304" pitchFamily="18" charset="0"/>
              </a:rPr>
              <a:t> coordinates with each client to determine functionality and governance topics for enhancements which are prioritized by the client. </a:t>
            </a:r>
            <a:endParaRPr lang="en-US" sz="1700">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B198E-D7CB-4B8D-8B15-15A94DF9899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9412098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700">
                <a:solidFill>
                  <a:srgbClr val="000000"/>
                </a:solidFill>
                <a:latin typeface="Times New Roman" panose="02020603050405020304" pitchFamily="18" charset="0"/>
              </a:rPr>
              <a:t>Let’s dive into the solution. The Proposed CNMI PSS P-20W Solution is</a:t>
            </a:r>
          </a:p>
          <a:p>
            <a:r>
              <a:rPr lang="en-US" sz="1700">
                <a:solidFill>
                  <a:srgbClr val="000000"/>
                </a:solidFill>
                <a:latin typeface="Times New Roman" panose="02020603050405020304" pitchFamily="18" charset="0"/>
              </a:rPr>
              <a:t>-Web based portal to access agency data, which</a:t>
            </a:r>
          </a:p>
          <a:p>
            <a:r>
              <a:rPr lang="en-US" sz="1700">
                <a:solidFill>
                  <a:srgbClr val="000000"/>
                </a:solidFill>
                <a:latin typeface="Times New Roman" panose="02020603050405020304" pitchFamily="18" charset="0"/>
              </a:rPr>
              <a:t>-Retrieves and matches agency data (SLDS, P20W, other) while</a:t>
            </a:r>
          </a:p>
          <a:p>
            <a:r>
              <a:rPr lang="en-US" sz="1700">
                <a:solidFill>
                  <a:srgbClr val="000000"/>
                </a:solidFill>
                <a:latin typeface="Times New Roman" panose="02020603050405020304" pitchFamily="18" charset="0"/>
              </a:rPr>
              <a:t>-Ensuring agencies manage complete control of their data while</a:t>
            </a:r>
          </a:p>
          <a:p>
            <a:r>
              <a:rPr lang="en-US" sz="1700">
                <a:solidFill>
                  <a:srgbClr val="000000"/>
                </a:solidFill>
                <a:latin typeface="Times New Roman" panose="02020603050405020304" pitchFamily="18" charset="0"/>
              </a:rPr>
              <a:t>-Maintaining the confidentiality of an individual, to be</a:t>
            </a:r>
          </a:p>
          <a:p>
            <a:r>
              <a:rPr lang="en-US" sz="1700">
                <a:solidFill>
                  <a:srgbClr val="000000"/>
                </a:solidFill>
                <a:latin typeface="Times New Roman" panose="02020603050405020304" pitchFamily="18" charset="0"/>
              </a:rPr>
              <a:t>-Used for reporting and research purposes. </a:t>
            </a:r>
          </a:p>
          <a:p>
            <a:endParaRPr lang="en-US" sz="1700">
              <a:solidFill>
                <a:srgbClr val="000000"/>
              </a:solidFill>
              <a:latin typeface="Times New Roman" panose="02020603050405020304" pitchFamily="18" charset="0"/>
            </a:endParaRPr>
          </a:p>
          <a:p>
            <a:r>
              <a:rPr lang="en-US" sz="1700">
                <a:solidFill>
                  <a:srgbClr val="000000"/>
                </a:solidFill>
                <a:latin typeface="Times New Roman" panose="02020603050405020304" pitchFamily="18" charset="0"/>
              </a:rPr>
              <a:t>Access to Agency Data is controlled by Agency Users. Agency Users approve or reject Researcher access to Agency Data. Researchers request access through the Researcher Portal and use the Agency Data approved by the Agency User to conduct research, create reports, </a:t>
            </a:r>
            <a:r>
              <a:rPr lang="en-US" sz="1700" err="1">
                <a:solidFill>
                  <a:srgbClr val="000000"/>
                </a:solidFill>
                <a:latin typeface="Times New Roman" panose="02020603050405020304" pitchFamily="18" charset="0"/>
              </a:rPr>
              <a:t>etc</a:t>
            </a:r>
            <a:r>
              <a:rPr lang="en-US" sz="1700">
                <a:solidFill>
                  <a:srgbClr val="000000"/>
                </a:solidFill>
                <a:latin typeface="Times New Roman" panose="02020603050405020304" pitchFamily="18" charset="0"/>
              </a:rPr>
              <a:t>:</a:t>
            </a:r>
            <a:r>
              <a:rPr lang="en-US" sz="1700">
                <a:solidFill>
                  <a:srgbClr val="000000"/>
                </a:solidFill>
                <a:latin typeface="Calibri" panose="020F0502020204030204" pitchFamily="34" charset="0"/>
              </a:rPr>
              <a:t> </a:t>
            </a:r>
            <a:endParaRPr lang="en-US"/>
          </a:p>
        </p:txBody>
      </p:sp>
      <p:sp>
        <p:nvSpPr>
          <p:cNvPr id="4" name="Slide Number Placeholder 3"/>
          <p:cNvSpPr>
            <a:spLocks noGrp="1"/>
          </p:cNvSpPr>
          <p:nvPr>
            <p:ph type="sldNum" sz="quarter" idx="5"/>
          </p:nvPr>
        </p:nvSpPr>
        <p:spPr/>
        <p:txBody>
          <a:bodyPr/>
          <a:lstStyle/>
          <a:p>
            <a:fld id="{916B198E-D7CB-4B8D-8B15-15A94DF98991}" type="slidenum">
              <a:rPr lang="en-US" altLang="en-US" smtClean="0"/>
              <a:pPr/>
              <a:t>91</a:t>
            </a:fld>
            <a:endParaRPr lang="en-US" altLang="en-US"/>
          </a:p>
        </p:txBody>
      </p:sp>
    </p:spTree>
    <p:extLst>
      <p:ext uri="{BB962C8B-B14F-4D97-AF65-F5344CB8AC3E}">
        <p14:creationId xmlns:p14="http://schemas.microsoft.com/office/powerpoint/2010/main" val="2864005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efb3cc238e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efb3cc238e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Data sources</a:t>
            </a:r>
            <a:r>
              <a:rPr lang="en-US" dirty="0"/>
              <a:t>: Academic, behavior, attendance, socioeconomic, standardized tests, IEPs, and survey.</a:t>
            </a:r>
          </a:p>
          <a:p>
            <a:pPr marL="0" lvl="0" indent="0" algn="l" rtl="0">
              <a:spcBef>
                <a:spcPts val="0"/>
              </a:spcBef>
              <a:spcAft>
                <a:spcPts val="0"/>
              </a:spcAft>
              <a:buNone/>
            </a:pPr>
            <a:r>
              <a:rPr lang="en-US" b="1" dirty="0"/>
              <a:t>Data Uses</a:t>
            </a:r>
            <a:r>
              <a:rPr lang="en-US" dirty="0"/>
              <a:t>: Identify at-risk students, tailor instruction, develop intervention strategies, monitor progress, Parent-Teacher Conference, School-level decision-making, evaluate program effectiveness, </a:t>
            </a:r>
            <a:endParaRPr dirty="0"/>
          </a:p>
        </p:txBody>
      </p:sp>
    </p:spTree>
    <p:extLst>
      <p:ext uri="{BB962C8B-B14F-4D97-AF65-F5344CB8AC3E}">
        <p14:creationId xmlns:p14="http://schemas.microsoft.com/office/powerpoint/2010/main" val="3149265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 educators, we use different types of data to identify and support students in need.</a:t>
            </a:r>
          </a:p>
          <a:p>
            <a:r>
              <a:rPr lang="en-US" dirty="0"/>
              <a:t>However, we need a way to focus on what we can change in the classroom and not on what we cannot change. </a:t>
            </a:r>
          </a:p>
        </p:txBody>
      </p:sp>
    </p:spTree>
    <p:extLst>
      <p:ext uri="{BB962C8B-B14F-4D97-AF65-F5344CB8AC3E}">
        <p14:creationId xmlns:p14="http://schemas.microsoft.com/office/powerpoint/2010/main" val="3059849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75962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f2c3137f59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gf2c3137f59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49522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efb3cc238e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efb3cc238e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Two major things: </a:t>
            </a:r>
          </a:p>
          <a:p>
            <a:pPr marL="171450" lvl="0" indent="-171450" algn="l" rtl="0">
              <a:spcBef>
                <a:spcPts val="0"/>
              </a:spcBef>
              <a:spcAft>
                <a:spcPts val="0"/>
              </a:spcAft>
              <a:buFontTx/>
              <a:buChar char="-"/>
            </a:pPr>
            <a:r>
              <a:rPr lang="en-US" dirty="0"/>
              <a:t>Which students do you think should be flagged</a:t>
            </a:r>
          </a:p>
          <a:p>
            <a:pPr marL="171450" lvl="0" indent="-171450" algn="l" rtl="0">
              <a:spcBef>
                <a:spcPts val="0"/>
              </a:spcBef>
              <a:spcAft>
                <a:spcPts val="0"/>
              </a:spcAft>
              <a:buFontTx/>
              <a:buChar char="-"/>
            </a:pPr>
            <a:r>
              <a:rPr lang="en-US" dirty="0"/>
              <a:t>Which person from your group will report back afterwards </a:t>
            </a:r>
          </a:p>
          <a:p>
            <a:pPr marL="171450" lvl="0" indent="-171450" algn="l" rtl="0">
              <a:spcBef>
                <a:spcPts val="0"/>
              </a:spcBef>
              <a:spcAft>
                <a:spcPts val="0"/>
              </a:spcAft>
              <a:buFontTx/>
              <a:buChar char="-"/>
            </a:pPr>
            <a:endParaRPr dirty="0"/>
          </a:p>
        </p:txBody>
      </p:sp>
    </p:spTree>
    <p:extLst>
      <p:ext uri="{BB962C8B-B14F-4D97-AF65-F5344CB8AC3E}">
        <p14:creationId xmlns:p14="http://schemas.microsoft.com/office/powerpoint/2010/main" val="423775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7/28/23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7/28/23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7/28/23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BDriven Slide Deck Option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B9E4AB-3D1B-474D-A32D-15C41DBDCAA6}"/>
              </a:ext>
            </a:extLst>
          </p:cNvPr>
          <p:cNvSpPr/>
          <p:nvPr userDrawn="1"/>
        </p:nvSpPr>
        <p:spPr>
          <a:xfrm>
            <a:off x="0" y="5943597"/>
            <a:ext cx="1473200" cy="914402"/>
          </a:xfrm>
          <a:prstGeom prst="rect">
            <a:avLst/>
          </a:prstGeom>
          <a:solidFill>
            <a:srgbClr val="676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rapezoid 3">
            <a:extLst>
              <a:ext uri="{FF2B5EF4-FFF2-40B4-BE49-F238E27FC236}">
                <a16:creationId xmlns:a16="http://schemas.microsoft.com/office/drawing/2014/main" id="{A37AA862-8706-4BB8-AF75-00088BAA1E02}"/>
              </a:ext>
            </a:extLst>
          </p:cNvPr>
          <p:cNvSpPr/>
          <p:nvPr userDrawn="1"/>
        </p:nvSpPr>
        <p:spPr>
          <a:xfrm rot="10800000">
            <a:off x="0" y="5943599"/>
            <a:ext cx="7242517" cy="914399"/>
          </a:xfrm>
          <a:prstGeom prst="trapezoid">
            <a:avLst>
              <a:gd name="adj" fmla="val 45264"/>
            </a:avLst>
          </a:prstGeom>
          <a:solidFill>
            <a:srgbClr val="676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2">
            <a:extLst>
              <a:ext uri="{FF2B5EF4-FFF2-40B4-BE49-F238E27FC236}">
                <a16:creationId xmlns:a16="http://schemas.microsoft.com/office/drawing/2014/main" id="{202CD653-5B05-43FA-8510-6F9B4FC2EE2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2313490" y="6096000"/>
            <a:ext cx="5002100" cy="674022"/>
          </a:xfrm>
          <a:prstGeom prst="rect">
            <a:avLst/>
          </a:prstGeom>
          <a:noFill/>
          <a:extLst>
            <a:ext uri="{909E8E84-426E-40DD-AFC4-6F175D3DCCD1}">
              <a14:hiddenFill xmlns:a14="http://schemas.microsoft.com/office/drawing/2010/main">
                <a:solidFill>
                  <a:srgbClr val="FFFFFF"/>
                </a:solidFill>
              </a14:hiddenFill>
            </a:ext>
          </a:extLst>
        </p:spPr>
      </p:pic>
      <p:sp>
        <p:nvSpPr>
          <p:cNvPr id="6" name="Trapezoid 5">
            <a:extLst>
              <a:ext uri="{FF2B5EF4-FFF2-40B4-BE49-F238E27FC236}">
                <a16:creationId xmlns:a16="http://schemas.microsoft.com/office/drawing/2014/main" id="{5490A5CE-B892-4081-B48B-33B0A9D06E64}"/>
              </a:ext>
            </a:extLst>
          </p:cNvPr>
          <p:cNvSpPr/>
          <p:nvPr userDrawn="1"/>
        </p:nvSpPr>
        <p:spPr>
          <a:xfrm>
            <a:off x="6806420" y="5943596"/>
            <a:ext cx="5385581" cy="914403"/>
          </a:xfrm>
          <a:prstGeom prst="trapezoid">
            <a:avLst>
              <a:gd name="adj" fmla="val 45264"/>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 name="Straight Connector 6">
            <a:extLst>
              <a:ext uri="{FF2B5EF4-FFF2-40B4-BE49-F238E27FC236}">
                <a16:creationId xmlns:a16="http://schemas.microsoft.com/office/drawing/2014/main" id="{07846722-5BED-4AD5-9708-8776B45F5057}"/>
              </a:ext>
            </a:extLst>
          </p:cNvPr>
          <p:cNvCxnSpPr>
            <a:cxnSpLocks/>
          </p:cNvCxnSpPr>
          <p:nvPr userDrawn="1"/>
        </p:nvCxnSpPr>
        <p:spPr>
          <a:xfrm>
            <a:off x="1111349" y="990600"/>
            <a:ext cx="11080652" cy="0"/>
          </a:xfrm>
          <a:prstGeom prst="line">
            <a:avLst/>
          </a:prstGeom>
          <a:ln>
            <a:solidFill>
              <a:srgbClr val="183B93"/>
            </a:solidFill>
          </a:ln>
        </p:spPr>
        <p:style>
          <a:lnRef idx="1">
            <a:schemeClr val="accent1"/>
          </a:lnRef>
          <a:fillRef idx="0">
            <a:schemeClr val="accent1"/>
          </a:fillRef>
          <a:effectRef idx="0">
            <a:schemeClr val="accent1"/>
          </a:effectRef>
          <a:fontRef idx="minor">
            <a:schemeClr val="tx1"/>
          </a:fontRef>
        </p:style>
      </p:cxnSp>
      <p:pic>
        <p:nvPicPr>
          <p:cNvPr id="8" name="Picture 7" descr="A close up of a sign&#10;&#10;Description generated with very high confidence">
            <a:extLst>
              <a:ext uri="{FF2B5EF4-FFF2-40B4-BE49-F238E27FC236}">
                <a16:creationId xmlns:a16="http://schemas.microsoft.com/office/drawing/2014/main" id="{950A2F3D-337E-4F98-9D10-0D3AB28EFF2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08576" y="138335"/>
            <a:ext cx="1294789" cy="360673"/>
          </a:xfrm>
          <a:prstGeom prst="rect">
            <a:avLst/>
          </a:prstGeom>
        </p:spPr>
      </p:pic>
      <p:sp>
        <p:nvSpPr>
          <p:cNvPr id="9" name="Rectangle 8">
            <a:extLst>
              <a:ext uri="{FF2B5EF4-FFF2-40B4-BE49-F238E27FC236}">
                <a16:creationId xmlns:a16="http://schemas.microsoft.com/office/drawing/2014/main" id="{16696DA0-16F8-40B4-BBC7-967AB5E0B01A}"/>
              </a:ext>
            </a:extLst>
          </p:cNvPr>
          <p:cNvSpPr/>
          <p:nvPr userDrawn="1"/>
        </p:nvSpPr>
        <p:spPr>
          <a:xfrm>
            <a:off x="10718800" y="5943595"/>
            <a:ext cx="1473200" cy="914404"/>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921533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9"/>
        <p:cNvGrpSpPr/>
        <p:nvPr/>
      </p:nvGrpSpPr>
      <p:grpSpPr>
        <a:xfrm>
          <a:off x="0" y="0"/>
          <a:ext cx="0" cy="0"/>
          <a:chOff x="0" y="0"/>
          <a:chExt cx="0" cy="0"/>
        </a:xfrm>
      </p:grpSpPr>
      <p:sp>
        <p:nvSpPr>
          <p:cNvPr id="11" name="Google Shape;11;p2"/>
          <p:cNvSpPr txBox="1">
            <a:spLocks noGrp="1"/>
          </p:cNvSpPr>
          <p:nvPr>
            <p:ph type="ctrTitle"/>
          </p:nvPr>
        </p:nvSpPr>
        <p:spPr>
          <a:xfrm>
            <a:off x="1628333" y="2372800"/>
            <a:ext cx="8935200" cy="2112400"/>
          </a:xfrm>
          <a:prstGeom prst="rect">
            <a:avLst/>
          </a:prstGeom>
        </p:spPr>
        <p:txBody>
          <a:bodyPr spcFirstLastPara="1" wrap="square" lIns="91425" tIns="91425" rIns="91425" bIns="91425" anchor="ctr" anchorCtr="0">
            <a:normAutofit/>
          </a:bodyPr>
          <a:lstStyle>
            <a:lvl1pPr lvl="0" algn="ctr">
              <a:spcBef>
                <a:spcPts val="0"/>
              </a:spcBef>
              <a:spcAft>
                <a:spcPts val="0"/>
              </a:spcAft>
              <a:buClr>
                <a:srgbClr val="3E3E3E"/>
              </a:buClr>
              <a:buSzPts val="3300"/>
              <a:buFont typeface="Lato"/>
              <a:buNone/>
              <a:defRPr sz="4400">
                <a:solidFill>
                  <a:srgbClr val="3D537E"/>
                </a:solidFill>
                <a:latin typeface="Montserrat" pitchFamily="2" charset="77"/>
                <a:ea typeface="Lato"/>
                <a:cs typeface="Lato"/>
                <a:sym typeface="Lato"/>
              </a:defRPr>
            </a:lvl1pPr>
            <a:lvl2pPr lvl="1" algn="ctr">
              <a:spcBef>
                <a:spcPts val="0"/>
              </a:spcBef>
              <a:spcAft>
                <a:spcPts val="0"/>
              </a:spcAft>
              <a:buClr>
                <a:schemeClr val="lt1"/>
              </a:buClr>
              <a:buSzPts val="3300"/>
              <a:buFont typeface="Lato"/>
              <a:buNone/>
              <a:defRPr sz="4400">
                <a:solidFill>
                  <a:schemeClr val="lt1"/>
                </a:solidFill>
                <a:latin typeface="Lato"/>
                <a:ea typeface="Lato"/>
                <a:cs typeface="Lato"/>
                <a:sym typeface="Lato"/>
              </a:defRPr>
            </a:lvl2pPr>
            <a:lvl3pPr lvl="2" algn="ctr">
              <a:spcBef>
                <a:spcPts val="0"/>
              </a:spcBef>
              <a:spcAft>
                <a:spcPts val="0"/>
              </a:spcAft>
              <a:buClr>
                <a:schemeClr val="lt1"/>
              </a:buClr>
              <a:buSzPts val="3300"/>
              <a:buFont typeface="Lato"/>
              <a:buNone/>
              <a:defRPr sz="4400">
                <a:solidFill>
                  <a:schemeClr val="lt1"/>
                </a:solidFill>
                <a:latin typeface="Lato"/>
                <a:ea typeface="Lato"/>
                <a:cs typeface="Lato"/>
                <a:sym typeface="Lato"/>
              </a:defRPr>
            </a:lvl3pPr>
            <a:lvl4pPr lvl="3" algn="ctr">
              <a:spcBef>
                <a:spcPts val="0"/>
              </a:spcBef>
              <a:spcAft>
                <a:spcPts val="0"/>
              </a:spcAft>
              <a:buClr>
                <a:schemeClr val="lt1"/>
              </a:buClr>
              <a:buSzPts val="3300"/>
              <a:buFont typeface="Lato"/>
              <a:buNone/>
              <a:defRPr sz="4400">
                <a:solidFill>
                  <a:schemeClr val="lt1"/>
                </a:solidFill>
                <a:latin typeface="Lato"/>
                <a:ea typeface="Lato"/>
                <a:cs typeface="Lato"/>
                <a:sym typeface="Lato"/>
              </a:defRPr>
            </a:lvl4pPr>
            <a:lvl5pPr lvl="4" algn="ctr">
              <a:spcBef>
                <a:spcPts val="0"/>
              </a:spcBef>
              <a:spcAft>
                <a:spcPts val="0"/>
              </a:spcAft>
              <a:buClr>
                <a:schemeClr val="lt1"/>
              </a:buClr>
              <a:buSzPts val="3300"/>
              <a:buFont typeface="Lato"/>
              <a:buNone/>
              <a:defRPr sz="4400">
                <a:solidFill>
                  <a:schemeClr val="lt1"/>
                </a:solidFill>
                <a:latin typeface="Lato"/>
                <a:ea typeface="Lato"/>
                <a:cs typeface="Lato"/>
                <a:sym typeface="Lato"/>
              </a:defRPr>
            </a:lvl5pPr>
            <a:lvl6pPr lvl="5" algn="ctr">
              <a:spcBef>
                <a:spcPts val="0"/>
              </a:spcBef>
              <a:spcAft>
                <a:spcPts val="0"/>
              </a:spcAft>
              <a:buClr>
                <a:schemeClr val="lt1"/>
              </a:buClr>
              <a:buSzPts val="3300"/>
              <a:buFont typeface="Lato"/>
              <a:buNone/>
              <a:defRPr sz="4400">
                <a:solidFill>
                  <a:schemeClr val="lt1"/>
                </a:solidFill>
                <a:latin typeface="Lato"/>
                <a:ea typeface="Lato"/>
                <a:cs typeface="Lato"/>
                <a:sym typeface="Lato"/>
              </a:defRPr>
            </a:lvl6pPr>
            <a:lvl7pPr lvl="6" algn="ctr">
              <a:spcBef>
                <a:spcPts val="0"/>
              </a:spcBef>
              <a:spcAft>
                <a:spcPts val="0"/>
              </a:spcAft>
              <a:buClr>
                <a:schemeClr val="lt1"/>
              </a:buClr>
              <a:buSzPts val="3300"/>
              <a:buFont typeface="Lato"/>
              <a:buNone/>
              <a:defRPr sz="4400">
                <a:solidFill>
                  <a:schemeClr val="lt1"/>
                </a:solidFill>
                <a:latin typeface="Lato"/>
                <a:ea typeface="Lato"/>
                <a:cs typeface="Lato"/>
                <a:sym typeface="Lato"/>
              </a:defRPr>
            </a:lvl7pPr>
            <a:lvl8pPr lvl="7" algn="ctr">
              <a:spcBef>
                <a:spcPts val="0"/>
              </a:spcBef>
              <a:spcAft>
                <a:spcPts val="0"/>
              </a:spcAft>
              <a:buClr>
                <a:schemeClr val="lt1"/>
              </a:buClr>
              <a:buSzPts val="3300"/>
              <a:buFont typeface="Lato"/>
              <a:buNone/>
              <a:defRPr sz="4400">
                <a:solidFill>
                  <a:schemeClr val="lt1"/>
                </a:solidFill>
                <a:latin typeface="Lato"/>
                <a:ea typeface="Lato"/>
                <a:cs typeface="Lato"/>
                <a:sym typeface="Lato"/>
              </a:defRPr>
            </a:lvl8pPr>
            <a:lvl9pPr lvl="8" algn="ctr">
              <a:spcBef>
                <a:spcPts val="0"/>
              </a:spcBef>
              <a:spcAft>
                <a:spcPts val="0"/>
              </a:spcAft>
              <a:buClr>
                <a:schemeClr val="lt1"/>
              </a:buClr>
              <a:buSzPts val="3300"/>
              <a:buFont typeface="Lato"/>
              <a:buNone/>
              <a:defRPr sz="4400">
                <a:solidFill>
                  <a:schemeClr val="lt1"/>
                </a:solidFill>
                <a:latin typeface="Lato"/>
                <a:ea typeface="Lato"/>
                <a:cs typeface="Lato"/>
                <a:sym typeface="Lato"/>
              </a:defRPr>
            </a:lvl9pPr>
          </a:lstStyle>
          <a:p>
            <a:endParaRPr dirty="0"/>
          </a:p>
        </p:txBody>
      </p:sp>
      <p:sp>
        <p:nvSpPr>
          <p:cNvPr id="12" name="Google Shape;12;p2"/>
          <p:cNvSpPr txBox="1">
            <a:spLocks noGrp="1"/>
          </p:cNvSpPr>
          <p:nvPr>
            <p:ph type="subTitle" idx="1"/>
          </p:nvPr>
        </p:nvSpPr>
        <p:spPr>
          <a:xfrm>
            <a:off x="4128333" y="3939440"/>
            <a:ext cx="3935200" cy="935200"/>
          </a:xfrm>
          <a:prstGeom prst="rect">
            <a:avLst/>
          </a:prstGeom>
        </p:spPr>
        <p:txBody>
          <a:bodyPr spcFirstLastPara="1" wrap="square" lIns="91425" tIns="91425" rIns="91425" bIns="91425" anchor="b" anchorCtr="0">
            <a:normAutofit/>
          </a:bodyPr>
          <a:lstStyle>
            <a:lvl1pPr lvl="0" algn="ctr">
              <a:lnSpc>
                <a:spcPct val="100000"/>
              </a:lnSpc>
              <a:spcBef>
                <a:spcPts val="0"/>
              </a:spcBef>
              <a:spcAft>
                <a:spcPts val="0"/>
              </a:spcAft>
              <a:buClr>
                <a:srgbClr val="3E3E3E"/>
              </a:buClr>
              <a:buSzPts val="1800"/>
              <a:buFont typeface="Calibri"/>
              <a:buNone/>
              <a:defRPr b="1">
                <a:solidFill>
                  <a:srgbClr val="3D537E"/>
                </a:solidFill>
                <a:latin typeface=""/>
                <a:ea typeface=""/>
                <a:cs typeface="Calibri"/>
                <a:sym typeface="Calibri"/>
              </a:defRPr>
            </a:lvl1pPr>
            <a:lvl2pPr lvl="1" algn="ctr">
              <a:lnSpc>
                <a:spcPct val="100000"/>
              </a:lnSpc>
              <a:spcBef>
                <a:spcPts val="0"/>
              </a:spcBef>
              <a:spcAft>
                <a:spcPts val="0"/>
              </a:spcAft>
              <a:buClr>
                <a:schemeClr val="lt1"/>
              </a:buClr>
              <a:buSzPts val="1800"/>
              <a:buFont typeface="Playfair Display"/>
              <a:buNone/>
              <a:defRPr sz="2400" b="1">
                <a:solidFill>
                  <a:schemeClr val="lt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lt1"/>
              </a:buClr>
              <a:buSzPts val="1800"/>
              <a:buFont typeface="Playfair Display"/>
              <a:buNone/>
              <a:defRPr sz="2400" b="1">
                <a:solidFill>
                  <a:schemeClr val="lt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lt1"/>
              </a:buClr>
              <a:buSzPts val="1800"/>
              <a:buFont typeface="Playfair Display"/>
              <a:buNone/>
              <a:defRPr sz="2400" b="1">
                <a:solidFill>
                  <a:schemeClr val="lt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lt1"/>
              </a:buClr>
              <a:buSzPts val="1800"/>
              <a:buFont typeface="Playfair Display"/>
              <a:buNone/>
              <a:defRPr sz="2400" b="1">
                <a:solidFill>
                  <a:schemeClr val="lt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lt1"/>
              </a:buClr>
              <a:buSzPts val="1800"/>
              <a:buFont typeface="Playfair Display"/>
              <a:buNone/>
              <a:defRPr sz="2400" b="1">
                <a:solidFill>
                  <a:schemeClr val="lt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lt1"/>
              </a:buClr>
              <a:buSzPts val="1800"/>
              <a:buFont typeface="Playfair Display"/>
              <a:buNone/>
              <a:defRPr sz="2400" b="1">
                <a:solidFill>
                  <a:schemeClr val="lt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lt1"/>
              </a:buClr>
              <a:buSzPts val="1800"/>
              <a:buFont typeface="Playfair Display"/>
              <a:buNone/>
              <a:defRPr sz="2400" b="1">
                <a:solidFill>
                  <a:schemeClr val="lt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lt1"/>
              </a:buClr>
              <a:buSzPts val="1800"/>
              <a:buFont typeface="Playfair Display"/>
              <a:buNone/>
              <a:defRPr sz="2400" b="1">
                <a:solidFill>
                  <a:schemeClr val="lt1"/>
                </a:solidFill>
                <a:latin typeface="Playfair Display"/>
                <a:ea typeface="Playfair Display"/>
                <a:cs typeface="Playfair Display"/>
                <a:sym typeface="Playfair Display"/>
              </a:defRPr>
            </a:lvl9pPr>
          </a:lstStyle>
          <a:p>
            <a:endParaRPr dirty="0"/>
          </a:p>
        </p:txBody>
      </p:sp>
      <p:sp>
        <p:nvSpPr>
          <p:cNvPr id="2" name="Google Shape;57;p9">
            <a:extLst>
              <a:ext uri="{FF2B5EF4-FFF2-40B4-BE49-F238E27FC236}">
                <a16:creationId xmlns:a16="http://schemas.microsoft.com/office/drawing/2014/main" id="{03F11ABD-F318-CD87-0EEB-C497BEEA75A9}"/>
              </a:ext>
            </a:extLst>
          </p:cNvPr>
          <p:cNvSpPr/>
          <p:nvPr userDrawn="1"/>
        </p:nvSpPr>
        <p:spPr>
          <a:xfrm>
            <a:off x="-67" y="0"/>
            <a:ext cx="12192000" cy="738624"/>
          </a:xfrm>
          <a:prstGeom prst="rect">
            <a:avLst/>
          </a:prstGeom>
          <a:solidFill>
            <a:srgbClr val="02667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3" name="Google Shape;59;p9">
            <a:extLst>
              <a:ext uri="{FF2B5EF4-FFF2-40B4-BE49-F238E27FC236}">
                <a16:creationId xmlns:a16="http://schemas.microsoft.com/office/drawing/2014/main" id="{8DF38B7A-153D-375D-C95C-2FBB486EFA08}"/>
              </a:ext>
            </a:extLst>
          </p:cNvPr>
          <p:cNvPicPr preferRelativeResize="0"/>
          <p:nvPr userDrawn="1"/>
        </p:nvPicPr>
        <p:blipFill rotWithShape="1">
          <a:blip r:embed="rId2">
            <a:alphaModFix/>
          </a:blip>
          <a:srcRect l="1653" t="4490" r="68342" b="57325"/>
          <a:stretch/>
        </p:blipFill>
        <p:spPr>
          <a:xfrm>
            <a:off x="269292" y="47223"/>
            <a:ext cx="627507" cy="616897"/>
          </a:xfrm>
          <a:prstGeom prst="rect">
            <a:avLst/>
          </a:prstGeom>
          <a:noFill/>
          <a:ln>
            <a:noFill/>
          </a:ln>
        </p:spPr>
      </p:pic>
      <p:sp>
        <p:nvSpPr>
          <p:cNvPr id="4" name="Google Shape;60;p9">
            <a:extLst>
              <a:ext uri="{FF2B5EF4-FFF2-40B4-BE49-F238E27FC236}">
                <a16:creationId xmlns:a16="http://schemas.microsoft.com/office/drawing/2014/main" id="{D30E8103-C36E-D320-ACCA-403E55530E6A}"/>
              </a:ext>
            </a:extLst>
          </p:cNvPr>
          <p:cNvSpPr txBox="1"/>
          <p:nvPr userDrawn="1"/>
        </p:nvSpPr>
        <p:spPr>
          <a:xfrm>
            <a:off x="837259" y="-20517"/>
            <a:ext cx="1396208" cy="746318"/>
          </a:xfrm>
          <a:prstGeom prst="rect">
            <a:avLst/>
          </a:prstGeom>
          <a:noFill/>
          <a:ln>
            <a:noFill/>
          </a:ln>
        </p:spPr>
        <p:txBody>
          <a:bodyPr spcFirstLastPara="1" wrap="square" lIns="121900" tIns="121900" rIns="121900" bIns="121900" anchor="t" anchorCtr="0">
            <a:spAutoFit/>
          </a:bodyPr>
          <a:lstStyle/>
          <a:p>
            <a:pPr marL="0" lvl="0" indent="0" algn="l" rtl="0">
              <a:lnSpc>
                <a:spcPts val="1333"/>
              </a:lnSpc>
              <a:spcBef>
                <a:spcPts val="0"/>
              </a:spcBef>
              <a:spcAft>
                <a:spcPts val="0"/>
              </a:spcAft>
              <a:buNone/>
            </a:pPr>
            <a:r>
              <a:rPr lang="en" sz="1200" dirty="0">
                <a:solidFill>
                  <a:schemeClr val="lt1"/>
                </a:solidFill>
                <a:latin typeface="Lato"/>
                <a:ea typeface="Lato"/>
                <a:cs typeface="Lato"/>
                <a:sym typeface="Lato"/>
              </a:rPr>
              <a:t>CNMI State Longitudinal Data System</a:t>
            </a:r>
            <a:endParaRPr sz="1200" dirty="0">
              <a:solidFill>
                <a:schemeClr val="lt1"/>
              </a:solidFill>
              <a:latin typeface="Lato"/>
              <a:ea typeface="Lato"/>
              <a:cs typeface="Lato"/>
              <a:sym typeface="Lato"/>
            </a:endParaRPr>
          </a:p>
        </p:txBody>
      </p:sp>
      <p:cxnSp>
        <p:nvCxnSpPr>
          <p:cNvPr id="6" name="Straight Connector 5">
            <a:extLst>
              <a:ext uri="{FF2B5EF4-FFF2-40B4-BE49-F238E27FC236}">
                <a16:creationId xmlns:a16="http://schemas.microsoft.com/office/drawing/2014/main" id="{B8ED9E0B-837C-752B-6297-1E5BB0ED4B0A}"/>
              </a:ext>
            </a:extLst>
          </p:cNvPr>
          <p:cNvCxnSpPr/>
          <p:nvPr userDrawn="1"/>
        </p:nvCxnSpPr>
        <p:spPr>
          <a:xfrm>
            <a:off x="2061529" y="47223"/>
            <a:ext cx="0" cy="616897"/>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Google Shape;60;p9">
            <a:extLst>
              <a:ext uri="{FF2B5EF4-FFF2-40B4-BE49-F238E27FC236}">
                <a16:creationId xmlns:a16="http://schemas.microsoft.com/office/drawing/2014/main" id="{7D0A6B65-BE24-0D7E-5F62-69FAC0F7250D}"/>
              </a:ext>
            </a:extLst>
          </p:cNvPr>
          <p:cNvSpPr txBox="1"/>
          <p:nvPr userDrawn="1"/>
        </p:nvSpPr>
        <p:spPr>
          <a:xfrm>
            <a:off x="4191748" y="192184"/>
            <a:ext cx="7306367" cy="412893"/>
          </a:xfrm>
          <a:prstGeom prst="rect">
            <a:avLst/>
          </a:prstGeom>
          <a:noFill/>
          <a:ln>
            <a:noFill/>
          </a:ln>
        </p:spPr>
        <p:txBody>
          <a:bodyPr spcFirstLastPara="1" wrap="square" lIns="121900" tIns="121900" rIns="121900" bIns="121900" anchor="t" anchorCtr="0">
            <a:spAutoFit/>
          </a:bodyPr>
          <a:lstStyle/>
          <a:p>
            <a:pPr marL="0" lvl="0" indent="0" algn="l" rtl="0">
              <a:lnSpc>
                <a:spcPts val="1333"/>
              </a:lnSpc>
              <a:spcBef>
                <a:spcPts val="0"/>
              </a:spcBef>
              <a:spcAft>
                <a:spcPts val="0"/>
              </a:spcAft>
              <a:buNone/>
            </a:pPr>
            <a:r>
              <a:rPr lang="en" sz="1867" dirty="0">
                <a:solidFill>
                  <a:schemeClr val="lt1"/>
                </a:solidFill>
                <a:latin typeface="Lato"/>
                <a:ea typeface="Lato"/>
                <a:cs typeface="Lato"/>
                <a:sym typeface="Lato"/>
              </a:rPr>
              <a:t>Transforming Education with the Power of Data</a:t>
            </a:r>
            <a:endParaRPr sz="1867" dirty="0">
              <a:solidFill>
                <a:schemeClr val="lt1"/>
              </a:solidFill>
              <a:latin typeface="Lato"/>
              <a:ea typeface="Lato"/>
              <a:cs typeface="Lato"/>
              <a:sym typeface="Lato"/>
            </a:endParaRPr>
          </a:p>
        </p:txBody>
      </p:sp>
    </p:spTree>
    <p:extLst>
      <p:ext uri="{BB962C8B-B14F-4D97-AF65-F5344CB8AC3E}">
        <p14:creationId xmlns:p14="http://schemas.microsoft.com/office/powerpoint/2010/main" val="174998900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LDS Program" type="tx">
  <p:cSld name="SLDS Program">
    <p:spTree>
      <p:nvGrpSpPr>
        <p:cNvPr id="1" name="Shape 18"/>
        <p:cNvGrpSpPr/>
        <p:nvPr/>
      </p:nvGrpSpPr>
      <p:grpSpPr>
        <a:xfrm>
          <a:off x="0" y="0"/>
          <a:ext cx="0" cy="0"/>
          <a:chOff x="0" y="0"/>
          <a:chExt cx="0" cy="0"/>
        </a:xfrm>
      </p:grpSpPr>
      <p:sp>
        <p:nvSpPr>
          <p:cNvPr id="20" name="Google Shape;20;p4"/>
          <p:cNvSpPr txBox="1">
            <a:spLocks noGrp="1"/>
          </p:cNvSpPr>
          <p:nvPr>
            <p:ph type="title"/>
          </p:nvPr>
        </p:nvSpPr>
        <p:spPr>
          <a:xfrm>
            <a:off x="415600" y="521800"/>
            <a:ext cx="11360800" cy="834800"/>
          </a:xfrm>
          <a:prstGeom prst="rect">
            <a:avLst/>
          </a:prstGeom>
        </p:spPr>
        <p:txBody>
          <a:bodyPr spcFirstLastPara="1" wrap="square" lIns="91425" tIns="91425" rIns="91425" bIns="91425" anchor="t" anchorCtr="0">
            <a:normAutofit/>
          </a:bodyPr>
          <a:lstStyle>
            <a:lvl1pPr lvl="0">
              <a:spcBef>
                <a:spcPts val="0"/>
              </a:spcBef>
              <a:spcAft>
                <a:spcPts val="0"/>
              </a:spcAft>
              <a:buClr>
                <a:srgbClr val="026670"/>
              </a:buClr>
              <a:buSzPts val="3200"/>
              <a:buFont typeface="Calibri"/>
              <a:buNone/>
              <a:defRPr>
                <a:solidFill>
                  <a:srgbClr val="3D537E"/>
                </a:solidFill>
                <a:latin typeface="Montserrat" pitchFamily="2" charset="77"/>
                <a:ea typeface="Montserrat" pitchFamily="2" charset="77"/>
                <a:cs typeface="Calibri"/>
                <a:sym typeface="Calibri"/>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dirty="0"/>
          </a:p>
        </p:txBody>
      </p:sp>
      <p:sp>
        <p:nvSpPr>
          <p:cNvPr id="21" name="Google Shape;21;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dirty="0"/>
          </a:p>
        </p:txBody>
      </p:sp>
      <p:sp>
        <p:nvSpPr>
          <p:cNvPr id="2" name="Google Shape;56;p9">
            <a:extLst>
              <a:ext uri="{FF2B5EF4-FFF2-40B4-BE49-F238E27FC236}">
                <a16:creationId xmlns:a16="http://schemas.microsoft.com/office/drawing/2014/main" id="{DB712556-68F9-9042-3257-00CBD8D37A82}"/>
              </a:ext>
            </a:extLst>
          </p:cNvPr>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
        <p:nvSpPr>
          <p:cNvPr id="3" name="Google Shape;57;p9">
            <a:extLst>
              <a:ext uri="{FF2B5EF4-FFF2-40B4-BE49-F238E27FC236}">
                <a16:creationId xmlns:a16="http://schemas.microsoft.com/office/drawing/2014/main" id="{2C34353E-32FB-DABC-F500-C2080BBC2806}"/>
              </a:ext>
            </a:extLst>
          </p:cNvPr>
          <p:cNvSpPr/>
          <p:nvPr userDrawn="1"/>
        </p:nvSpPr>
        <p:spPr>
          <a:xfrm>
            <a:off x="0" y="6119609"/>
            <a:ext cx="12192000" cy="738624"/>
          </a:xfrm>
          <a:prstGeom prst="rect">
            <a:avLst/>
          </a:prstGeom>
          <a:solidFill>
            <a:srgbClr val="02667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 name="Google Shape;59;p9">
            <a:extLst>
              <a:ext uri="{FF2B5EF4-FFF2-40B4-BE49-F238E27FC236}">
                <a16:creationId xmlns:a16="http://schemas.microsoft.com/office/drawing/2014/main" id="{7EE2026E-BFF6-20B0-4E25-CF0887B8C13E}"/>
              </a:ext>
            </a:extLst>
          </p:cNvPr>
          <p:cNvPicPr preferRelativeResize="0"/>
          <p:nvPr userDrawn="1"/>
        </p:nvPicPr>
        <p:blipFill rotWithShape="1">
          <a:blip r:embed="rId2">
            <a:alphaModFix/>
          </a:blip>
          <a:srcRect l="1653" t="4490" r="68342" b="57325"/>
          <a:stretch/>
        </p:blipFill>
        <p:spPr>
          <a:xfrm>
            <a:off x="127367" y="6166585"/>
            <a:ext cx="627507" cy="616897"/>
          </a:xfrm>
          <a:prstGeom prst="rect">
            <a:avLst/>
          </a:prstGeom>
          <a:noFill/>
          <a:ln>
            <a:noFill/>
          </a:ln>
        </p:spPr>
      </p:pic>
      <p:sp>
        <p:nvSpPr>
          <p:cNvPr id="5" name="Google Shape;60;p9">
            <a:extLst>
              <a:ext uri="{FF2B5EF4-FFF2-40B4-BE49-F238E27FC236}">
                <a16:creationId xmlns:a16="http://schemas.microsoft.com/office/drawing/2014/main" id="{7E7C191C-3CE0-51E5-36F2-F1DF176F8FDF}"/>
              </a:ext>
            </a:extLst>
          </p:cNvPr>
          <p:cNvSpPr txBox="1"/>
          <p:nvPr userDrawn="1"/>
        </p:nvSpPr>
        <p:spPr>
          <a:xfrm>
            <a:off x="695333" y="6098845"/>
            <a:ext cx="1396208" cy="746318"/>
          </a:xfrm>
          <a:prstGeom prst="rect">
            <a:avLst/>
          </a:prstGeom>
          <a:noFill/>
          <a:ln>
            <a:noFill/>
          </a:ln>
        </p:spPr>
        <p:txBody>
          <a:bodyPr spcFirstLastPara="1" wrap="square" lIns="121900" tIns="121900" rIns="121900" bIns="121900" anchor="t" anchorCtr="0">
            <a:spAutoFit/>
          </a:bodyPr>
          <a:lstStyle/>
          <a:p>
            <a:pPr marL="0" lvl="0" indent="0" algn="l" rtl="0">
              <a:lnSpc>
                <a:spcPts val="1333"/>
              </a:lnSpc>
              <a:spcBef>
                <a:spcPts val="0"/>
              </a:spcBef>
              <a:spcAft>
                <a:spcPts val="0"/>
              </a:spcAft>
              <a:buNone/>
            </a:pPr>
            <a:r>
              <a:rPr lang="en" sz="1200" dirty="0">
                <a:solidFill>
                  <a:schemeClr val="lt1"/>
                </a:solidFill>
                <a:latin typeface="Lato"/>
                <a:ea typeface="Lato"/>
                <a:cs typeface="Lato"/>
                <a:sym typeface="Lato"/>
              </a:rPr>
              <a:t>CNMI State Longitudinal Data System</a:t>
            </a:r>
            <a:endParaRPr sz="1200" dirty="0">
              <a:solidFill>
                <a:schemeClr val="lt1"/>
              </a:solidFill>
              <a:latin typeface="Lato"/>
              <a:ea typeface="Lato"/>
              <a:cs typeface="Lato"/>
              <a:sym typeface="Lato"/>
            </a:endParaRPr>
          </a:p>
        </p:txBody>
      </p:sp>
      <p:sp>
        <p:nvSpPr>
          <p:cNvPr id="6" name="Google Shape;61;p9">
            <a:extLst>
              <a:ext uri="{FF2B5EF4-FFF2-40B4-BE49-F238E27FC236}">
                <a16:creationId xmlns:a16="http://schemas.microsoft.com/office/drawing/2014/main" id="{4DFCB8E9-130A-EF6F-2141-C5651EB123FB}"/>
              </a:ext>
            </a:extLst>
          </p:cNvPr>
          <p:cNvSpPr txBox="1"/>
          <p:nvPr userDrawn="1"/>
        </p:nvSpPr>
        <p:spPr>
          <a:xfrm>
            <a:off x="9481353" y="6181452"/>
            <a:ext cx="2559156" cy="738623"/>
          </a:xfrm>
          <a:prstGeom prst="rect">
            <a:avLst/>
          </a:prstGeom>
          <a:noFill/>
          <a:ln>
            <a:noFill/>
          </a:ln>
        </p:spPr>
        <p:txBody>
          <a:bodyPr spcFirstLastPara="1" wrap="square" lIns="121900" tIns="121900" rIns="121900" bIns="121900" anchor="t" anchorCtr="0">
            <a:spAutoFit/>
          </a:bodyPr>
          <a:lstStyle/>
          <a:p>
            <a:pPr marL="0" lvl="0" indent="609585" algn="r" rtl="0">
              <a:spcBef>
                <a:spcPts val="0"/>
              </a:spcBef>
              <a:spcAft>
                <a:spcPts val="0"/>
              </a:spcAft>
              <a:buNone/>
            </a:pPr>
            <a:r>
              <a:rPr lang="en" sz="1600" u="sng" dirty="0" err="1">
                <a:solidFill>
                  <a:srgbClr val="9FEDD7"/>
                </a:solidFill>
                <a:latin typeface="Lato"/>
                <a:ea typeface="Lato"/>
                <a:cs typeface="Lato"/>
                <a:sym typeface="Lato"/>
              </a:rPr>
              <a:t>slds.cnmipss.org</a:t>
            </a:r>
            <a:r>
              <a:rPr lang="en" sz="1600" dirty="0">
                <a:solidFill>
                  <a:schemeClr val="lt1"/>
                </a:solidFill>
                <a:latin typeface="Lato"/>
                <a:ea typeface="Lato"/>
                <a:cs typeface="Lato"/>
                <a:sym typeface="Lato"/>
              </a:rPr>
              <a:t>	</a:t>
            </a:r>
            <a:endParaRPr sz="1600" dirty="0">
              <a:solidFill>
                <a:schemeClr val="lt1"/>
              </a:solidFill>
              <a:latin typeface="Lato"/>
              <a:ea typeface="Lato"/>
              <a:cs typeface="Lato"/>
              <a:sym typeface="Lato"/>
            </a:endParaRPr>
          </a:p>
        </p:txBody>
      </p:sp>
      <p:pic>
        <p:nvPicPr>
          <p:cNvPr id="7" name="Graphic 6" descr="Internet">
            <a:extLst>
              <a:ext uri="{FF2B5EF4-FFF2-40B4-BE49-F238E27FC236}">
                <a16:creationId xmlns:a16="http://schemas.microsoft.com/office/drawing/2014/main" id="{1BB078C8-516F-2409-DAC0-20301E8144F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669243" y="6108675"/>
            <a:ext cx="731600" cy="731600"/>
          </a:xfrm>
          <a:prstGeom prst="rect">
            <a:avLst/>
          </a:prstGeom>
        </p:spPr>
      </p:pic>
    </p:spTree>
    <p:extLst>
      <p:ext uri="{BB962C8B-B14F-4D97-AF65-F5344CB8AC3E}">
        <p14:creationId xmlns:p14="http://schemas.microsoft.com/office/powerpoint/2010/main" val="375847013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679400" y="1898500"/>
            <a:ext cx="10833200" cy="23976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4800"/>
              <a:buFont typeface="Lato"/>
              <a:buNone/>
              <a:defRPr sz="8800" b="1">
                <a:solidFill>
                  <a:srgbClr val="3D537E"/>
                </a:solidFill>
                <a:latin typeface="Montserrat" pitchFamily="2" charset="77"/>
                <a:ea typeface="Lato"/>
                <a:cs typeface="Calibri" panose="020F0502020204030204" pitchFamily="34" charset="0"/>
                <a:sym typeface="Lato"/>
              </a:defRPr>
            </a:lvl1pPr>
            <a:lvl2pPr lvl="1" algn="ctr">
              <a:spcBef>
                <a:spcPts val="0"/>
              </a:spcBef>
              <a:spcAft>
                <a:spcPts val="0"/>
              </a:spcAft>
              <a:buClr>
                <a:schemeClr val="lt1"/>
              </a:buClr>
              <a:buSzPts val="4800"/>
              <a:buFont typeface="Lato"/>
              <a:buNone/>
              <a:defRPr sz="6400" b="0">
                <a:solidFill>
                  <a:schemeClr val="lt1"/>
                </a:solidFill>
                <a:latin typeface="Lato"/>
                <a:ea typeface="Lato"/>
                <a:cs typeface="Lato"/>
                <a:sym typeface="Lato"/>
              </a:defRPr>
            </a:lvl2pPr>
            <a:lvl3pPr lvl="2" algn="ctr">
              <a:spcBef>
                <a:spcPts val="0"/>
              </a:spcBef>
              <a:spcAft>
                <a:spcPts val="0"/>
              </a:spcAft>
              <a:buClr>
                <a:schemeClr val="lt1"/>
              </a:buClr>
              <a:buSzPts val="4800"/>
              <a:buFont typeface="Lato"/>
              <a:buNone/>
              <a:defRPr sz="6400" b="0">
                <a:solidFill>
                  <a:schemeClr val="lt1"/>
                </a:solidFill>
                <a:latin typeface="Lato"/>
                <a:ea typeface="Lato"/>
                <a:cs typeface="Lato"/>
                <a:sym typeface="Lato"/>
              </a:defRPr>
            </a:lvl3pPr>
            <a:lvl4pPr lvl="3" algn="ctr">
              <a:spcBef>
                <a:spcPts val="0"/>
              </a:spcBef>
              <a:spcAft>
                <a:spcPts val="0"/>
              </a:spcAft>
              <a:buClr>
                <a:schemeClr val="lt1"/>
              </a:buClr>
              <a:buSzPts val="4800"/>
              <a:buFont typeface="Lato"/>
              <a:buNone/>
              <a:defRPr sz="6400" b="0">
                <a:solidFill>
                  <a:schemeClr val="lt1"/>
                </a:solidFill>
                <a:latin typeface="Lato"/>
                <a:ea typeface="Lato"/>
                <a:cs typeface="Lato"/>
                <a:sym typeface="Lato"/>
              </a:defRPr>
            </a:lvl4pPr>
            <a:lvl5pPr lvl="4" algn="ctr">
              <a:spcBef>
                <a:spcPts val="0"/>
              </a:spcBef>
              <a:spcAft>
                <a:spcPts val="0"/>
              </a:spcAft>
              <a:buClr>
                <a:schemeClr val="lt1"/>
              </a:buClr>
              <a:buSzPts val="4800"/>
              <a:buFont typeface="Lato"/>
              <a:buNone/>
              <a:defRPr sz="6400" b="0">
                <a:solidFill>
                  <a:schemeClr val="lt1"/>
                </a:solidFill>
                <a:latin typeface="Lato"/>
                <a:ea typeface="Lato"/>
                <a:cs typeface="Lato"/>
                <a:sym typeface="Lato"/>
              </a:defRPr>
            </a:lvl5pPr>
            <a:lvl6pPr lvl="5" algn="ctr">
              <a:spcBef>
                <a:spcPts val="0"/>
              </a:spcBef>
              <a:spcAft>
                <a:spcPts val="0"/>
              </a:spcAft>
              <a:buClr>
                <a:schemeClr val="lt1"/>
              </a:buClr>
              <a:buSzPts val="4800"/>
              <a:buFont typeface="Lato"/>
              <a:buNone/>
              <a:defRPr sz="6400" b="0">
                <a:solidFill>
                  <a:schemeClr val="lt1"/>
                </a:solidFill>
                <a:latin typeface="Lato"/>
                <a:ea typeface="Lato"/>
                <a:cs typeface="Lato"/>
                <a:sym typeface="Lato"/>
              </a:defRPr>
            </a:lvl6pPr>
            <a:lvl7pPr lvl="6" algn="ctr">
              <a:spcBef>
                <a:spcPts val="0"/>
              </a:spcBef>
              <a:spcAft>
                <a:spcPts val="0"/>
              </a:spcAft>
              <a:buClr>
                <a:schemeClr val="lt1"/>
              </a:buClr>
              <a:buSzPts val="4800"/>
              <a:buFont typeface="Lato"/>
              <a:buNone/>
              <a:defRPr sz="6400" b="0">
                <a:solidFill>
                  <a:schemeClr val="lt1"/>
                </a:solidFill>
                <a:latin typeface="Lato"/>
                <a:ea typeface="Lato"/>
                <a:cs typeface="Lato"/>
                <a:sym typeface="Lato"/>
              </a:defRPr>
            </a:lvl7pPr>
            <a:lvl8pPr lvl="7" algn="ctr">
              <a:spcBef>
                <a:spcPts val="0"/>
              </a:spcBef>
              <a:spcAft>
                <a:spcPts val="0"/>
              </a:spcAft>
              <a:buClr>
                <a:schemeClr val="lt1"/>
              </a:buClr>
              <a:buSzPts val="4800"/>
              <a:buFont typeface="Lato"/>
              <a:buNone/>
              <a:defRPr sz="6400" b="0">
                <a:solidFill>
                  <a:schemeClr val="lt1"/>
                </a:solidFill>
                <a:latin typeface="Lato"/>
                <a:ea typeface="Lato"/>
                <a:cs typeface="Lato"/>
                <a:sym typeface="Lato"/>
              </a:defRPr>
            </a:lvl8pPr>
            <a:lvl9pPr lvl="8" algn="ctr">
              <a:spcBef>
                <a:spcPts val="0"/>
              </a:spcBef>
              <a:spcAft>
                <a:spcPts val="0"/>
              </a:spcAft>
              <a:buClr>
                <a:schemeClr val="lt1"/>
              </a:buClr>
              <a:buSzPts val="4800"/>
              <a:buFont typeface="Lato"/>
              <a:buNone/>
              <a:defRPr sz="6400" b="0">
                <a:solidFill>
                  <a:schemeClr val="lt1"/>
                </a:solidFill>
                <a:latin typeface="Lato"/>
                <a:ea typeface="Lato"/>
                <a:cs typeface="Lato"/>
                <a:sym typeface="Lato"/>
              </a:defRPr>
            </a:lvl9pPr>
          </a:lstStyle>
          <a:p>
            <a:endParaRPr dirty="0"/>
          </a:p>
        </p:txBody>
      </p:sp>
    </p:spTree>
    <p:extLst>
      <p:ext uri="{BB962C8B-B14F-4D97-AF65-F5344CB8AC3E}">
        <p14:creationId xmlns:p14="http://schemas.microsoft.com/office/powerpoint/2010/main" val="109127481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
        <p:cNvGrpSpPr/>
        <p:nvPr/>
      </p:nvGrpSpPr>
      <p:grpSpPr>
        <a:xfrm>
          <a:off x="0" y="0"/>
          <a:ext cx="0" cy="0"/>
          <a:chOff x="0" y="0"/>
          <a:chExt cx="0" cy="0"/>
        </a:xfrm>
      </p:grpSpPr>
      <p:sp>
        <p:nvSpPr>
          <p:cNvPr id="2" name="Oval 1">
            <a:extLst>
              <a:ext uri="{FF2B5EF4-FFF2-40B4-BE49-F238E27FC236}">
                <a16:creationId xmlns:a16="http://schemas.microsoft.com/office/drawing/2014/main" id="{9B81FE49-A6E3-DB2E-ED8B-31894488F1E8}"/>
              </a:ext>
            </a:extLst>
          </p:cNvPr>
          <p:cNvSpPr/>
          <p:nvPr userDrawn="1"/>
        </p:nvSpPr>
        <p:spPr>
          <a:xfrm>
            <a:off x="4577145" y="-2428351"/>
            <a:ext cx="11309760" cy="11309760"/>
          </a:xfrm>
          <a:prstGeom prst="ellipse">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3" name="Google Shape;53;p9"/>
          <p:cNvSpPr txBox="1">
            <a:spLocks noGrp="1"/>
          </p:cNvSpPr>
          <p:nvPr>
            <p:ph type="title"/>
          </p:nvPr>
        </p:nvSpPr>
        <p:spPr>
          <a:xfrm>
            <a:off x="354001" y="910195"/>
            <a:ext cx="3728903" cy="22448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solidFill>
                  <a:srgbClr val="3D537E"/>
                </a:solidFill>
                <a:latin typeface="Montserrat" pitchFamily="2" charset="77"/>
                <a:cs typeface="Calibri" panose="020F0502020204030204" pitchFamily="34" charset="0"/>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dirty="0"/>
          </a:p>
        </p:txBody>
      </p:sp>
      <p:sp>
        <p:nvSpPr>
          <p:cNvPr id="54" name="Google Shape;54;p9"/>
          <p:cNvSpPr txBox="1">
            <a:spLocks noGrp="1"/>
          </p:cNvSpPr>
          <p:nvPr>
            <p:ph type="subTitle" idx="1"/>
          </p:nvPr>
        </p:nvSpPr>
        <p:spPr>
          <a:xfrm>
            <a:off x="354001" y="3226529"/>
            <a:ext cx="3728903" cy="17940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dirty="0"/>
          </a:p>
        </p:txBody>
      </p:sp>
      <p:sp>
        <p:nvSpPr>
          <p:cNvPr id="55" name="Google Shape;55;p9"/>
          <p:cNvSpPr txBox="1">
            <a:spLocks noGrp="1"/>
          </p:cNvSpPr>
          <p:nvPr>
            <p:ph type="body" idx="2"/>
          </p:nvPr>
        </p:nvSpPr>
        <p:spPr>
          <a:xfrm>
            <a:off x="4917640" y="691595"/>
            <a:ext cx="6768493" cy="4926800"/>
          </a:xfrm>
          <a:prstGeom prst="rect">
            <a:avLst/>
          </a:prstGeom>
        </p:spPr>
        <p:txBody>
          <a:bodyPr spcFirstLastPara="1" wrap="square" lIns="91425" tIns="91425" rIns="91425" bIns="91425" anchor="ctr" anchorCtr="0">
            <a:normAutofit/>
          </a:bodyPr>
          <a:lstStyle>
            <a:lvl1pPr marL="152396" lvl="0" indent="0">
              <a:spcBef>
                <a:spcPts val="0"/>
              </a:spcBef>
              <a:spcAft>
                <a:spcPts val="0"/>
              </a:spcAft>
              <a:buClr>
                <a:schemeClr val="lt1"/>
              </a:buClr>
              <a:buSzPts val="1800"/>
              <a:buNone/>
              <a:defRPr sz="3200">
                <a:solidFill>
                  <a:srgbClr val="3D537E"/>
                </a:solidFill>
              </a:defRPr>
            </a:lvl1pPr>
            <a:lvl2pPr marL="1219170" lvl="1" indent="-423323">
              <a:spcBef>
                <a:spcPts val="0"/>
              </a:spcBef>
              <a:spcAft>
                <a:spcPts val="0"/>
              </a:spcAft>
              <a:buClr>
                <a:schemeClr val="lt1"/>
              </a:buClr>
              <a:buSzPts val="1400"/>
              <a:buChar char="○"/>
              <a:defRPr>
                <a:solidFill>
                  <a:schemeClr val="lt1"/>
                </a:solidFill>
              </a:defRPr>
            </a:lvl2pPr>
            <a:lvl3pPr marL="1828754" lvl="2" indent="-423323">
              <a:spcBef>
                <a:spcPts val="0"/>
              </a:spcBef>
              <a:spcAft>
                <a:spcPts val="0"/>
              </a:spcAft>
              <a:buClr>
                <a:schemeClr val="lt1"/>
              </a:buClr>
              <a:buSzPts val="1400"/>
              <a:buChar char="■"/>
              <a:defRPr>
                <a:solidFill>
                  <a:schemeClr val="lt1"/>
                </a:solidFill>
              </a:defRPr>
            </a:lvl3pPr>
            <a:lvl4pPr marL="2438339" lvl="3" indent="-423323">
              <a:spcBef>
                <a:spcPts val="0"/>
              </a:spcBef>
              <a:spcAft>
                <a:spcPts val="0"/>
              </a:spcAft>
              <a:buClr>
                <a:schemeClr val="lt1"/>
              </a:buClr>
              <a:buSzPts val="1400"/>
              <a:buChar char="●"/>
              <a:defRPr>
                <a:solidFill>
                  <a:schemeClr val="lt1"/>
                </a:solidFill>
              </a:defRPr>
            </a:lvl4pPr>
            <a:lvl5pPr marL="3047924" lvl="4" indent="-423323">
              <a:spcBef>
                <a:spcPts val="0"/>
              </a:spcBef>
              <a:spcAft>
                <a:spcPts val="0"/>
              </a:spcAft>
              <a:buClr>
                <a:schemeClr val="lt1"/>
              </a:buClr>
              <a:buSzPts val="1400"/>
              <a:buChar char="○"/>
              <a:defRPr>
                <a:solidFill>
                  <a:schemeClr val="lt1"/>
                </a:solidFill>
              </a:defRPr>
            </a:lvl5pPr>
            <a:lvl6pPr marL="3657509" lvl="5" indent="-423323">
              <a:spcBef>
                <a:spcPts val="0"/>
              </a:spcBef>
              <a:spcAft>
                <a:spcPts val="0"/>
              </a:spcAft>
              <a:buClr>
                <a:schemeClr val="lt1"/>
              </a:buClr>
              <a:buSzPts val="1400"/>
              <a:buChar char="■"/>
              <a:defRPr>
                <a:solidFill>
                  <a:schemeClr val="lt1"/>
                </a:solidFill>
              </a:defRPr>
            </a:lvl6pPr>
            <a:lvl7pPr marL="4267093" lvl="6" indent="-423323">
              <a:spcBef>
                <a:spcPts val="0"/>
              </a:spcBef>
              <a:spcAft>
                <a:spcPts val="0"/>
              </a:spcAft>
              <a:buClr>
                <a:schemeClr val="lt1"/>
              </a:buClr>
              <a:buSzPts val="1400"/>
              <a:buChar char="●"/>
              <a:defRPr>
                <a:solidFill>
                  <a:schemeClr val="lt1"/>
                </a:solidFill>
              </a:defRPr>
            </a:lvl7pPr>
            <a:lvl8pPr marL="4876678" lvl="7" indent="-423323">
              <a:spcBef>
                <a:spcPts val="0"/>
              </a:spcBef>
              <a:spcAft>
                <a:spcPts val="0"/>
              </a:spcAft>
              <a:buClr>
                <a:schemeClr val="lt1"/>
              </a:buClr>
              <a:buSzPts val="1400"/>
              <a:buChar char="○"/>
              <a:defRPr>
                <a:solidFill>
                  <a:schemeClr val="lt1"/>
                </a:solidFill>
              </a:defRPr>
            </a:lvl8pPr>
            <a:lvl9pPr marL="5486263" lvl="8" indent="-423323">
              <a:spcBef>
                <a:spcPts val="0"/>
              </a:spcBef>
              <a:spcAft>
                <a:spcPts val="0"/>
              </a:spcAft>
              <a:buClr>
                <a:schemeClr val="lt1"/>
              </a:buClr>
              <a:buSzPts val="1400"/>
              <a:buChar char="■"/>
              <a:defRPr>
                <a:solidFill>
                  <a:schemeClr val="lt1"/>
                </a:solidFill>
              </a:defRPr>
            </a:lvl9pPr>
          </a:lstStyle>
          <a:p>
            <a:pPr marL="609585" marR="0" lvl="0" indent="-457189" algn="l" defTabSz="1219170" rtl="0" eaLnBrk="1" fontAlgn="auto" latinLnBrk="0" hangingPunct="1">
              <a:lnSpc>
                <a:spcPct val="115000"/>
              </a:lnSpc>
              <a:spcBef>
                <a:spcPts val="0"/>
              </a:spcBef>
              <a:spcAft>
                <a:spcPts val="0"/>
              </a:spcAft>
              <a:buClr>
                <a:schemeClr val="lt1"/>
              </a:buClr>
              <a:buSzPts val="1800"/>
              <a:buFont typeface="Lato"/>
              <a:buChar char="●"/>
              <a:tabLst/>
              <a:defRPr/>
            </a:pPr>
            <a:endParaRPr dirty="0"/>
          </a:p>
        </p:txBody>
      </p:sp>
      <p:sp>
        <p:nvSpPr>
          <p:cNvPr id="56" name="Google Shape;56;p9"/>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
        <p:nvSpPr>
          <p:cNvPr id="57" name="Google Shape;57;p9"/>
          <p:cNvSpPr/>
          <p:nvPr/>
        </p:nvSpPr>
        <p:spPr>
          <a:xfrm>
            <a:off x="0" y="6119609"/>
            <a:ext cx="12192000" cy="738624"/>
          </a:xfrm>
          <a:prstGeom prst="rect">
            <a:avLst/>
          </a:prstGeom>
          <a:solidFill>
            <a:srgbClr val="02667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59" name="Google Shape;59;p9"/>
          <p:cNvPicPr preferRelativeResize="0"/>
          <p:nvPr/>
        </p:nvPicPr>
        <p:blipFill rotWithShape="1">
          <a:blip r:embed="rId2">
            <a:alphaModFix/>
          </a:blip>
          <a:srcRect l="1653" t="4490" r="68342" b="57325"/>
          <a:stretch/>
        </p:blipFill>
        <p:spPr>
          <a:xfrm>
            <a:off x="127367" y="6166585"/>
            <a:ext cx="627507" cy="616897"/>
          </a:xfrm>
          <a:prstGeom prst="rect">
            <a:avLst/>
          </a:prstGeom>
          <a:noFill/>
          <a:ln>
            <a:noFill/>
          </a:ln>
        </p:spPr>
      </p:pic>
      <p:sp>
        <p:nvSpPr>
          <p:cNvPr id="60" name="Google Shape;60;p9"/>
          <p:cNvSpPr txBox="1"/>
          <p:nvPr/>
        </p:nvSpPr>
        <p:spPr>
          <a:xfrm>
            <a:off x="695333" y="6098845"/>
            <a:ext cx="1396208" cy="746318"/>
          </a:xfrm>
          <a:prstGeom prst="rect">
            <a:avLst/>
          </a:prstGeom>
          <a:noFill/>
          <a:ln>
            <a:noFill/>
          </a:ln>
        </p:spPr>
        <p:txBody>
          <a:bodyPr spcFirstLastPara="1" wrap="square" lIns="121900" tIns="121900" rIns="121900" bIns="121900" anchor="t" anchorCtr="0">
            <a:spAutoFit/>
          </a:bodyPr>
          <a:lstStyle/>
          <a:p>
            <a:pPr marL="0" lvl="0" indent="0" algn="l" rtl="0">
              <a:lnSpc>
                <a:spcPts val="1333"/>
              </a:lnSpc>
              <a:spcBef>
                <a:spcPts val="0"/>
              </a:spcBef>
              <a:spcAft>
                <a:spcPts val="0"/>
              </a:spcAft>
              <a:buNone/>
            </a:pPr>
            <a:r>
              <a:rPr lang="en" sz="1200" dirty="0">
                <a:solidFill>
                  <a:schemeClr val="lt1"/>
                </a:solidFill>
                <a:latin typeface="Lato"/>
                <a:ea typeface="Lato"/>
                <a:cs typeface="Lato"/>
                <a:sym typeface="Lato"/>
              </a:rPr>
              <a:t>CNMI State Longitudinal Data System</a:t>
            </a:r>
            <a:endParaRPr sz="1200" dirty="0">
              <a:solidFill>
                <a:schemeClr val="lt1"/>
              </a:solidFill>
              <a:latin typeface="Lato"/>
              <a:ea typeface="Lato"/>
              <a:cs typeface="Lato"/>
              <a:sym typeface="Lato"/>
            </a:endParaRPr>
          </a:p>
        </p:txBody>
      </p:sp>
      <p:pic>
        <p:nvPicPr>
          <p:cNvPr id="3" name="Graphic 2" descr="Internet">
            <a:extLst>
              <a:ext uri="{FF2B5EF4-FFF2-40B4-BE49-F238E27FC236}">
                <a16:creationId xmlns:a16="http://schemas.microsoft.com/office/drawing/2014/main" id="{FF46C2B8-EDFD-7114-C36A-FC2D6FBF623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669243" y="6108675"/>
            <a:ext cx="731600" cy="731600"/>
          </a:xfrm>
          <a:prstGeom prst="rect">
            <a:avLst/>
          </a:prstGeom>
        </p:spPr>
      </p:pic>
      <p:sp>
        <p:nvSpPr>
          <p:cNvPr id="4" name="Google Shape;61;p9">
            <a:extLst>
              <a:ext uri="{FF2B5EF4-FFF2-40B4-BE49-F238E27FC236}">
                <a16:creationId xmlns:a16="http://schemas.microsoft.com/office/drawing/2014/main" id="{9C728EAE-9B09-D0B1-2ABB-DA8C6037280C}"/>
              </a:ext>
            </a:extLst>
          </p:cNvPr>
          <p:cNvSpPr txBox="1"/>
          <p:nvPr userDrawn="1"/>
        </p:nvSpPr>
        <p:spPr>
          <a:xfrm>
            <a:off x="9481353" y="6181452"/>
            <a:ext cx="2559156" cy="738623"/>
          </a:xfrm>
          <a:prstGeom prst="rect">
            <a:avLst/>
          </a:prstGeom>
          <a:noFill/>
          <a:ln>
            <a:noFill/>
          </a:ln>
        </p:spPr>
        <p:txBody>
          <a:bodyPr spcFirstLastPara="1" wrap="square" lIns="121900" tIns="121900" rIns="121900" bIns="121900" anchor="t" anchorCtr="0">
            <a:spAutoFit/>
          </a:bodyPr>
          <a:lstStyle/>
          <a:p>
            <a:pPr marL="0" lvl="0" indent="609585" algn="r" rtl="0">
              <a:spcBef>
                <a:spcPts val="0"/>
              </a:spcBef>
              <a:spcAft>
                <a:spcPts val="0"/>
              </a:spcAft>
              <a:buNone/>
            </a:pPr>
            <a:r>
              <a:rPr lang="en" sz="1600" u="sng" dirty="0" err="1">
                <a:solidFill>
                  <a:srgbClr val="9FEDD7"/>
                </a:solidFill>
                <a:latin typeface="Lato"/>
                <a:ea typeface="Lato"/>
                <a:cs typeface="Lato"/>
                <a:sym typeface="Lato"/>
              </a:rPr>
              <a:t>slds.cnmipss.org</a:t>
            </a:r>
            <a:r>
              <a:rPr lang="en" sz="1600" dirty="0">
                <a:solidFill>
                  <a:schemeClr val="lt1"/>
                </a:solidFill>
                <a:latin typeface="Lato"/>
                <a:ea typeface="Lato"/>
                <a:cs typeface="Lato"/>
                <a:sym typeface="Lato"/>
              </a:rPr>
              <a:t>	</a:t>
            </a:r>
            <a:endParaRPr sz="1600" dirty="0">
              <a:solidFill>
                <a:schemeClr val="lt1"/>
              </a:solidFill>
              <a:latin typeface="Lato"/>
              <a:ea typeface="Lato"/>
              <a:cs typeface="Lato"/>
              <a:sym typeface="Lato"/>
            </a:endParaRPr>
          </a:p>
        </p:txBody>
      </p:sp>
    </p:spTree>
    <p:extLst>
      <p:ext uri="{BB962C8B-B14F-4D97-AF65-F5344CB8AC3E}">
        <p14:creationId xmlns:p14="http://schemas.microsoft.com/office/powerpoint/2010/main" val="216347407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76582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BDriven Slide Dec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6B468DA-CB47-4999-A024-25D06DD17BD6}"/>
              </a:ext>
            </a:extLst>
          </p:cNvPr>
          <p:cNvSpPr/>
          <p:nvPr userDrawn="1"/>
        </p:nvSpPr>
        <p:spPr>
          <a:xfrm>
            <a:off x="7823200" y="457200"/>
            <a:ext cx="42672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Freeform: Shape 3">
            <a:extLst>
              <a:ext uri="{FF2B5EF4-FFF2-40B4-BE49-F238E27FC236}">
                <a16:creationId xmlns:a16="http://schemas.microsoft.com/office/drawing/2014/main" id="{D0188ABC-4D74-4C2C-B804-161677EDD4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6831955" y="5346696"/>
            <a:ext cx="5360045"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rgbClr val="40404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5" name="Picture 2">
            <a:extLst>
              <a:ext uri="{FF2B5EF4-FFF2-40B4-BE49-F238E27FC236}">
                <a16:creationId xmlns:a16="http://schemas.microsoft.com/office/drawing/2014/main" id="{2355622B-58D4-4AFF-8D25-41BB8BD5140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6459212" y="5567024"/>
            <a:ext cx="5525505" cy="1144365"/>
          </a:xfrm>
          <a:prstGeom prst="rect">
            <a:avLst/>
          </a:prstGeom>
          <a:noFill/>
          <a:effectLst>
            <a:outerShdw blurRad="152400" dist="317500" dir="5400000" sx="90000" sy="-19000" rotWithShape="0">
              <a:prstClr val="black">
                <a:alpha val="15000"/>
              </a:prstClr>
            </a:outerShdw>
            <a:reflection blurRad="6350" stA="50000" endA="295" endPos="92000" dist="101600" dir="5400000" sy="-100000" algn="bl" rotWithShape="0"/>
          </a:effectLst>
          <a:scene3d>
            <a:camera prst="orthographicFront">
              <a:rot lat="0" lon="10799999" rev="0"/>
            </a:camera>
            <a:lightRig rig="threePt" dir="t"/>
          </a:scene3d>
          <a:extLst>
            <a:ext uri="{909E8E84-426E-40DD-AFC4-6F175D3DCCD1}">
              <a14:hiddenFill xmlns:a14="http://schemas.microsoft.com/office/drawing/2010/main">
                <a:solidFill>
                  <a:srgbClr val="FFFFFF"/>
                </a:solidFill>
              </a14:hiddenFill>
            </a:ext>
          </a:extLst>
        </p:spPr>
      </p:pic>
      <p:sp>
        <p:nvSpPr>
          <p:cNvPr id="6" name="Freeform: Shape 5">
            <a:extLst>
              <a:ext uri="{FF2B5EF4-FFF2-40B4-BE49-F238E27FC236}">
                <a16:creationId xmlns:a16="http://schemas.microsoft.com/office/drawing/2014/main" id="{07543F98-B044-40C0-95B4-96438AFF33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1" y="5346694"/>
            <a:ext cx="7346604"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lumMod val="95000"/>
                </a:schemeClr>
              </a:solidFill>
            </a:endParaRPr>
          </a:p>
        </p:txBody>
      </p:sp>
      <p:pic>
        <p:nvPicPr>
          <p:cNvPr id="7" name="Google Shape;129;p23">
            <a:extLst>
              <a:ext uri="{FF2B5EF4-FFF2-40B4-BE49-F238E27FC236}">
                <a16:creationId xmlns:a16="http://schemas.microsoft.com/office/drawing/2014/main" id="{8EE73681-12BE-4F88-99F7-685AE19B3F11}"/>
              </a:ext>
            </a:extLst>
          </p:cNvPr>
          <p:cNvPicPr preferRelativeResize="0"/>
          <p:nvPr userDrawn="1"/>
        </p:nvPicPr>
        <p:blipFill>
          <a:blip r:embed="rId3"/>
          <a:stretch>
            <a:fillRect/>
          </a:stretch>
        </p:blipFill>
        <p:spPr>
          <a:xfrm>
            <a:off x="10388550" y="194697"/>
            <a:ext cx="1596167" cy="318479"/>
          </a:xfrm>
          <a:prstGeom prst="rect">
            <a:avLst/>
          </a:prstGeom>
          <a:noFill/>
        </p:spPr>
      </p:pic>
      <p:cxnSp>
        <p:nvCxnSpPr>
          <p:cNvPr id="8" name="Straight Connector 7">
            <a:extLst>
              <a:ext uri="{FF2B5EF4-FFF2-40B4-BE49-F238E27FC236}">
                <a16:creationId xmlns:a16="http://schemas.microsoft.com/office/drawing/2014/main" id="{0E2219C0-59F4-408B-BFA5-639AFE002AB4}"/>
              </a:ext>
            </a:extLst>
          </p:cNvPr>
          <p:cNvCxnSpPr>
            <a:cxnSpLocks/>
          </p:cNvCxnSpPr>
          <p:nvPr userDrawn="1"/>
        </p:nvCxnSpPr>
        <p:spPr>
          <a:xfrm>
            <a:off x="711200" y="1066800"/>
            <a:ext cx="11480800" cy="0"/>
          </a:xfrm>
          <a:prstGeom prst="line">
            <a:avLst/>
          </a:prstGeom>
          <a:ln>
            <a:solidFill>
              <a:srgbClr val="183B9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42008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BDriven Title Page">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1FB50F-4097-42BD-B3B3-503C2F6B1A23}"/>
              </a:ext>
            </a:extLst>
          </p:cNvPr>
          <p:cNvSpPr/>
          <p:nvPr userDrawn="1"/>
        </p:nvSpPr>
        <p:spPr>
          <a:xfrm>
            <a:off x="7823200" y="457200"/>
            <a:ext cx="42672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a:extLst>
              <a:ext uri="{FF2B5EF4-FFF2-40B4-BE49-F238E27FC236}">
                <a16:creationId xmlns:a16="http://schemas.microsoft.com/office/drawing/2014/main" id="{64AC317B-0DE7-4576-ADBC-DC233A381C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 name="Picture 2">
            <a:extLst>
              <a:ext uri="{FF2B5EF4-FFF2-40B4-BE49-F238E27FC236}">
                <a16:creationId xmlns:a16="http://schemas.microsoft.com/office/drawing/2014/main" id="{94C6EE9E-FE7C-45C0-AC6F-AB3EBE7EA9F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4026642" y="5987904"/>
            <a:ext cx="8198609" cy="870097"/>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Shape 5">
            <a:extLst>
              <a:ext uri="{FF2B5EF4-FFF2-40B4-BE49-F238E27FC236}">
                <a16:creationId xmlns:a16="http://schemas.microsoft.com/office/drawing/2014/main" id="{A122F3E3-E4E3-483B-B63D-856C42F853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433166" y="-478"/>
            <a:ext cx="6754319"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64093E2F-6770-479C-8097-EA99112410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0" y="-478"/>
            <a:ext cx="6386947" cy="6858478"/>
          </a:xfrm>
          <a:custGeom>
            <a:avLst/>
            <a:gdLst>
              <a:gd name="connsiteX0" fmla="*/ 433167 w 6386947"/>
              <a:gd name="connsiteY0" fmla="*/ 0 h 6858478"/>
              <a:gd name="connsiteX1" fmla="*/ 2138767 w 6386947"/>
              <a:gd name="connsiteY1" fmla="*/ 0 h 6858478"/>
              <a:gd name="connsiteX2" fmla="*/ 3204995 w 6386947"/>
              <a:gd name="connsiteY2" fmla="*/ 0 h 6858478"/>
              <a:gd name="connsiteX3" fmla="*/ 3210572 w 6386947"/>
              <a:gd name="connsiteY3" fmla="*/ 0 h 6858478"/>
              <a:gd name="connsiteX4" fmla="*/ 6386947 w 6386947"/>
              <a:gd name="connsiteY4" fmla="*/ 6858478 h 6858478"/>
              <a:gd name="connsiteX5" fmla="*/ 1832610 w 6386947"/>
              <a:gd name="connsiteY5" fmla="*/ 6858478 h 6858478"/>
              <a:gd name="connsiteX6" fmla="*/ 433167 w 6386947"/>
              <a:gd name="connsiteY6" fmla="*/ 6858478 h 6858478"/>
              <a:gd name="connsiteX7" fmla="*/ 0 w 6386947"/>
              <a:gd name="connsiteY7" fmla="*/ 6858478 h 6858478"/>
              <a:gd name="connsiteX8" fmla="*/ 0 w 6386947"/>
              <a:gd name="connsiteY8" fmla="*/ 478 h 6858478"/>
              <a:gd name="connsiteX9" fmla="*/ 433167 w 6386947"/>
              <a:gd name="connsiteY9" fmla="*/ 478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6947" h="6858478">
                <a:moveTo>
                  <a:pt x="433167" y="0"/>
                </a:moveTo>
                <a:lnTo>
                  <a:pt x="2138767" y="0"/>
                </a:lnTo>
                <a:lnTo>
                  <a:pt x="3204995" y="0"/>
                </a:lnTo>
                <a:lnTo>
                  <a:pt x="3210572" y="0"/>
                </a:lnTo>
                <a:lnTo>
                  <a:pt x="6386947" y="6858478"/>
                </a:lnTo>
                <a:lnTo>
                  <a:pt x="1832610" y="6858478"/>
                </a:lnTo>
                <a:lnTo>
                  <a:pt x="433167" y="6858478"/>
                </a:lnTo>
                <a:lnTo>
                  <a:pt x="0" y="6858478"/>
                </a:lnTo>
                <a:lnTo>
                  <a:pt x="0" y="478"/>
                </a:lnTo>
                <a:lnTo>
                  <a:pt x="433167" y="478"/>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8" name="Title 1">
            <a:extLst>
              <a:ext uri="{FF2B5EF4-FFF2-40B4-BE49-F238E27FC236}">
                <a16:creationId xmlns:a16="http://schemas.microsoft.com/office/drawing/2014/main" id="{ADB0F5DB-5F22-4049-B3B5-D1AD3AD7A5D9}"/>
              </a:ext>
            </a:extLst>
          </p:cNvPr>
          <p:cNvSpPr txBox="1">
            <a:spLocks/>
          </p:cNvSpPr>
          <p:nvPr userDrawn="1"/>
        </p:nvSpPr>
        <p:spPr>
          <a:xfrm>
            <a:off x="804672" y="3993681"/>
            <a:ext cx="4057840" cy="2249424"/>
          </a:xfrm>
          <a:prstGeom prst="rect">
            <a:avLst/>
          </a:prstGeom>
        </p:spPr>
        <p:txBody>
          <a:bodyPr vert="horz" lIns="91440" tIns="45720" rIns="91440" bIns="45720" rtlCol="0" anchor="t">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36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600" b="1">
                <a:solidFill>
                  <a:schemeClr val="tx2"/>
                </a:solidFill>
                <a:latin typeface="Lucida Sans Unicode" pitchFamily="34" charset="0"/>
              </a:defRPr>
            </a:lvl2pPr>
            <a:lvl3pPr algn="l" rtl="0" eaLnBrk="0" fontAlgn="base" hangingPunct="0">
              <a:spcBef>
                <a:spcPct val="0"/>
              </a:spcBef>
              <a:spcAft>
                <a:spcPct val="0"/>
              </a:spcAft>
              <a:defRPr sz="3600" b="1">
                <a:solidFill>
                  <a:schemeClr val="tx2"/>
                </a:solidFill>
                <a:latin typeface="Lucida Sans Unicode" pitchFamily="34" charset="0"/>
              </a:defRPr>
            </a:lvl3pPr>
            <a:lvl4pPr algn="l" rtl="0" eaLnBrk="0" fontAlgn="base" hangingPunct="0">
              <a:spcBef>
                <a:spcPct val="0"/>
              </a:spcBef>
              <a:spcAft>
                <a:spcPct val="0"/>
              </a:spcAft>
              <a:defRPr sz="3600" b="1">
                <a:solidFill>
                  <a:schemeClr val="tx2"/>
                </a:solidFill>
                <a:latin typeface="Lucida Sans Unicode" pitchFamily="34" charset="0"/>
              </a:defRPr>
            </a:lvl4pPr>
            <a:lvl5pPr algn="l" rtl="0" eaLnBrk="0" fontAlgn="base" hangingPunct="0">
              <a:spcBef>
                <a:spcPct val="0"/>
              </a:spcBef>
              <a:spcAft>
                <a:spcPct val="0"/>
              </a:spcAft>
              <a:defRPr sz="3600" b="1">
                <a:solidFill>
                  <a:schemeClr val="tx2"/>
                </a:solidFill>
                <a:latin typeface="Lucida Sans Unicode" pitchFamily="34" charset="0"/>
              </a:defRPr>
            </a:lvl5pPr>
            <a:lvl6pPr marL="457200" algn="l" rtl="0" fontAlgn="base">
              <a:spcBef>
                <a:spcPct val="0"/>
              </a:spcBef>
              <a:spcAft>
                <a:spcPct val="0"/>
              </a:spcAft>
              <a:defRPr sz="3600" b="1">
                <a:solidFill>
                  <a:schemeClr val="tx2"/>
                </a:solidFill>
                <a:latin typeface="Lucida Sans Unicode" pitchFamily="34" charset="0"/>
              </a:defRPr>
            </a:lvl6pPr>
            <a:lvl7pPr marL="914400" algn="l" rtl="0" fontAlgn="base">
              <a:spcBef>
                <a:spcPct val="0"/>
              </a:spcBef>
              <a:spcAft>
                <a:spcPct val="0"/>
              </a:spcAft>
              <a:defRPr sz="3600" b="1">
                <a:solidFill>
                  <a:schemeClr val="tx2"/>
                </a:solidFill>
                <a:latin typeface="Lucida Sans Unicode" pitchFamily="34" charset="0"/>
              </a:defRPr>
            </a:lvl7pPr>
            <a:lvl8pPr marL="1371600" algn="l" rtl="0" fontAlgn="base">
              <a:spcBef>
                <a:spcPct val="0"/>
              </a:spcBef>
              <a:spcAft>
                <a:spcPct val="0"/>
              </a:spcAft>
              <a:defRPr sz="3600" b="1">
                <a:solidFill>
                  <a:schemeClr val="tx2"/>
                </a:solidFill>
                <a:latin typeface="Lucida Sans Unicode" pitchFamily="34" charset="0"/>
              </a:defRPr>
            </a:lvl8pPr>
            <a:lvl9pPr marL="1828800" algn="l" rtl="0" fontAlgn="base">
              <a:spcBef>
                <a:spcPct val="0"/>
              </a:spcBef>
              <a:spcAft>
                <a:spcPct val="0"/>
              </a:spcAft>
              <a:defRPr sz="3600" b="1">
                <a:solidFill>
                  <a:schemeClr val="tx2"/>
                </a:solidFill>
                <a:latin typeface="Lucida Sans Unicode" pitchFamily="34" charset="0"/>
              </a:defRPr>
            </a:lvl9pPr>
            <a:extLst/>
          </a:lstStyle>
          <a:p>
            <a:pPr eaLnBrk="1" hangingPunct="1">
              <a:lnSpc>
                <a:spcPct val="90000"/>
              </a:lnSpc>
              <a:spcAft>
                <a:spcPts val="600"/>
              </a:spcAft>
              <a:defRPr/>
            </a:pPr>
            <a:r>
              <a:rPr lang="en-US" sz="3600">
                <a:solidFill>
                  <a:schemeClr val="tx1"/>
                </a:solidFill>
              </a:rPr>
              <a:t>P-20W Longitudinal Data Solution</a:t>
            </a:r>
          </a:p>
        </p:txBody>
      </p:sp>
      <p:pic>
        <p:nvPicPr>
          <p:cNvPr id="9" name="Picture 8" descr="A close up of a sign&#10;&#10;Description generated with very high confidence">
            <a:extLst>
              <a:ext uri="{FF2B5EF4-FFF2-40B4-BE49-F238E27FC236}">
                <a16:creationId xmlns:a16="http://schemas.microsoft.com/office/drawing/2014/main" id="{71C8AB5D-CF35-48A6-9ABC-3A531C56A24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61601" y="152401"/>
            <a:ext cx="1726385" cy="360673"/>
          </a:xfrm>
          <a:prstGeom prst="rect">
            <a:avLst/>
          </a:prstGeom>
        </p:spPr>
      </p:pic>
    </p:spTree>
    <p:extLst>
      <p:ext uri="{BB962C8B-B14F-4D97-AF65-F5344CB8AC3E}">
        <p14:creationId xmlns:p14="http://schemas.microsoft.com/office/powerpoint/2010/main" val="3325483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7/28/23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Dec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53D6771-4542-474B-8525-F8BA01A8EF2B}"/>
              </a:ext>
            </a:extLst>
          </p:cNvPr>
          <p:cNvSpPr/>
          <p:nvPr userDrawn="1"/>
        </p:nvSpPr>
        <p:spPr>
          <a:xfrm>
            <a:off x="7823200" y="457200"/>
            <a:ext cx="42672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Freeform: Shape 3">
            <a:extLst>
              <a:ext uri="{FF2B5EF4-FFF2-40B4-BE49-F238E27FC236}">
                <a16:creationId xmlns:a16="http://schemas.microsoft.com/office/drawing/2014/main" id="{6B658371-B393-4A08-A99A-C3650230CB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6831955" y="5346696"/>
            <a:ext cx="5360045"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rgbClr val="40404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5" name="Picture 2">
            <a:extLst>
              <a:ext uri="{FF2B5EF4-FFF2-40B4-BE49-F238E27FC236}">
                <a16:creationId xmlns:a16="http://schemas.microsoft.com/office/drawing/2014/main" id="{024F0899-D4CC-4ED5-AEA3-EC94DABD7C0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6459212" y="5567024"/>
            <a:ext cx="5525505" cy="1144365"/>
          </a:xfrm>
          <a:prstGeom prst="rect">
            <a:avLst/>
          </a:prstGeom>
          <a:noFill/>
          <a:effectLst>
            <a:outerShdw blurRad="152400" dist="317500" dir="5400000" sx="90000" sy="-19000" rotWithShape="0">
              <a:prstClr val="black">
                <a:alpha val="15000"/>
              </a:prstClr>
            </a:outerShdw>
            <a:reflection blurRad="6350" stA="50000" endA="295" endPos="92000" dist="101600" dir="5400000" sy="-100000" algn="bl" rotWithShape="0"/>
          </a:effectLst>
          <a:scene3d>
            <a:camera prst="orthographicFront">
              <a:rot lat="0" lon="10799999" rev="0"/>
            </a:camera>
            <a:lightRig rig="threePt" dir="t"/>
          </a:scene3d>
          <a:extLst>
            <a:ext uri="{909E8E84-426E-40DD-AFC4-6F175D3DCCD1}">
              <a14:hiddenFill xmlns:a14="http://schemas.microsoft.com/office/drawing/2010/main">
                <a:solidFill>
                  <a:srgbClr val="FFFFFF"/>
                </a:solidFill>
              </a14:hiddenFill>
            </a:ext>
          </a:extLst>
        </p:spPr>
      </p:pic>
      <p:sp>
        <p:nvSpPr>
          <p:cNvPr id="6" name="Freeform: Shape 5">
            <a:extLst>
              <a:ext uri="{FF2B5EF4-FFF2-40B4-BE49-F238E27FC236}">
                <a16:creationId xmlns:a16="http://schemas.microsoft.com/office/drawing/2014/main" id="{BE7400CC-EEBC-4A64-95A7-2F2AB0B10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1" y="5346694"/>
            <a:ext cx="7346604"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lumMod val="95000"/>
                </a:schemeClr>
              </a:solidFill>
            </a:endParaRPr>
          </a:p>
        </p:txBody>
      </p:sp>
      <p:pic>
        <p:nvPicPr>
          <p:cNvPr id="7" name="Google Shape;129;p23">
            <a:extLst>
              <a:ext uri="{FF2B5EF4-FFF2-40B4-BE49-F238E27FC236}">
                <a16:creationId xmlns:a16="http://schemas.microsoft.com/office/drawing/2014/main" id="{A630E8E4-EE26-4F77-9C53-AA99115E861B}"/>
              </a:ext>
            </a:extLst>
          </p:cNvPr>
          <p:cNvPicPr preferRelativeResize="0"/>
          <p:nvPr userDrawn="1"/>
        </p:nvPicPr>
        <p:blipFill>
          <a:blip r:embed="rId3"/>
          <a:stretch>
            <a:fillRect/>
          </a:stretch>
        </p:blipFill>
        <p:spPr>
          <a:xfrm>
            <a:off x="10388550" y="194697"/>
            <a:ext cx="1596167" cy="318479"/>
          </a:xfrm>
          <a:prstGeom prst="rect">
            <a:avLst/>
          </a:prstGeom>
          <a:noFill/>
        </p:spPr>
      </p:pic>
    </p:spTree>
    <p:extLst>
      <p:ext uri="{BB962C8B-B14F-4D97-AF65-F5344CB8AC3E}">
        <p14:creationId xmlns:p14="http://schemas.microsoft.com/office/powerpoint/2010/main" val="34287817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DBDriven Slide Deck Option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B9E4AB-3D1B-474D-A32D-15C41DBDCAA6}"/>
              </a:ext>
            </a:extLst>
          </p:cNvPr>
          <p:cNvSpPr/>
          <p:nvPr userDrawn="1"/>
        </p:nvSpPr>
        <p:spPr>
          <a:xfrm>
            <a:off x="0" y="5943597"/>
            <a:ext cx="1473200" cy="914402"/>
          </a:xfrm>
          <a:prstGeom prst="rect">
            <a:avLst/>
          </a:prstGeom>
          <a:solidFill>
            <a:srgbClr val="676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rapezoid 3">
            <a:extLst>
              <a:ext uri="{FF2B5EF4-FFF2-40B4-BE49-F238E27FC236}">
                <a16:creationId xmlns:a16="http://schemas.microsoft.com/office/drawing/2014/main" id="{A37AA862-8706-4BB8-AF75-00088BAA1E02}"/>
              </a:ext>
            </a:extLst>
          </p:cNvPr>
          <p:cNvSpPr/>
          <p:nvPr userDrawn="1"/>
        </p:nvSpPr>
        <p:spPr>
          <a:xfrm rot="10800000">
            <a:off x="0" y="5943599"/>
            <a:ext cx="7242517" cy="914399"/>
          </a:xfrm>
          <a:prstGeom prst="trapezoid">
            <a:avLst>
              <a:gd name="adj" fmla="val 45264"/>
            </a:avLst>
          </a:prstGeom>
          <a:solidFill>
            <a:srgbClr val="676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2">
            <a:extLst>
              <a:ext uri="{FF2B5EF4-FFF2-40B4-BE49-F238E27FC236}">
                <a16:creationId xmlns:a16="http://schemas.microsoft.com/office/drawing/2014/main" id="{202CD653-5B05-43FA-8510-6F9B4FC2EE2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2313490" y="6096000"/>
            <a:ext cx="5002100" cy="674022"/>
          </a:xfrm>
          <a:prstGeom prst="rect">
            <a:avLst/>
          </a:prstGeom>
          <a:noFill/>
          <a:extLst>
            <a:ext uri="{909E8E84-426E-40DD-AFC4-6F175D3DCCD1}">
              <a14:hiddenFill xmlns:a14="http://schemas.microsoft.com/office/drawing/2010/main">
                <a:solidFill>
                  <a:srgbClr val="FFFFFF"/>
                </a:solidFill>
              </a14:hiddenFill>
            </a:ext>
          </a:extLst>
        </p:spPr>
      </p:pic>
      <p:sp>
        <p:nvSpPr>
          <p:cNvPr id="6" name="Trapezoid 5">
            <a:extLst>
              <a:ext uri="{FF2B5EF4-FFF2-40B4-BE49-F238E27FC236}">
                <a16:creationId xmlns:a16="http://schemas.microsoft.com/office/drawing/2014/main" id="{5490A5CE-B892-4081-B48B-33B0A9D06E64}"/>
              </a:ext>
            </a:extLst>
          </p:cNvPr>
          <p:cNvSpPr/>
          <p:nvPr userDrawn="1"/>
        </p:nvSpPr>
        <p:spPr>
          <a:xfrm>
            <a:off x="6806420" y="5943596"/>
            <a:ext cx="5385581" cy="914403"/>
          </a:xfrm>
          <a:prstGeom prst="trapezoid">
            <a:avLst>
              <a:gd name="adj" fmla="val 45264"/>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 name="Straight Connector 6">
            <a:extLst>
              <a:ext uri="{FF2B5EF4-FFF2-40B4-BE49-F238E27FC236}">
                <a16:creationId xmlns:a16="http://schemas.microsoft.com/office/drawing/2014/main" id="{07846722-5BED-4AD5-9708-8776B45F5057}"/>
              </a:ext>
            </a:extLst>
          </p:cNvPr>
          <p:cNvCxnSpPr>
            <a:cxnSpLocks/>
          </p:cNvCxnSpPr>
          <p:nvPr userDrawn="1"/>
        </p:nvCxnSpPr>
        <p:spPr>
          <a:xfrm>
            <a:off x="1111349" y="990600"/>
            <a:ext cx="11080652" cy="0"/>
          </a:xfrm>
          <a:prstGeom prst="line">
            <a:avLst/>
          </a:prstGeom>
          <a:ln>
            <a:solidFill>
              <a:srgbClr val="183B93"/>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16696DA0-16F8-40B4-BBC7-967AB5E0B01A}"/>
              </a:ext>
            </a:extLst>
          </p:cNvPr>
          <p:cNvSpPr/>
          <p:nvPr userDrawn="1"/>
        </p:nvSpPr>
        <p:spPr>
          <a:xfrm>
            <a:off x="10718800" y="5943595"/>
            <a:ext cx="1473200" cy="914404"/>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2" descr="Public School System - Commonwealth of the Northern Mariana Islands | CNMI  PSS – Rota, Tinian, Saipan – School District – Education Department -  Marianas">
            <a:extLst>
              <a:ext uri="{FF2B5EF4-FFF2-40B4-BE49-F238E27FC236}">
                <a16:creationId xmlns:a16="http://schemas.microsoft.com/office/drawing/2014/main" id="{88B02AFE-2302-455F-B545-691F82195CE2}"/>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243683" y="27317"/>
            <a:ext cx="2931064" cy="6331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close up of a sign&#10;&#10;Description generated with very high confidence">
            <a:extLst>
              <a:ext uri="{FF2B5EF4-FFF2-40B4-BE49-F238E27FC236}">
                <a16:creationId xmlns:a16="http://schemas.microsoft.com/office/drawing/2014/main" id="{13EEDD3A-3218-4D5B-B0CC-F8FDCC1CABB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7000" y="6433012"/>
            <a:ext cx="1219200" cy="254713"/>
          </a:xfrm>
          <a:prstGeom prst="rect">
            <a:avLst/>
          </a:prstGeom>
        </p:spPr>
      </p:pic>
    </p:spTree>
    <p:extLst>
      <p:ext uri="{BB962C8B-B14F-4D97-AF65-F5344CB8AC3E}">
        <p14:creationId xmlns:p14="http://schemas.microsoft.com/office/powerpoint/2010/main" val="18470763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BD8B2CA-3EE9-4515-914C-E0D345335249}"/>
              </a:ext>
            </a:extLst>
          </p:cNvPr>
          <p:cNvSpPr/>
          <p:nvPr userDrawn="1"/>
        </p:nvSpPr>
        <p:spPr>
          <a:xfrm>
            <a:off x="7823200" y="457200"/>
            <a:ext cx="42672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a:extLst>
              <a:ext uri="{FF2B5EF4-FFF2-40B4-BE49-F238E27FC236}">
                <a16:creationId xmlns:a16="http://schemas.microsoft.com/office/drawing/2014/main" id="{2B22A749-4A3F-4C22-AE91-9B3A3A6D09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 name="Picture 2">
            <a:extLst>
              <a:ext uri="{FF2B5EF4-FFF2-40B4-BE49-F238E27FC236}">
                <a16:creationId xmlns:a16="http://schemas.microsoft.com/office/drawing/2014/main" id="{9D737ED3-5BF5-42D1-914B-F0CB5B6F77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4026642" y="5987904"/>
            <a:ext cx="8198609" cy="870097"/>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Shape 5">
            <a:extLst>
              <a:ext uri="{FF2B5EF4-FFF2-40B4-BE49-F238E27FC236}">
                <a16:creationId xmlns:a16="http://schemas.microsoft.com/office/drawing/2014/main" id="{CBA0B823-5CB6-4E34-812F-6A221CCB8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433166" y="-478"/>
            <a:ext cx="6754319"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412CDD42-0B41-469B-BFFA-F8626C2A6A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0" y="-478"/>
            <a:ext cx="6386947" cy="6858478"/>
          </a:xfrm>
          <a:custGeom>
            <a:avLst/>
            <a:gdLst>
              <a:gd name="connsiteX0" fmla="*/ 433167 w 6386947"/>
              <a:gd name="connsiteY0" fmla="*/ 0 h 6858478"/>
              <a:gd name="connsiteX1" fmla="*/ 2138767 w 6386947"/>
              <a:gd name="connsiteY1" fmla="*/ 0 h 6858478"/>
              <a:gd name="connsiteX2" fmla="*/ 3204995 w 6386947"/>
              <a:gd name="connsiteY2" fmla="*/ 0 h 6858478"/>
              <a:gd name="connsiteX3" fmla="*/ 3210572 w 6386947"/>
              <a:gd name="connsiteY3" fmla="*/ 0 h 6858478"/>
              <a:gd name="connsiteX4" fmla="*/ 6386947 w 6386947"/>
              <a:gd name="connsiteY4" fmla="*/ 6858478 h 6858478"/>
              <a:gd name="connsiteX5" fmla="*/ 1832610 w 6386947"/>
              <a:gd name="connsiteY5" fmla="*/ 6858478 h 6858478"/>
              <a:gd name="connsiteX6" fmla="*/ 433167 w 6386947"/>
              <a:gd name="connsiteY6" fmla="*/ 6858478 h 6858478"/>
              <a:gd name="connsiteX7" fmla="*/ 0 w 6386947"/>
              <a:gd name="connsiteY7" fmla="*/ 6858478 h 6858478"/>
              <a:gd name="connsiteX8" fmla="*/ 0 w 6386947"/>
              <a:gd name="connsiteY8" fmla="*/ 478 h 6858478"/>
              <a:gd name="connsiteX9" fmla="*/ 433167 w 6386947"/>
              <a:gd name="connsiteY9" fmla="*/ 478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6947" h="6858478">
                <a:moveTo>
                  <a:pt x="433167" y="0"/>
                </a:moveTo>
                <a:lnTo>
                  <a:pt x="2138767" y="0"/>
                </a:lnTo>
                <a:lnTo>
                  <a:pt x="3204995" y="0"/>
                </a:lnTo>
                <a:lnTo>
                  <a:pt x="3210572" y="0"/>
                </a:lnTo>
                <a:lnTo>
                  <a:pt x="6386947" y="6858478"/>
                </a:lnTo>
                <a:lnTo>
                  <a:pt x="1832610" y="6858478"/>
                </a:lnTo>
                <a:lnTo>
                  <a:pt x="433167" y="6858478"/>
                </a:lnTo>
                <a:lnTo>
                  <a:pt x="0" y="6858478"/>
                </a:lnTo>
                <a:lnTo>
                  <a:pt x="0" y="478"/>
                </a:lnTo>
                <a:lnTo>
                  <a:pt x="433167" y="478"/>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8" name="Title 1">
            <a:extLst>
              <a:ext uri="{FF2B5EF4-FFF2-40B4-BE49-F238E27FC236}">
                <a16:creationId xmlns:a16="http://schemas.microsoft.com/office/drawing/2014/main" id="{2F880DE6-E6F9-4379-A100-E62DFB8AB58E}"/>
              </a:ext>
            </a:extLst>
          </p:cNvPr>
          <p:cNvSpPr txBox="1">
            <a:spLocks/>
          </p:cNvSpPr>
          <p:nvPr userDrawn="1"/>
        </p:nvSpPr>
        <p:spPr>
          <a:xfrm>
            <a:off x="804672" y="3993681"/>
            <a:ext cx="4057840" cy="2249424"/>
          </a:xfrm>
          <a:prstGeom prst="rect">
            <a:avLst/>
          </a:prstGeom>
        </p:spPr>
        <p:txBody>
          <a:bodyPr vert="horz" lIns="91440" tIns="45720" rIns="91440" bIns="45720" rtlCol="0" anchor="t">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36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600" b="1">
                <a:solidFill>
                  <a:schemeClr val="tx2"/>
                </a:solidFill>
                <a:latin typeface="Lucida Sans Unicode" pitchFamily="34" charset="0"/>
              </a:defRPr>
            </a:lvl2pPr>
            <a:lvl3pPr algn="l" rtl="0" eaLnBrk="0" fontAlgn="base" hangingPunct="0">
              <a:spcBef>
                <a:spcPct val="0"/>
              </a:spcBef>
              <a:spcAft>
                <a:spcPct val="0"/>
              </a:spcAft>
              <a:defRPr sz="3600" b="1">
                <a:solidFill>
                  <a:schemeClr val="tx2"/>
                </a:solidFill>
                <a:latin typeface="Lucida Sans Unicode" pitchFamily="34" charset="0"/>
              </a:defRPr>
            </a:lvl3pPr>
            <a:lvl4pPr algn="l" rtl="0" eaLnBrk="0" fontAlgn="base" hangingPunct="0">
              <a:spcBef>
                <a:spcPct val="0"/>
              </a:spcBef>
              <a:spcAft>
                <a:spcPct val="0"/>
              </a:spcAft>
              <a:defRPr sz="3600" b="1">
                <a:solidFill>
                  <a:schemeClr val="tx2"/>
                </a:solidFill>
                <a:latin typeface="Lucida Sans Unicode" pitchFamily="34" charset="0"/>
              </a:defRPr>
            </a:lvl4pPr>
            <a:lvl5pPr algn="l" rtl="0" eaLnBrk="0" fontAlgn="base" hangingPunct="0">
              <a:spcBef>
                <a:spcPct val="0"/>
              </a:spcBef>
              <a:spcAft>
                <a:spcPct val="0"/>
              </a:spcAft>
              <a:defRPr sz="3600" b="1">
                <a:solidFill>
                  <a:schemeClr val="tx2"/>
                </a:solidFill>
                <a:latin typeface="Lucida Sans Unicode" pitchFamily="34" charset="0"/>
              </a:defRPr>
            </a:lvl5pPr>
            <a:lvl6pPr marL="457200" algn="l" rtl="0" fontAlgn="base">
              <a:spcBef>
                <a:spcPct val="0"/>
              </a:spcBef>
              <a:spcAft>
                <a:spcPct val="0"/>
              </a:spcAft>
              <a:defRPr sz="3600" b="1">
                <a:solidFill>
                  <a:schemeClr val="tx2"/>
                </a:solidFill>
                <a:latin typeface="Lucida Sans Unicode" pitchFamily="34" charset="0"/>
              </a:defRPr>
            </a:lvl6pPr>
            <a:lvl7pPr marL="914400" algn="l" rtl="0" fontAlgn="base">
              <a:spcBef>
                <a:spcPct val="0"/>
              </a:spcBef>
              <a:spcAft>
                <a:spcPct val="0"/>
              </a:spcAft>
              <a:defRPr sz="3600" b="1">
                <a:solidFill>
                  <a:schemeClr val="tx2"/>
                </a:solidFill>
                <a:latin typeface="Lucida Sans Unicode" pitchFamily="34" charset="0"/>
              </a:defRPr>
            </a:lvl7pPr>
            <a:lvl8pPr marL="1371600" algn="l" rtl="0" fontAlgn="base">
              <a:spcBef>
                <a:spcPct val="0"/>
              </a:spcBef>
              <a:spcAft>
                <a:spcPct val="0"/>
              </a:spcAft>
              <a:defRPr sz="3600" b="1">
                <a:solidFill>
                  <a:schemeClr val="tx2"/>
                </a:solidFill>
                <a:latin typeface="Lucida Sans Unicode" pitchFamily="34" charset="0"/>
              </a:defRPr>
            </a:lvl8pPr>
            <a:lvl9pPr marL="1828800" algn="l" rtl="0" fontAlgn="base">
              <a:spcBef>
                <a:spcPct val="0"/>
              </a:spcBef>
              <a:spcAft>
                <a:spcPct val="0"/>
              </a:spcAft>
              <a:defRPr sz="3600" b="1">
                <a:solidFill>
                  <a:schemeClr val="tx2"/>
                </a:solidFill>
                <a:latin typeface="Lucida Sans Unicode" pitchFamily="34" charset="0"/>
              </a:defRPr>
            </a:lvl9pPr>
            <a:extLst/>
          </a:lstStyle>
          <a:p>
            <a:pPr eaLnBrk="1" hangingPunct="1">
              <a:lnSpc>
                <a:spcPct val="90000"/>
              </a:lnSpc>
              <a:spcAft>
                <a:spcPts val="600"/>
              </a:spcAft>
              <a:defRPr/>
            </a:pPr>
            <a:r>
              <a:rPr lang="en-US" sz="3600">
                <a:solidFill>
                  <a:schemeClr val="tx1"/>
                </a:solidFill>
              </a:rPr>
              <a:t>CNMI Project  Kick-Off Meeting</a:t>
            </a:r>
          </a:p>
        </p:txBody>
      </p:sp>
    </p:spTree>
    <p:extLst>
      <p:ext uri="{BB962C8B-B14F-4D97-AF65-F5344CB8AC3E}">
        <p14:creationId xmlns:p14="http://schemas.microsoft.com/office/powerpoint/2010/main" val="24357378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2744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9"/>
          <p:cNvSpPr txBox="1">
            <a:spLocks noGrp="1"/>
          </p:cNvSpPr>
          <p:nvPr>
            <p:ph type="title"/>
          </p:nvPr>
        </p:nvSpPr>
        <p:spPr>
          <a:xfrm>
            <a:off x="252919" y="1123838"/>
            <a:ext cx="2947500" cy="46011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FFFFFF"/>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 name="Google Shape;23;p9"/>
          <p:cNvSpPr txBox="1">
            <a:spLocks noGrp="1"/>
          </p:cNvSpPr>
          <p:nvPr>
            <p:ph type="body" idx="1"/>
          </p:nvPr>
        </p:nvSpPr>
        <p:spPr>
          <a:xfrm>
            <a:off x="3869268" y="864109"/>
            <a:ext cx="7315200" cy="5120700"/>
          </a:xfrm>
          <a:prstGeom prst="rect">
            <a:avLst/>
          </a:prstGeom>
          <a:noFill/>
          <a:ln>
            <a:noFill/>
          </a:ln>
        </p:spPr>
        <p:txBody>
          <a:bodyPr spcFirstLastPara="1" wrap="square" lIns="91425" tIns="45700" rIns="91425" bIns="45700" anchor="ctr" anchorCtr="0">
            <a:normAutofit/>
          </a:bodyPr>
          <a:lstStyle>
            <a:lvl1pPr marL="457189" lvl="0" indent="-342891" algn="l" rtl="0">
              <a:lnSpc>
                <a:spcPct val="90000"/>
              </a:lnSpc>
              <a:spcBef>
                <a:spcPts val="1200"/>
              </a:spcBef>
              <a:spcAft>
                <a:spcPts val="0"/>
              </a:spcAft>
              <a:buSzPts val="1800"/>
              <a:buChar char="●"/>
              <a:defRPr/>
            </a:lvl1pPr>
            <a:lvl2pPr marL="914377" lvl="1" indent="-342891" algn="l" rtl="0">
              <a:lnSpc>
                <a:spcPct val="90000"/>
              </a:lnSpc>
              <a:spcBef>
                <a:spcPts val="251"/>
              </a:spcBef>
              <a:spcAft>
                <a:spcPts val="0"/>
              </a:spcAft>
              <a:buSzPts val="1800"/>
              <a:buChar char="●"/>
              <a:defRPr/>
            </a:lvl2pPr>
            <a:lvl3pPr marL="1371566" lvl="2" indent="-342891" algn="l" rtl="0">
              <a:lnSpc>
                <a:spcPct val="90000"/>
              </a:lnSpc>
              <a:spcBef>
                <a:spcPts val="251"/>
              </a:spcBef>
              <a:spcAft>
                <a:spcPts val="0"/>
              </a:spcAft>
              <a:buSzPts val="1800"/>
              <a:buChar char="●"/>
              <a:defRPr/>
            </a:lvl3pPr>
            <a:lvl4pPr marL="1828754" lvl="3" indent="-342891" algn="l" rtl="0">
              <a:lnSpc>
                <a:spcPct val="90000"/>
              </a:lnSpc>
              <a:spcBef>
                <a:spcPts val="251"/>
              </a:spcBef>
              <a:spcAft>
                <a:spcPts val="0"/>
              </a:spcAft>
              <a:buSzPts val="1800"/>
              <a:buChar char="●"/>
              <a:defRPr/>
            </a:lvl4pPr>
            <a:lvl5pPr marL="2285943" lvl="4" indent="-342891" algn="l" rtl="0">
              <a:lnSpc>
                <a:spcPct val="90000"/>
              </a:lnSpc>
              <a:spcBef>
                <a:spcPts val="251"/>
              </a:spcBef>
              <a:spcAft>
                <a:spcPts val="0"/>
              </a:spcAft>
              <a:buSzPts val="1800"/>
              <a:buChar char="●"/>
              <a:defRPr/>
            </a:lvl5pPr>
            <a:lvl6pPr marL="2743131" lvl="5" indent="-342891" algn="l" rtl="0">
              <a:lnSpc>
                <a:spcPct val="90000"/>
              </a:lnSpc>
              <a:spcBef>
                <a:spcPts val="251"/>
              </a:spcBef>
              <a:spcAft>
                <a:spcPts val="0"/>
              </a:spcAft>
              <a:buSzPts val="1800"/>
              <a:buChar char="●"/>
              <a:defRPr/>
            </a:lvl6pPr>
            <a:lvl7pPr marL="3200320" lvl="6" indent="-342891" algn="l" rtl="0">
              <a:lnSpc>
                <a:spcPct val="90000"/>
              </a:lnSpc>
              <a:spcBef>
                <a:spcPts val="251"/>
              </a:spcBef>
              <a:spcAft>
                <a:spcPts val="0"/>
              </a:spcAft>
              <a:buSzPts val="1800"/>
              <a:buChar char="●"/>
              <a:defRPr/>
            </a:lvl7pPr>
            <a:lvl8pPr marL="3657509" lvl="7" indent="-342891" algn="l" rtl="0">
              <a:lnSpc>
                <a:spcPct val="90000"/>
              </a:lnSpc>
              <a:spcBef>
                <a:spcPts val="251"/>
              </a:spcBef>
              <a:spcAft>
                <a:spcPts val="0"/>
              </a:spcAft>
              <a:buSzPts val="1800"/>
              <a:buChar char="●"/>
              <a:defRPr/>
            </a:lvl8pPr>
            <a:lvl9pPr marL="4114697" lvl="8" indent="-342891" algn="l" rtl="0">
              <a:lnSpc>
                <a:spcPct val="90000"/>
              </a:lnSpc>
              <a:spcBef>
                <a:spcPts val="251"/>
              </a:spcBef>
              <a:spcAft>
                <a:spcPts val="251"/>
              </a:spcAft>
              <a:buSzPts val="1800"/>
              <a:buChar char="●"/>
              <a:defRPr/>
            </a:lvl9pPr>
          </a:lstStyle>
          <a:p>
            <a:endParaRPr/>
          </a:p>
        </p:txBody>
      </p:sp>
      <p:sp>
        <p:nvSpPr>
          <p:cNvPr id="24" name="Google Shape;24;p9"/>
          <p:cNvSpPr txBox="1">
            <a:spLocks noGrp="1"/>
          </p:cNvSpPr>
          <p:nvPr>
            <p:ph type="dt" idx="10"/>
          </p:nvPr>
        </p:nvSpPr>
        <p:spPr>
          <a:xfrm>
            <a:off x="262465" y="6356351"/>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 name="Google Shape;25;p9"/>
          <p:cNvSpPr txBox="1">
            <a:spLocks noGrp="1"/>
          </p:cNvSpPr>
          <p:nvPr>
            <p:ph type="ftr" idx="11"/>
          </p:nvPr>
        </p:nvSpPr>
        <p:spPr>
          <a:xfrm>
            <a:off x="3869269" y="6356351"/>
            <a:ext cx="59115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 name="Google Shape;26;p9"/>
          <p:cNvSpPr txBox="1">
            <a:spLocks noGrp="1"/>
          </p:cNvSpPr>
          <p:nvPr>
            <p:ph type="sldNum" idx="12"/>
          </p:nvPr>
        </p:nvSpPr>
        <p:spPr>
          <a:xfrm>
            <a:off x="10634135" y="6356351"/>
            <a:ext cx="15309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611468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0209D-3521-D45C-F951-9BAFECCDA4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5F7A7A-605E-9673-8284-9651C340ED19}"/>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FB4E18-6D5E-742A-B373-C8A545B9B80D}"/>
              </a:ext>
            </a:extLst>
          </p:cNvPr>
          <p:cNvSpPr>
            <a:spLocks noGrp="1"/>
          </p:cNvSpPr>
          <p:nvPr>
            <p:ph type="dt" sz="half" idx="10"/>
          </p:nvPr>
        </p:nvSpPr>
        <p:spPr/>
        <p:txBody>
          <a:bodyPr/>
          <a:lstStyle/>
          <a:p>
            <a:fld id="{2E9151CB-3171-46F6-941D-E1E25EE455C0}" type="datetimeFigureOut">
              <a:rPr lang="en-US" smtClean="0"/>
              <a:t>7/28/23</a:t>
            </a:fld>
            <a:endParaRPr lang="en-US"/>
          </a:p>
        </p:txBody>
      </p:sp>
      <p:sp>
        <p:nvSpPr>
          <p:cNvPr id="5" name="Footer Placeholder 4">
            <a:extLst>
              <a:ext uri="{FF2B5EF4-FFF2-40B4-BE49-F238E27FC236}">
                <a16:creationId xmlns:a16="http://schemas.microsoft.com/office/drawing/2014/main" id="{990ED223-6D0C-88CE-6020-54A0F099B6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DB9694-F9AA-F15A-8A01-374783908AB7}"/>
              </a:ext>
            </a:extLst>
          </p:cNvPr>
          <p:cNvSpPr>
            <a:spLocks noGrp="1"/>
          </p:cNvSpPr>
          <p:nvPr>
            <p:ph type="sldNum" sz="quarter" idx="12"/>
          </p:nvPr>
        </p:nvSpPr>
        <p:spPr/>
        <p:txBody>
          <a:bodyPr/>
          <a:lstStyle/>
          <a:p>
            <a:fld id="{754A6CF0-FE8D-4967-A993-B48AFDBB9B9E}" type="slidenum">
              <a:rPr lang="en-US" smtClean="0"/>
              <a:t>‹#›</a:t>
            </a:fld>
            <a:endParaRPr lang="en-US"/>
          </a:p>
        </p:txBody>
      </p:sp>
    </p:spTree>
    <p:extLst>
      <p:ext uri="{BB962C8B-B14F-4D97-AF65-F5344CB8AC3E}">
        <p14:creationId xmlns:p14="http://schemas.microsoft.com/office/powerpoint/2010/main" val="14682645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
        <p:cNvGrpSpPr/>
        <p:nvPr/>
      </p:nvGrpSpPr>
      <p:grpSpPr>
        <a:xfrm>
          <a:off x="0" y="0"/>
          <a:ext cx="0" cy="0"/>
          <a:chOff x="0" y="0"/>
          <a:chExt cx="0" cy="0"/>
        </a:xfrm>
      </p:grpSpPr>
      <p:sp>
        <p:nvSpPr>
          <p:cNvPr id="52" name="Google Shape;52;p9"/>
          <p:cNvSpPr/>
          <p:nvPr/>
        </p:nvSpPr>
        <p:spPr>
          <a:xfrm>
            <a:off x="4479851" y="-33"/>
            <a:ext cx="7712149" cy="6858000"/>
          </a:xfrm>
          <a:prstGeom prst="rect">
            <a:avLst/>
          </a:pr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3" name="Google Shape;53;p9"/>
          <p:cNvSpPr txBox="1">
            <a:spLocks noGrp="1"/>
          </p:cNvSpPr>
          <p:nvPr>
            <p:ph type="title"/>
          </p:nvPr>
        </p:nvSpPr>
        <p:spPr>
          <a:xfrm>
            <a:off x="354001" y="910195"/>
            <a:ext cx="3728903" cy="22448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atin typeface="Calibri" panose="020F0502020204030204" pitchFamily="34" charset="0"/>
                <a:cs typeface="Calibri" panose="020F0502020204030204" pitchFamily="34" charset="0"/>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dirty="0"/>
          </a:p>
        </p:txBody>
      </p:sp>
      <p:sp>
        <p:nvSpPr>
          <p:cNvPr id="54" name="Google Shape;54;p9"/>
          <p:cNvSpPr txBox="1">
            <a:spLocks noGrp="1"/>
          </p:cNvSpPr>
          <p:nvPr>
            <p:ph type="subTitle" idx="1"/>
          </p:nvPr>
        </p:nvSpPr>
        <p:spPr>
          <a:xfrm>
            <a:off x="354001" y="3226529"/>
            <a:ext cx="3728903" cy="17940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dirty="0"/>
          </a:p>
        </p:txBody>
      </p:sp>
      <p:sp>
        <p:nvSpPr>
          <p:cNvPr id="55" name="Google Shape;55;p9"/>
          <p:cNvSpPr txBox="1">
            <a:spLocks noGrp="1"/>
          </p:cNvSpPr>
          <p:nvPr>
            <p:ph type="body" idx="2"/>
          </p:nvPr>
        </p:nvSpPr>
        <p:spPr>
          <a:xfrm>
            <a:off x="4917640" y="691595"/>
            <a:ext cx="6768493" cy="4926800"/>
          </a:xfrm>
          <a:prstGeom prst="rect">
            <a:avLst/>
          </a:prstGeom>
        </p:spPr>
        <p:txBody>
          <a:bodyPr spcFirstLastPara="1" wrap="square" lIns="91425" tIns="91425" rIns="91425" bIns="91425" anchor="ctr" anchorCtr="0">
            <a:normAutofit/>
          </a:bodyPr>
          <a:lstStyle>
            <a:lvl1pPr marL="152396" lvl="0" indent="0">
              <a:spcBef>
                <a:spcPts val="0"/>
              </a:spcBef>
              <a:spcAft>
                <a:spcPts val="0"/>
              </a:spcAft>
              <a:buClr>
                <a:schemeClr val="lt1"/>
              </a:buClr>
              <a:buSzPts val="1800"/>
              <a:buNone/>
              <a:defRPr sz="3200">
                <a:solidFill>
                  <a:schemeClr val="bg1"/>
                </a:solidFill>
              </a:defRPr>
            </a:lvl1pPr>
            <a:lvl2pPr marL="1219170" lvl="1" indent="-423323">
              <a:spcBef>
                <a:spcPts val="0"/>
              </a:spcBef>
              <a:spcAft>
                <a:spcPts val="0"/>
              </a:spcAft>
              <a:buClr>
                <a:schemeClr val="lt1"/>
              </a:buClr>
              <a:buSzPts val="1400"/>
              <a:buChar char="○"/>
              <a:defRPr>
                <a:solidFill>
                  <a:schemeClr val="lt1"/>
                </a:solidFill>
              </a:defRPr>
            </a:lvl2pPr>
            <a:lvl3pPr marL="1828754" lvl="2" indent="-423323">
              <a:spcBef>
                <a:spcPts val="0"/>
              </a:spcBef>
              <a:spcAft>
                <a:spcPts val="0"/>
              </a:spcAft>
              <a:buClr>
                <a:schemeClr val="lt1"/>
              </a:buClr>
              <a:buSzPts val="1400"/>
              <a:buChar char="■"/>
              <a:defRPr>
                <a:solidFill>
                  <a:schemeClr val="lt1"/>
                </a:solidFill>
              </a:defRPr>
            </a:lvl3pPr>
            <a:lvl4pPr marL="2438339" lvl="3" indent="-423323">
              <a:spcBef>
                <a:spcPts val="0"/>
              </a:spcBef>
              <a:spcAft>
                <a:spcPts val="0"/>
              </a:spcAft>
              <a:buClr>
                <a:schemeClr val="lt1"/>
              </a:buClr>
              <a:buSzPts val="1400"/>
              <a:buChar char="●"/>
              <a:defRPr>
                <a:solidFill>
                  <a:schemeClr val="lt1"/>
                </a:solidFill>
              </a:defRPr>
            </a:lvl4pPr>
            <a:lvl5pPr marL="3047924" lvl="4" indent="-423323">
              <a:spcBef>
                <a:spcPts val="0"/>
              </a:spcBef>
              <a:spcAft>
                <a:spcPts val="0"/>
              </a:spcAft>
              <a:buClr>
                <a:schemeClr val="lt1"/>
              </a:buClr>
              <a:buSzPts val="1400"/>
              <a:buChar char="○"/>
              <a:defRPr>
                <a:solidFill>
                  <a:schemeClr val="lt1"/>
                </a:solidFill>
              </a:defRPr>
            </a:lvl5pPr>
            <a:lvl6pPr marL="3657509" lvl="5" indent="-423323">
              <a:spcBef>
                <a:spcPts val="0"/>
              </a:spcBef>
              <a:spcAft>
                <a:spcPts val="0"/>
              </a:spcAft>
              <a:buClr>
                <a:schemeClr val="lt1"/>
              </a:buClr>
              <a:buSzPts val="1400"/>
              <a:buChar char="■"/>
              <a:defRPr>
                <a:solidFill>
                  <a:schemeClr val="lt1"/>
                </a:solidFill>
              </a:defRPr>
            </a:lvl6pPr>
            <a:lvl7pPr marL="4267093" lvl="6" indent="-423323">
              <a:spcBef>
                <a:spcPts val="0"/>
              </a:spcBef>
              <a:spcAft>
                <a:spcPts val="0"/>
              </a:spcAft>
              <a:buClr>
                <a:schemeClr val="lt1"/>
              </a:buClr>
              <a:buSzPts val="1400"/>
              <a:buChar char="●"/>
              <a:defRPr>
                <a:solidFill>
                  <a:schemeClr val="lt1"/>
                </a:solidFill>
              </a:defRPr>
            </a:lvl7pPr>
            <a:lvl8pPr marL="4876678" lvl="7" indent="-423323">
              <a:spcBef>
                <a:spcPts val="0"/>
              </a:spcBef>
              <a:spcAft>
                <a:spcPts val="0"/>
              </a:spcAft>
              <a:buClr>
                <a:schemeClr val="lt1"/>
              </a:buClr>
              <a:buSzPts val="1400"/>
              <a:buChar char="○"/>
              <a:defRPr>
                <a:solidFill>
                  <a:schemeClr val="lt1"/>
                </a:solidFill>
              </a:defRPr>
            </a:lvl8pPr>
            <a:lvl9pPr marL="5486263" lvl="8" indent="-423323">
              <a:spcBef>
                <a:spcPts val="0"/>
              </a:spcBef>
              <a:spcAft>
                <a:spcPts val="0"/>
              </a:spcAft>
              <a:buClr>
                <a:schemeClr val="lt1"/>
              </a:buClr>
              <a:buSzPts val="1400"/>
              <a:buChar char="■"/>
              <a:defRPr>
                <a:solidFill>
                  <a:schemeClr val="lt1"/>
                </a:solidFill>
              </a:defRPr>
            </a:lvl9pPr>
          </a:lstStyle>
          <a:p>
            <a:pPr marL="609585" marR="0" lvl="0" indent="-457189" algn="l" defTabSz="1219170" rtl="0" eaLnBrk="1" fontAlgn="auto" latinLnBrk="0" hangingPunct="1">
              <a:lnSpc>
                <a:spcPct val="115000"/>
              </a:lnSpc>
              <a:spcBef>
                <a:spcPts val="0"/>
              </a:spcBef>
              <a:spcAft>
                <a:spcPts val="0"/>
              </a:spcAft>
              <a:buClr>
                <a:schemeClr val="lt1"/>
              </a:buClr>
              <a:buSzPts val="1800"/>
              <a:buFont typeface="Lato"/>
              <a:buChar char="●"/>
              <a:tabLst/>
              <a:defRPr/>
            </a:pPr>
            <a:endParaRPr dirty="0"/>
          </a:p>
        </p:txBody>
      </p:sp>
      <p:sp>
        <p:nvSpPr>
          <p:cNvPr id="56" name="Google Shape;56;p9"/>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
        <p:nvSpPr>
          <p:cNvPr id="57" name="Google Shape;57;p9"/>
          <p:cNvSpPr/>
          <p:nvPr/>
        </p:nvSpPr>
        <p:spPr>
          <a:xfrm>
            <a:off x="0" y="6119609"/>
            <a:ext cx="12192000" cy="738624"/>
          </a:xfrm>
          <a:prstGeom prst="rect">
            <a:avLst/>
          </a:prstGeom>
          <a:solidFill>
            <a:srgbClr val="02667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59" name="Google Shape;59;p9"/>
          <p:cNvPicPr preferRelativeResize="0"/>
          <p:nvPr/>
        </p:nvPicPr>
        <p:blipFill rotWithShape="1">
          <a:blip r:embed="rId2">
            <a:alphaModFix/>
          </a:blip>
          <a:srcRect l="1653" t="4490" r="68342" b="57325"/>
          <a:stretch/>
        </p:blipFill>
        <p:spPr>
          <a:xfrm>
            <a:off x="127367" y="6166585"/>
            <a:ext cx="627507" cy="616897"/>
          </a:xfrm>
          <a:prstGeom prst="rect">
            <a:avLst/>
          </a:prstGeom>
          <a:noFill/>
          <a:ln>
            <a:noFill/>
          </a:ln>
        </p:spPr>
      </p:pic>
      <p:sp>
        <p:nvSpPr>
          <p:cNvPr id="60" name="Google Shape;60;p9"/>
          <p:cNvSpPr txBox="1"/>
          <p:nvPr/>
        </p:nvSpPr>
        <p:spPr>
          <a:xfrm>
            <a:off x="695333" y="6098845"/>
            <a:ext cx="1396208" cy="746318"/>
          </a:xfrm>
          <a:prstGeom prst="rect">
            <a:avLst/>
          </a:prstGeom>
          <a:noFill/>
          <a:ln>
            <a:noFill/>
          </a:ln>
        </p:spPr>
        <p:txBody>
          <a:bodyPr spcFirstLastPara="1" wrap="square" lIns="121900" tIns="121900" rIns="121900" bIns="121900" anchor="t" anchorCtr="0">
            <a:spAutoFit/>
          </a:bodyPr>
          <a:lstStyle/>
          <a:p>
            <a:pPr marL="0" lvl="0" indent="0" algn="l" rtl="0">
              <a:lnSpc>
                <a:spcPts val="1333"/>
              </a:lnSpc>
              <a:spcBef>
                <a:spcPts val="0"/>
              </a:spcBef>
              <a:spcAft>
                <a:spcPts val="0"/>
              </a:spcAft>
              <a:buNone/>
            </a:pPr>
            <a:r>
              <a:rPr lang="en" sz="1200" dirty="0">
                <a:solidFill>
                  <a:schemeClr val="lt1"/>
                </a:solidFill>
                <a:latin typeface="Lato"/>
                <a:ea typeface="Lato"/>
                <a:cs typeface="Lato"/>
                <a:sym typeface="Lato"/>
              </a:rPr>
              <a:t>CNMI State Longitudinal Data System</a:t>
            </a:r>
            <a:endParaRPr sz="1200" dirty="0">
              <a:solidFill>
                <a:schemeClr val="lt1"/>
              </a:solidFill>
              <a:latin typeface="Lato"/>
              <a:ea typeface="Lato"/>
              <a:cs typeface="Lato"/>
              <a:sym typeface="Lato"/>
            </a:endParaRPr>
          </a:p>
        </p:txBody>
      </p:sp>
      <p:pic>
        <p:nvPicPr>
          <p:cNvPr id="3" name="Graphic 2" descr="Internet">
            <a:extLst>
              <a:ext uri="{FF2B5EF4-FFF2-40B4-BE49-F238E27FC236}">
                <a16:creationId xmlns:a16="http://schemas.microsoft.com/office/drawing/2014/main" id="{FF46C2B8-EDFD-7114-C36A-FC2D6FBF623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669243" y="6108675"/>
            <a:ext cx="731600" cy="731600"/>
          </a:xfrm>
          <a:prstGeom prst="rect">
            <a:avLst/>
          </a:prstGeom>
        </p:spPr>
      </p:pic>
      <p:sp>
        <p:nvSpPr>
          <p:cNvPr id="4" name="Google Shape;61;p9">
            <a:extLst>
              <a:ext uri="{FF2B5EF4-FFF2-40B4-BE49-F238E27FC236}">
                <a16:creationId xmlns:a16="http://schemas.microsoft.com/office/drawing/2014/main" id="{9C728EAE-9B09-D0B1-2ABB-DA8C6037280C}"/>
              </a:ext>
            </a:extLst>
          </p:cNvPr>
          <p:cNvSpPr txBox="1"/>
          <p:nvPr userDrawn="1"/>
        </p:nvSpPr>
        <p:spPr>
          <a:xfrm>
            <a:off x="9481353" y="6181452"/>
            <a:ext cx="2559156" cy="738623"/>
          </a:xfrm>
          <a:prstGeom prst="rect">
            <a:avLst/>
          </a:prstGeom>
          <a:noFill/>
          <a:ln>
            <a:noFill/>
          </a:ln>
        </p:spPr>
        <p:txBody>
          <a:bodyPr spcFirstLastPara="1" wrap="square" lIns="121900" tIns="121900" rIns="121900" bIns="121900" anchor="t" anchorCtr="0">
            <a:spAutoFit/>
          </a:bodyPr>
          <a:lstStyle/>
          <a:p>
            <a:pPr marL="0" lvl="0" indent="609585" algn="r" rtl="0">
              <a:spcBef>
                <a:spcPts val="0"/>
              </a:spcBef>
              <a:spcAft>
                <a:spcPts val="0"/>
              </a:spcAft>
              <a:buNone/>
            </a:pPr>
            <a:r>
              <a:rPr lang="en" sz="1600" u="sng" dirty="0" err="1">
                <a:solidFill>
                  <a:srgbClr val="9FEDD7"/>
                </a:solidFill>
                <a:latin typeface="Lato"/>
                <a:ea typeface="Lato"/>
                <a:cs typeface="Lato"/>
                <a:sym typeface="Lato"/>
              </a:rPr>
              <a:t>slds.cnmipss.org</a:t>
            </a:r>
            <a:r>
              <a:rPr lang="en" sz="1600" dirty="0">
                <a:solidFill>
                  <a:schemeClr val="lt1"/>
                </a:solidFill>
                <a:latin typeface="Lato"/>
                <a:ea typeface="Lato"/>
                <a:cs typeface="Lato"/>
                <a:sym typeface="Lato"/>
              </a:rPr>
              <a:t>	</a:t>
            </a:r>
            <a:endParaRPr sz="1600" dirty="0">
              <a:solidFill>
                <a:schemeClr val="lt1"/>
              </a:solidFill>
              <a:latin typeface="Lato"/>
              <a:ea typeface="Lato"/>
              <a:cs typeface="Lato"/>
              <a:sym typeface="Lato"/>
            </a:endParaRPr>
          </a:p>
        </p:txBody>
      </p:sp>
    </p:spTree>
    <p:extLst>
      <p:ext uri="{BB962C8B-B14F-4D97-AF65-F5344CB8AC3E}">
        <p14:creationId xmlns:p14="http://schemas.microsoft.com/office/powerpoint/2010/main" val="129599538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9"/>
        <p:cNvGrpSpPr/>
        <p:nvPr/>
      </p:nvGrpSpPr>
      <p:grpSpPr>
        <a:xfrm>
          <a:off x="0" y="0"/>
          <a:ext cx="0" cy="0"/>
          <a:chOff x="0" y="0"/>
          <a:chExt cx="0" cy="0"/>
        </a:xfrm>
      </p:grpSpPr>
      <p:sp>
        <p:nvSpPr>
          <p:cNvPr id="11" name="Google Shape;11;p2"/>
          <p:cNvSpPr txBox="1">
            <a:spLocks noGrp="1"/>
          </p:cNvSpPr>
          <p:nvPr>
            <p:ph type="ctrTitle"/>
          </p:nvPr>
        </p:nvSpPr>
        <p:spPr>
          <a:xfrm>
            <a:off x="1628333" y="2372800"/>
            <a:ext cx="8935200" cy="2112400"/>
          </a:xfrm>
          <a:prstGeom prst="rect">
            <a:avLst/>
          </a:prstGeom>
        </p:spPr>
        <p:txBody>
          <a:bodyPr spcFirstLastPara="1" wrap="square" lIns="91425" tIns="91425" rIns="91425" bIns="91425" anchor="ctr" anchorCtr="0">
            <a:normAutofit/>
          </a:bodyPr>
          <a:lstStyle>
            <a:lvl1pPr lvl="0" algn="ctr">
              <a:spcBef>
                <a:spcPts val="0"/>
              </a:spcBef>
              <a:spcAft>
                <a:spcPts val="0"/>
              </a:spcAft>
              <a:buClr>
                <a:srgbClr val="3E3E3E"/>
              </a:buClr>
              <a:buSzPts val="3300"/>
              <a:buFont typeface="Lato"/>
              <a:buNone/>
              <a:defRPr sz="4400">
                <a:solidFill>
                  <a:srgbClr val="3E3E3E"/>
                </a:solidFill>
                <a:latin typeface="Lato"/>
                <a:ea typeface="Lato"/>
                <a:cs typeface="Lato"/>
                <a:sym typeface="Lato"/>
              </a:defRPr>
            </a:lvl1pPr>
            <a:lvl2pPr lvl="1" algn="ctr">
              <a:spcBef>
                <a:spcPts val="0"/>
              </a:spcBef>
              <a:spcAft>
                <a:spcPts val="0"/>
              </a:spcAft>
              <a:buClr>
                <a:schemeClr val="lt1"/>
              </a:buClr>
              <a:buSzPts val="3300"/>
              <a:buFont typeface="Lato"/>
              <a:buNone/>
              <a:defRPr sz="4400">
                <a:solidFill>
                  <a:schemeClr val="lt1"/>
                </a:solidFill>
                <a:latin typeface="Lato"/>
                <a:ea typeface="Lato"/>
                <a:cs typeface="Lato"/>
                <a:sym typeface="Lato"/>
              </a:defRPr>
            </a:lvl2pPr>
            <a:lvl3pPr lvl="2" algn="ctr">
              <a:spcBef>
                <a:spcPts val="0"/>
              </a:spcBef>
              <a:spcAft>
                <a:spcPts val="0"/>
              </a:spcAft>
              <a:buClr>
                <a:schemeClr val="lt1"/>
              </a:buClr>
              <a:buSzPts val="3300"/>
              <a:buFont typeface="Lato"/>
              <a:buNone/>
              <a:defRPr sz="4400">
                <a:solidFill>
                  <a:schemeClr val="lt1"/>
                </a:solidFill>
                <a:latin typeface="Lato"/>
                <a:ea typeface="Lato"/>
                <a:cs typeface="Lato"/>
                <a:sym typeface="Lato"/>
              </a:defRPr>
            </a:lvl3pPr>
            <a:lvl4pPr lvl="3" algn="ctr">
              <a:spcBef>
                <a:spcPts val="0"/>
              </a:spcBef>
              <a:spcAft>
                <a:spcPts val="0"/>
              </a:spcAft>
              <a:buClr>
                <a:schemeClr val="lt1"/>
              </a:buClr>
              <a:buSzPts val="3300"/>
              <a:buFont typeface="Lato"/>
              <a:buNone/>
              <a:defRPr sz="4400">
                <a:solidFill>
                  <a:schemeClr val="lt1"/>
                </a:solidFill>
                <a:latin typeface="Lato"/>
                <a:ea typeface="Lato"/>
                <a:cs typeface="Lato"/>
                <a:sym typeface="Lato"/>
              </a:defRPr>
            </a:lvl4pPr>
            <a:lvl5pPr lvl="4" algn="ctr">
              <a:spcBef>
                <a:spcPts val="0"/>
              </a:spcBef>
              <a:spcAft>
                <a:spcPts val="0"/>
              </a:spcAft>
              <a:buClr>
                <a:schemeClr val="lt1"/>
              </a:buClr>
              <a:buSzPts val="3300"/>
              <a:buFont typeface="Lato"/>
              <a:buNone/>
              <a:defRPr sz="4400">
                <a:solidFill>
                  <a:schemeClr val="lt1"/>
                </a:solidFill>
                <a:latin typeface="Lato"/>
                <a:ea typeface="Lato"/>
                <a:cs typeface="Lato"/>
                <a:sym typeface="Lato"/>
              </a:defRPr>
            </a:lvl5pPr>
            <a:lvl6pPr lvl="5" algn="ctr">
              <a:spcBef>
                <a:spcPts val="0"/>
              </a:spcBef>
              <a:spcAft>
                <a:spcPts val="0"/>
              </a:spcAft>
              <a:buClr>
                <a:schemeClr val="lt1"/>
              </a:buClr>
              <a:buSzPts val="3300"/>
              <a:buFont typeface="Lato"/>
              <a:buNone/>
              <a:defRPr sz="4400">
                <a:solidFill>
                  <a:schemeClr val="lt1"/>
                </a:solidFill>
                <a:latin typeface="Lato"/>
                <a:ea typeface="Lato"/>
                <a:cs typeface="Lato"/>
                <a:sym typeface="Lato"/>
              </a:defRPr>
            </a:lvl6pPr>
            <a:lvl7pPr lvl="6" algn="ctr">
              <a:spcBef>
                <a:spcPts val="0"/>
              </a:spcBef>
              <a:spcAft>
                <a:spcPts val="0"/>
              </a:spcAft>
              <a:buClr>
                <a:schemeClr val="lt1"/>
              </a:buClr>
              <a:buSzPts val="3300"/>
              <a:buFont typeface="Lato"/>
              <a:buNone/>
              <a:defRPr sz="4400">
                <a:solidFill>
                  <a:schemeClr val="lt1"/>
                </a:solidFill>
                <a:latin typeface="Lato"/>
                <a:ea typeface="Lato"/>
                <a:cs typeface="Lato"/>
                <a:sym typeface="Lato"/>
              </a:defRPr>
            </a:lvl7pPr>
            <a:lvl8pPr lvl="7" algn="ctr">
              <a:spcBef>
                <a:spcPts val="0"/>
              </a:spcBef>
              <a:spcAft>
                <a:spcPts val="0"/>
              </a:spcAft>
              <a:buClr>
                <a:schemeClr val="lt1"/>
              </a:buClr>
              <a:buSzPts val="3300"/>
              <a:buFont typeface="Lato"/>
              <a:buNone/>
              <a:defRPr sz="4400">
                <a:solidFill>
                  <a:schemeClr val="lt1"/>
                </a:solidFill>
                <a:latin typeface="Lato"/>
                <a:ea typeface="Lato"/>
                <a:cs typeface="Lato"/>
                <a:sym typeface="Lato"/>
              </a:defRPr>
            </a:lvl8pPr>
            <a:lvl9pPr lvl="8" algn="ctr">
              <a:spcBef>
                <a:spcPts val="0"/>
              </a:spcBef>
              <a:spcAft>
                <a:spcPts val="0"/>
              </a:spcAft>
              <a:buClr>
                <a:schemeClr val="lt1"/>
              </a:buClr>
              <a:buSzPts val="3300"/>
              <a:buFont typeface="Lato"/>
              <a:buNone/>
              <a:defRPr sz="4400">
                <a:solidFill>
                  <a:schemeClr val="lt1"/>
                </a:solidFill>
                <a:latin typeface="Lato"/>
                <a:ea typeface="Lato"/>
                <a:cs typeface="Lato"/>
                <a:sym typeface="Lato"/>
              </a:defRPr>
            </a:lvl9pPr>
          </a:lstStyle>
          <a:p>
            <a:endParaRPr/>
          </a:p>
        </p:txBody>
      </p:sp>
      <p:sp>
        <p:nvSpPr>
          <p:cNvPr id="12" name="Google Shape;12;p2"/>
          <p:cNvSpPr txBox="1">
            <a:spLocks noGrp="1"/>
          </p:cNvSpPr>
          <p:nvPr>
            <p:ph type="subTitle" idx="1"/>
          </p:nvPr>
        </p:nvSpPr>
        <p:spPr>
          <a:xfrm>
            <a:off x="4128333" y="3939440"/>
            <a:ext cx="3935200" cy="935200"/>
          </a:xfrm>
          <a:prstGeom prst="rect">
            <a:avLst/>
          </a:prstGeom>
        </p:spPr>
        <p:txBody>
          <a:bodyPr spcFirstLastPara="1" wrap="square" lIns="91425" tIns="91425" rIns="91425" bIns="91425" anchor="b" anchorCtr="0">
            <a:normAutofit/>
          </a:bodyPr>
          <a:lstStyle>
            <a:lvl1pPr lvl="0" algn="ctr">
              <a:lnSpc>
                <a:spcPct val="100000"/>
              </a:lnSpc>
              <a:spcBef>
                <a:spcPts val="0"/>
              </a:spcBef>
              <a:spcAft>
                <a:spcPts val="0"/>
              </a:spcAft>
              <a:buClr>
                <a:srgbClr val="3E3E3E"/>
              </a:buClr>
              <a:buSzPts val="1800"/>
              <a:buFont typeface="Calibri"/>
              <a:buNone/>
              <a:defRPr b="1">
                <a:solidFill>
                  <a:srgbClr val="3E3E3E"/>
                </a:solidFill>
                <a:latin typeface="Calibri"/>
                <a:ea typeface="Calibri"/>
                <a:cs typeface="Calibri"/>
                <a:sym typeface="Calibri"/>
              </a:defRPr>
            </a:lvl1pPr>
            <a:lvl2pPr lvl="1" algn="ctr">
              <a:lnSpc>
                <a:spcPct val="100000"/>
              </a:lnSpc>
              <a:spcBef>
                <a:spcPts val="0"/>
              </a:spcBef>
              <a:spcAft>
                <a:spcPts val="0"/>
              </a:spcAft>
              <a:buClr>
                <a:schemeClr val="lt1"/>
              </a:buClr>
              <a:buSzPts val="1800"/>
              <a:buFont typeface="Playfair Display"/>
              <a:buNone/>
              <a:defRPr sz="2400" b="1">
                <a:solidFill>
                  <a:schemeClr val="lt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lt1"/>
              </a:buClr>
              <a:buSzPts val="1800"/>
              <a:buFont typeface="Playfair Display"/>
              <a:buNone/>
              <a:defRPr sz="2400" b="1">
                <a:solidFill>
                  <a:schemeClr val="lt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lt1"/>
              </a:buClr>
              <a:buSzPts val="1800"/>
              <a:buFont typeface="Playfair Display"/>
              <a:buNone/>
              <a:defRPr sz="2400" b="1">
                <a:solidFill>
                  <a:schemeClr val="lt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lt1"/>
              </a:buClr>
              <a:buSzPts val="1800"/>
              <a:buFont typeface="Playfair Display"/>
              <a:buNone/>
              <a:defRPr sz="2400" b="1">
                <a:solidFill>
                  <a:schemeClr val="lt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lt1"/>
              </a:buClr>
              <a:buSzPts val="1800"/>
              <a:buFont typeface="Playfair Display"/>
              <a:buNone/>
              <a:defRPr sz="2400" b="1">
                <a:solidFill>
                  <a:schemeClr val="lt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lt1"/>
              </a:buClr>
              <a:buSzPts val="1800"/>
              <a:buFont typeface="Playfair Display"/>
              <a:buNone/>
              <a:defRPr sz="2400" b="1">
                <a:solidFill>
                  <a:schemeClr val="lt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lt1"/>
              </a:buClr>
              <a:buSzPts val="1800"/>
              <a:buFont typeface="Playfair Display"/>
              <a:buNone/>
              <a:defRPr sz="2400" b="1">
                <a:solidFill>
                  <a:schemeClr val="lt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lt1"/>
              </a:buClr>
              <a:buSzPts val="1800"/>
              <a:buFont typeface="Playfair Display"/>
              <a:buNone/>
              <a:defRPr sz="2400" b="1">
                <a:solidFill>
                  <a:schemeClr val="lt1"/>
                </a:solidFill>
                <a:latin typeface="Playfair Display"/>
                <a:ea typeface="Playfair Display"/>
                <a:cs typeface="Playfair Display"/>
                <a:sym typeface="Playfair Display"/>
              </a:defRPr>
            </a:lvl9pPr>
          </a:lstStyle>
          <a:p>
            <a:endParaRPr/>
          </a:p>
        </p:txBody>
      </p:sp>
      <p:sp>
        <p:nvSpPr>
          <p:cNvPr id="2" name="Google Shape;57;p9">
            <a:extLst>
              <a:ext uri="{FF2B5EF4-FFF2-40B4-BE49-F238E27FC236}">
                <a16:creationId xmlns:a16="http://schemas.microsoft.com/office/drawing/2014/main" id="{03F11ABD-F318-CD87-0EEB-C497BEEA75A9}"/>
              </a:ext>
            </a:extLst>
          </p:cNvPr>
          <p:cNvSpPr/>
          <p:nvPr userDrawn="1"/>
        </p:nvSpPr>
        <p:spPr>
          <a:xfrm>
            <a:off x="-67" y="0"/>
            <a:ext cx="12192000" cy="738624"/>
          </a:xfrm>
          <a:prstGeom prst="rect">
            <a:avLst/>
          </a:prstGeom>
          <a:solidFill>
            <a:srgbClr val="02667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3" name="Google Shape;59;p9">
            <a:extLst>
              <a:ext uri="{FF2B5EF4-FFF2-40B4-BE49-F238E27FC236}">
                <a16:creationId xmlns:a16="http://schemas.microsoft.com/office/drawing/2014/main" id="{8DF38B7A-153D-375D-C95C-2FBB486EFA08}"/>
              </a:ext>
            </a:extLst>
          </p:cNvPr>
          <p:cNvPicPr preferRelativeResize="0"/>
          <p:nvPr userDrawn="1"/>
        </p:nvPicPr>
        <p:blipFill rotWithShape="1">
          <a:blip r:embed="rId2">
            <a:alphaModFix/>
          </a:blip>
          <a:srcRect l="1653" t="4490" r="68342" b="57325"/>
          <a:stretch/>
        </p:blipFill>
        <p:spPr>
          <a:xfrm>
            <a:off x="269292" y="47223"/>
            <a:ext cx="627507" cy="616897"/>
          </a:xfrm>
          <a:prstGeom prst="rect">
            <a:avLst/>
          </a:prstGeom>
          <a:noFill/>
          <a:ln>
            <a:noFill/>
          </a:ln>
        </p:spPr>
      </p:pic>
      <p:sp>
        <p:nvSpPr>
          <p:cNvPr id="4" name="Google Shape;60;p9">
            <a:extLst>
              <a:ext uri="{FF2B5EF4-FFF2-40B4-BE49-F238E27FC236}">
                <a16:creationId xmlns:a16="http://schemas.microsoft.com/office/drawing/2014/main" id="{D30E8103-C36E-D320-ACCA-403E55530E6A}"/>
              </a:ext>
            </a:extLst>
          </p:cNvPr>
          <p:cNvSpPr txBox="1"/>
          <p:nvPr userDrawn="1"/>
        </p:nvSpPr>
        <p:spPr>
          <a:xfrm>
            <a:off x="837259" y="-20517"/>
            <a:ext cx="1396208" cy="746318"/>
          </a:xfrm>
          <a:prstGeom prst="rect">
            <a:avLst/>
          </a:prstGeom>
          <a:noFill/>
          <a:ln>
            <a:noFill/>
          </a:ln>
        </p:spPr>
        <p:txBody>
          <a:bodyPr spcFirstLastPara="1" wrap="square" lIns="121900" tIns="121900" rIns="121900" bIns="121900" anchor="t" anchorCtr="0">
            <a:spAutoFit/>
          </a:bodyPr>
          <a:lstStyle/>
          <a:p>
            <a:pPr marL="0" lvl="0" indent="0" algn="l" rtl="0">
              <a:lnSpc>
                <a:spcPts val="1333"/>
              </a:lnSpc>
              <a:spcBef>
                <a:spcPts val="0"/>
              </a:spcBef>
              <a:spcAft>
                <a:spcPts val="0"/>
              </a:spcAft>
              <a:buNone/>
            </a:pPr>
            <a:r>
              <a:rPr lang="en" sz="1200" dirty="0">
                <a:solidFill>
                  <a:schemeClr val="lt1"/>
                </a:solidFill>
                <a:latin typeface="Lato"/>
                <a:ea typeface="Lato"/>
                <a:cs typeface="Lato"/>
                <a:sym typeface="Lato"/>
              </a:rPr>
              <a:t>CNMI State Longitudinal Data System</a:t>
            </a:r>
            <a:endParaRPr sz="1200" dirty="0">
              <a:solidFill>
                <a:schemeClr val="lt1"/>
              </a:solidFill>
              <a:latin typeface="Lato"/>
              <a:ea typeface="Lato"/>
              <a:cs typeface="Lato"/>
              <a:sym typeface="Lato"/>
            </a:endParaRPr>
          </a:p>
        </p:txBody>
      </p:sp>
      <p:cxnSp>
        <p:nvCxnSpPr>
          <p:cNvPr id="6" name="Straight Connector 5">
            <a:extLst>
              <a:ext uri="{FF2B5EF4-FFF2-40B4-BE49-F238E27FC236}">
                <a16:creationId xmlns:a16="http://schemas.microsoft.com/office/drawing/2014/main" id="{B8ED9E0B-837C-752B-6297-1E5BB0ED4B0A}"/>
              </a:ext>
            </a:extLst>
          </p:cNvPr>
          <p:cNvCxnSpPr/>
          <p:nvPr userDrawn="1"/>
        </p:nvCxnSpPr>
        <p:spPr>
          <a:xfrm>
            <a:off x="2061529" y="47223"/>
            <a:ext cx="0" cy="616897"/>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Google Shape;60;p9">
            <a:extLst>
              <a:ext uri="{FF2B5EF4-FFF2-40B4-BE49-F238E27FC236}">
                <a16:creationId xmlns:a16="http://schemas.microsoft.com/office/drawing/2014/main" id="{7D0A6B65-BE24-0D7E-5F62-69FAC0F7250D}"/>
              </a:ext>
            </a:extLst>
          </p:cNvPr>
          <p:cNvSpPr txBox="1"/>
          <p:nvPr userDrawn="1"/>
        </p:nvSpPr>
        <p:spPr>
          <a:xfrm>
            <a:off x="4191748" y="192184"/>
            <a:ext cx="7306367" cy="412893"/>
          </a:xfrm>
          <a:prstGeom prst="rect">
            <a:avLst/>
          </a:prstGeom>
          <a:noFill/>
          <a:ln>
            <a:noFill/>
          </a:ln>
        </p:spPr>
        <p:txBody>
          <a:bodyPr spcFirstLastPara="1" wrap="square" lIns="121900" tIns="121900" rIns="121900" bIns="121900" anchor="t" anchorCtr="0">
            <a:spAutoFit/>
          </a:bodyPr>
          <a:lstStyle/>
          <a:p>
            <a:pPr marL="0" lvl="0" indent="0" algn="l" rtl="0">
              <a:lnSpc>
                <a:spcPts val="1333"/>
              </a:lnSpc>
              <a:spcBef>
                <a:spcPts val="0"/>
              </a:spcBef>
              <a:spcAft>
                <a:spcPts val="0"/>
              </a:spcAft>
              <a:buNone/>
            </a:pPr>
            <a:r>
              <a:rPr lang="en" sz="1867" dirty="0">
                <a:solidFill>
                  <a:schemeClr val="lt1"/>
                </a:solidFill>
                <a:latin typeface="Lato"/>
                <a:ea typeface="Lato"/>
                <a:cs typeface="Lato"/>
                <a:sym typeface="Lato"/>
              </a:rPr>
              <a:t>Transforming Education with the Power of Data</a:t>
            </a:r>
            <a:endParaRPr sz="1867" dirty="0">
              <a:solidFill>
                <a:schemeClr val="lt1"/>
              </a:solidFill>
              <a:latin typeface="Lato"/>
              <a:ea typeface="Lato"/>
              <a:cs typeface="Lato"/>
              <a:sym typeface="Lato"/>
            </a:endParaRPr>
          </a:p>
        </p:txBody>
      </p:sp>
    </p:spTree>
    <p:extLst>
      <p:ext uri="{BB962C8B-B14F-4D97-AF65-F5344CB8AC3E}">
        <p14:creationId xmlns:p14="http://schemas.microsoft.com/office/powerpoint/2010/main" val="211543120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LDS Program" type="tx">
  <p:cSld name="SLDS Program">
    <p:spTree>
      <p:nvGrpSpPr>
        <p:cNvPr id="1" name="Shape 18"/>
        <p:cNvGrpSpPr/>
        <p:nvPr/>
      </p:nvGrpSpPr>
      <p:grpSpPr>
        <a:xfrm>
          <a:off x="0" y="0"/>
          <a:ext cx="0" cy="0"/>
          <a:chOff x="0" y="0"/>
          <a:chExt cx="0" cy="0"/>
        </a:xfrm>
      </p:grpSpPr>
      <p:sp>
        <p:nvSpPr>
          <p:cNvPr id="20" name="Google Shape;20;p4"/>
          <p:cNvSpPr txBox="1">
            <a:spLocks noGrp="1"/>
          </p:cNvSpPr>
          <p:nvPr>
            <p:ph type="title"/>
          </p:nvPr>
        </p:nvSpPr>
        <p:spPr>
          <a:xfrm>
            <a:off x="415600" y="521800"/>
            <a:ext cx="11360800" cy="834800"/>
          </a:xfrm>
          <a:prstGeom prst="rect">
            <a:avLst/>
          </a:prstGeom>
        </p:spPr>
        <p:txBody>
          <a:bodyPr spcFirstLastPara="1" wrap="square" lIns="91425" tIns="91425" rIns="91425" bIns="91425" anchor="t" anchorCtr="0">
            <a:normAutofit/>
          </a:bodyPr>
          <a:lstStyle>
            <a:lvl1pPr lvl="0">
              <a:spcBef>
                <a:spcPts val="0"/>
              </a:spcBef>
              <a:spcAft>
                <a:spcPts val="0"/>
              </a:spcAft>
              <a:buClr>
                <a:srgbClr val="026670"/>
              </a:buClr>
              <a:buSzPts val="3200"/>
              <a:buFont typeface="Calibri"/>
              <a:buNone/>
              <a:defRPr>
                <a:solidFill>
                  <a:srgbClr val="026670"/>
                </a:solidFill>
                <a:latin typeface="Calibri"/>
                <a:ea typeface="Calibri"/>
                <a:cs typeface="Calibri"/>
                <a:sym typeface="Calibri"/>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dirty="0"/>
          </a:p>
        </p:txBody>
      </p:sp>
      <p:sp>
        <p:nvSpPr>
          <p:cNvPr id="21" name="Google Shape;21;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dirty="0"/>
          </a:p>
        </p:txBody>
      </p:sp>
      <p:sp>
        <p:nvSpPr>
          <p:cNvPr id="2" name="Google Shape;56;p9">
            <a:extLst>
              <a:ext uri="{FF2B5EF4-FFF2-40B4-BE49-F238E27FC236}">
                <a16:creationId xmlns:a16="http://schemas.microsoft.com/office/drawing/2014/main" id="{DB712556-68F9-9042-3257-00CBD8D37A82}"/>
              </a:ext>
            </a:extLst>
          </p:cNvPr>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
        <p:nvSpPr>
          <p:cNvPr id="3" name="Google Shape;57;p9">
            <a:extLst>
              <a:ext uri="{FF2B5EF4-FFF2-40B4-BE49-F238E27FC236}">
                <a16:creationId xmlns:a16="http://schemas.microsoft.com/office/drawing/2014/main" id="{2C34353E-32FB-DABC-F500-C2080BBC2806}"/>
              </a:ext>
            </a:extLst>
          </p:cNvPr>
          <p:cNvSpPr/>
          <p:nvPr userDrawn="1"/>
        </p:nvSpPr>
        <p:spPr>
          <a:xfrm>
            <a:off x="0" y="6119609"/>
            <a:ext cx="12192000" cy="738624"/>
          </a:xfrm>
          <a:prstGeom prst="rect">
            <a:avLst/>
          </a:prstGeom>
          <a:solidFill>
            <a:srgbClr val="02667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 name="Google Shape;59;p9">
            <a:extLst>
              <a:ext uri="{FF2B5EF4-FFF2-40B4-BE49-F238E27FC236}">
                <a16:creationId xmlns:a16="http://schemas.microsoft.com/office/drawing/2014/main" id="{7EE2026E-BFF6-20B0-4E25-CF0887B8C13E}"/>
              </a:ext>
            </a:extLst>
          </p:cNvPr>
          <p:cNvPicPr preferRelativeResize="0"/>
          <p:nvPr userDrawn="1"/>
        </p:nvPicPr>
        <p:blipFill rotWithShape="1">
          <a:blip r:embed="rId2">
            <a:alphaModFix/>
          </a:blip>
          <a:srcRect l="1653" t="4490" r="68342" b="57325"/>
          <a:stretch/>
        </p:blipFill>
        <p:spPr>
          <a:xfrm>
            <a:off x="127367" y="6166585"/>
            <a:ext cx="627507" cy="616897"/>
          </a:xfrm>
          <a:prstGeom prst="rect">
            <a:avLst/>
          </a:prstGeom>
          <a:noFill/>
          <a:ln>
            <a:noFill/>
          </a:ln>
        </p:spPr>
      </p:pic>
      <p:sp>
        <p:nvSpPr>
          <p:cNvPr id="5" name="Google Shape;60;p9">
            <a:extLst>
              <a:ext uri="{FF2B5EF4-FFF2-40B4-BE49-F238E27FC236}">
                <a16:creationId xmlns:a16="http://schemas.microsoft.com/office/drawing/2014/main" id="{7E7C191C-3CE0-51E5-36F2-F1DF176F8FDF}"/>
              </a:ext>
            </a:extLst>
          </p:cNvPr>
          <p:cNvSpPr txBox="1"/>
          <p:nvPr userDrawn="1"/>
        </p:nvSpPr>
        <p:spPr>
          <a:xfrm>
            <a:off x="695333" y="6098845"/>
            <a:ext cx="1396208" cy="746318"/>
          </a:xfrm>
          <a:prstGeom prst="rect">
            <a:avLst/>
          </a:prstGeom>
          <a:noFill/>
          <a:ln>
            <a:noFill/>
          </a:ln>
        </p:spPr>
        <p:txBody>
          <a:bodyPr spcFirstLastPara="1" wrap="square" lIns="121900" tIns="121900" rIns="121900" bIns="121900" anchor="t" anchorCtr="0">
            <a:spAutoFit/>
          </a:bodyPr>
          <a:lstStyle/>
          <a:p>
            <a:pPr marL="0" lvl="0" indent="0" algn="l" rtl="0">
              <a:lnSpc>
                <a:spcPts val="1333"/>
              </a:lnSpc>
              <a:spcBef>
                <a:spcPts val="0"/>
              </a:spcBef>
              <a:spcAft>
                <a:spcPts val="0"/>
              </a:spcAft>
              <a:buNone/>
            </a:pPr>
            <a:r>
              <a:rPr lang="en" sz="1200" dirty="0">
                <a:solidFill>
                  <a:schemeClr val="lt1"/>
                </a:solidFill>
                <a:latin typeface="Lato"/>
                <a:ea typeface="Lato"/>
                <a:cs typeface="Lato"/>
                <a:sym typeface="Lato"/>
              </a:rPr>
              <a:t>CNMI State Longitudinal Data System</a:t>
            </a:r>
            <a:endParaRPr sz="1200" dirty="0">
              <a:solidFill>
                <a:schemeClr val="lt1"/>
              </a:solidFill>
              <a:latin typeface="Lato"/>
              <a:ea typeface="Lato"/>
              <a:cs typeface="Lato"/>
              <a:sym typeface="Lato"/>
            </a:endParaRPr>
          </a:p>
        </p:txBody>
      </p:sp>
      <p:sp>
        <p:nvSpPr>
          <p:cNvPr id="6" name="Google Shape;61;p9">
            <a:extLst>
              <a:ext uri="{FF2B5EF4-FFF2-40B4-BE49-F238E27FC236}">
                <a16:creationId xmlns:a16="http://schemas.microsoft.com/office/drawing/2014/main" id="{4DFCB8E9-130A-EF6F-2141-C5651EB123FB}"/>
              </a:ext>
            </a:extLst>
          </p:cNvPr>
          <p:cNvSpPr txBox="1"/>
          <p:nvPr userDrawn="1"/>
        </p:nvSpPr>
        <p:spPr>
          <a:xfrm>
            <a:off x="9481353" y="6181452"/>
            <a:ext cx="2559156" cy="738623"/>
          </a:xfrm>
          <a:prstGeom prst="rect">
            <a:avLst/>
          </a:prstGeom>
          <a:noFill/>
          <a:ln>
            <a:noFill/>
          </a:ln>
        </p:spPr>
        <p:txBody>
          <a:bodyPr spcFirstLastPara="1" wrap="square" lIns="121900" tIns="121900" rIns="121900" bIns="121900" anchor="t" anchorCtr="0">
            <a:spAutoFit/>
          </a:bodyPr>
          <a:lstStyle/>
          <a:p>
            <a:pPr marL="0" lvl="0" indent="609585" algn="r" rtl="0">
              <a:spcBef>
                <a:spcPts val="0"/>
              </a:spcBef>
              <a:spcAft>
                <a:spcPts val="0"/>
              </a:spcAft>
              <a:buNone/>
            </a:pPr>
            <a:r>
              <a:rPr lang="en" sz="1600" u="sng" dirty="0" err="1">
                <a:solidFill>
                  <a:srgbClr val="9FEDD7"/>
                </a:solidFill>
                <a:latin typeface="Lato"/>
                <a:ea typeface="Lato"/>
                <a:cs typeface="Lato"/>
                <a:sym typeface="Lato"/>
              </a:rPr>
              <a:t>slds.cnmipss.org</a:t>
            </a:r>
            <a:r>
              <a:rPr lang="en" sz="1600" dirty="0">
                <a:solidFill>
                  <a:schemeClr val="lt1"/>
                </a:solidFill>
                <a:latin typeface="Lato"/>
                <a:ea typeface="Lato"/>
                <a:cs typeface="Lato"/>
                <a:sym typeface="Lato"/>
              </a:rPr>
              <a:t>	</a:t>
            </a:r>
            <a:endParaRPr sz="1600" dirty="0">
              <a:solidFill>
                <a:schemeClr val="lt1"/>
              </a:solidFill>
              <a:latin typeface="Lato"/>
              <a:ea typeface="Lato"/>
              <a:cs typeface="Lato"/>
              <a:sym typeface="Lato"/>
            </a:endParaRPr>
          </a:p>
        </p:txBody>
      </p:sp>
      <p:pic>
        <p:nvPicPr>
          <p:cNvPr id="7" name="Graphic 6" descr="Internet">
            <a:extLst>
              <a:ext uri="{FF2B5EF4-FFF2-40B4-BE49-F238E27FC236}">
                <a16:creationId xmlns:a16="http://schemas.microsoft.com/office/drawing/2014/main" id="{1BB078C8-516F-2409-DAC0-20301E8144F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669243" y="6108675"/>
            <a:ext cx="731600" cy="731600"/>
          </a:xfrm>
          <a:prstGeom prst="rect">
            <a:avLst/>
          </a:prstGeom>
        </p:spPr>
      </p:pic>
    </p:spTree>
    <p:extLst>
      <p:ext uri="{BB962C8B-B14F-4D97-AF65-F5344CB8AC3E}">
        <p14:creationId xmlns:p14="http://schemas.microsoft.com/office/powerpoint/2010/main" val="382506786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415600" y="521800"/>
            <a:ext cx="11360800" cy="834800"/>
          </a:xfrm>
          <a:prstGeom prst="rect">
            <a:avLst/>
          </a:prstGeom>
        </p:spPr>
        <p:txBody>
          <a:bodyPr spcFirstLastPara="1" wrap="square" lIns="91425" tIns="91425" rIns="91425" bIns="91425" anchor="t" anchorCtr="0">
            <a:normAutofit/>
          </a:bodyPr>
          <a:lstStyle>
            <a:lvl1pPr lvl="0">
              <a:spcBef>
                <a:spcPts val="0"/>
              </a:spcBef>
              <a:spcAft>
                <a:spcPts val="0"/>
              </a:spcAft>
              <a:buSzPts val="3200"/>
              <a:buNone/>
              <a:defRPr>
                <a:latin typeface="Calibri" panose="020F0502020204030204" pitchFamily="34" charset="0"/>
                <a:cs typeface="Calibri" panose="020F0502020204030204" pitchFamily="34" charset="0"/>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dirty="0"/>
          </a:p>
        </p:txBody>
      </p:sp>
    </p:spTree>
    <p:extLst>
      <p:ext uri="{BB962C8B-B14F-4D97-AF65-F5344CB8AC3E}">
        <p14:creationId xmlns:p14="http://schemas.microsoft.com/office/powerpoint/2010/main" val="202009005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7/28/23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7/28/23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7/28/23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7/28/23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7/28/23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7/28/23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0" r:id="rId12"/>
    <p:sldLayoutId id="2147483828" r:id="rId13"/>
    <p:sldLayoutId id="2147483831" r:id="rId14"/>
    <p:sldLayoutId id="2147483836" r:id="rId15"/>
    <p:sldLayoutId id="2147483837"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42118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1" r:id="rId8"/>
    <p:sldLayoutId id="2147483683" r:id="rId9"/>
    <p:sldLayoutId id="2147483832" r:id="rId10"/>
    <p:sldLayoutId id="2147483833" r:id="rId11"/>
    <p:sldLayoutId id="2147483834" r:id="rId12"/>
    <p:sldLayoutId id="2147483835"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30.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hyperlink" Target="https://docs.google.com/spreadsheets/d/1l_QisJmJXHe-ai3Pu1pX1IB8tmBGAHr0dfyy4ePlBKE/edit#gid=2037905436" TargetMode="Externa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 Id="rId14" Type="http://schemas.openxmlformats.org/officeDocument/2006/relationships/image" Target="../media/image53.svg"/></Relationships>
</file>

<file path=ppt/slides/_rels/slide15.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 Id="rId14" Type="http://schemas.openxmlformats.org/officeDocument/2006/relationships/image" Target="../media/image53.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3" Type="http://schemas.openxmlformats.org/officeDocument/2006/relationships/image" Target="../media/image20.png"/><Relationship Id="rId18" Type="http://schemas.microsoft.com/office/2007/relationships/hdphoto" Target="../media/hdphoto61.wdp"/><Relationship Id="rId26" Type="http://schemas.microsoft.com/office/2007/relationships/hdphoto" Target="../media/hdphoto7.wdp"/><Relationship Id="rId39" Type="http://schemas.openxmlformats.org/officeDocument/2006/relationships/diagramLayout" Target="../diagrams/layout2.xml"/><Relationship Id="rId21" Type="http://schemas.microsoft.com/office/2007/relationships/hdphoto" Target="../media/hdphoto62.wdp"/><Relationship Id="rId34" Type="http://schemas.microsoft.com/office/2007/relationships/hdphoto" Target="../media/hdphoto69.wdp"/><Relationship Id="rId42" Type="http://schemas.microsoft.com/office/2007/relationships/diagramDrawing" Target="../diagrams/drawing2.xml"/><Relationship Id="rId47" Type="http://schemas.microsoft.com/office/2007/relationships/hdphoto" Target="../media/hdphoto50.wdp"/><Relationship Id="rId7" Type="http://schemas.openxmlformats.org/officeDocument/2006/relationships/image" Target="../media/image13.png"/><Relationship Id="rId2" Type="http://schemas.openxmlformats.org/officeDocument/2006/relationships/notesSlide" Target="../notesSlides/notesSlide15.xml"/><Relationship Id="rId16" Type="http://schemas.microsoft.com/office/2007/relationships/hdphoto" Target="../media/hdphoto60.wdp"/><Relationship Id="rId29" Type="http://schemas.microsoft.com/office/2007/relationships/hdphoto" Target="../media/hdphoto66.wdp"/><Relationship Id="rId1" Type="http://schemas.openxmlformats.org/officeDocument/2006/relationships/slideLayout" Target="../slideLayouts/slideLayout15.xml"/><Relationship Id="rId6" Type="http://schemas.openxmlformats.org/officeDocument/2006/relationships/image" Target="../media/image58.png"/><Relationship Id="rId11" Type="http://schemas.openxmlformats.org/officeDocument/2006/relationships/image" Target="../media/image12.png"/><Relationship Id="rId24" Type="http://schemas.microsoft.com/office/2007/relationships/hdphoto" Target="../media/hdphoto64.wdp"/><Relationship Id="rId32" Type="http://schemas.openxmlformats.org/officeDocument/2006/relationships/image" Target="../media/image19.png"/><Relationship Id="rId37" Type="http://schemas.microsoft.com/office/2007/relationships/hdphoto" Target="../media/hdphoto71.wdp"/><Relationship Id="rId40" Type="http://schemas.openxmlformats.org/officeDocument/2006/relationships/diagramQuickStyle" Target="../diagrams/quickStyle2.xml"/><Relationship Id="rId45" Type="http://schemas.openxmlformats.org/officeDocument/2006/relationships/image" Target="../media/image26.png"/><Relationship Id="rId5" Type="http://schemas.openxmlformats.org/officeDocument/2006/relationships/image" Target="../media/image57.PNG"/><Relationship Id="rId15" Type="http://schemas.openxmlformats.org/officeDocument/2006/relationships/image" Target="../media/image22.png"/><Relationship Id="rId23" Type="http://schemas.openxmlformats.org/officeDocument/2006/relationships/image" Target="../media/image15.png"/><Relationship Id="rId28" Type="http://schemas.openxmlformats.org/officeDocument/2006/relationships/image" Target="../media/image17.png"/><Relationship Id="rId36" Type="http://schemas.openxmlformats.org/officeDocument/2006/relationships/image" Target="../media/image24.png"/><Relationship Id="rId10" Type="http://schemas.microsoft.com/office/2007/relationships/hdphoto" Target="../media/hdphoto57.wdp"/><Relationship Id="rId19" Type="http://schemas.openxmlformats.org/officeDocument/2006/relationships/image" Target="../media/image25.png"/><Relationship Id="rId31" Type="http://schemas.microsoft.com/office/2007/relationships/hdphoto" Target="../media/hdphoto67.wdp"/><Relationship Id="rId44" Type="http://schemas.microsoft.com/office/2007/relationships/hdphoto" Target="../media/hdphoto72.wdp"/><Relationship Id="rId4" Type="http://schemas.openxmlformats.org/officeDocument/2006/relationships/image" Target="../media/image56.PNG"/><Relationship Id="rId9" Type="http://schemas.openxmlformats.org/officeDocument/2006/relationships/image" Target="../media/image14.png"/><Relationship Id="rId14" Type="http://schemas.microsoft.com/office/2007/relationships/hdphoto" Target="../media/hdphoto59.wdp"/><Relationship Id="rId22" Type="http://schemas.microsoft.com/office/2007/relationships/hdphoto" Target="../media/hdphoto63.wdp"/><Relationship Id="rId27" Type="http://schemas.microsoft.com/office/2007/relationships/hdphoto" Target="../media/hdphoto65.wdp"/><Relationship Id="rId30" Type="http://schemas.openxmlformats.org/officeDocument/2006/relationships/image" Target="../media/image18.png"/><Relationship Id="rId35" Type="http://schemas.microsoft.com/office/2007/relationships/hdphoto" Target="../media/hdphoto70.wdp"/><Relationship Id="rId43" Type="http://schemas.openxmlformats.org/officeDocument/2006/relationships/image" Target="../media/image28.png"/><Relationship Id="rId8" Type="http://schemas.microsoft.com/office/2007/relationships/hdphoto" Target="../media/hdphoto56.wdp"/><Relationship Id="rId3" Type="http://schemas.openxmlformats.org/officeDocument/2006/relationships/image" Target="../media/image55.JPG"/><Relationship Id="rId12" Type="http://schemas.microsoft.com/office/2007/relationships/hdphoto" Target="../media/hdphoto58.wdp"/><Relationship Id="rId17" Type="http://schemas.openxmlformats.org/officeDocument/2006/relationships/image" Target="../media/image23.png"/><Relationship Id="rId25" Type="http://schemas.openxmlformats.org/officeDocument/2006/relationships/image" Target="../media/image16.png"/><Relationship Id="rId33" Type="http://schemas.microsoft.com/office/2007/relationships/hdphoto" Target="../media/hdphoto68.wdp"/><Relationship Id="rId38" Type="http://schemas.openxmlformats.org/officeDocument/2006/relationships/diagramData" Target="../diagrams/data2.xml"/><Relationship Id="rId46" Type="http://schemas.microsoft.com/office/2007/relationships/hdphoto" Target="../media/hdphoto48.wdp"/><Relationship Id="rId20" Type="http://schemas.microsoft.com/office/2007/relationships/hdphoto" Target="../media/hdphoto21.wdp"/><Relationship Id="rId41" Type="http://schemas.openxmlformats.org/officeDocument/2006/relationships/diagramColors" Target="../diagrams/colors2.xml"/></Relationships>
</file>

<file path=ppt/slides/_rels/slide19.xml.rels><?xml version="1.0" encoding="UTF-8" standalone="yes"?>
<Relationships xmlns="http://schemas.openxmlformats.org/package/2006/relationships"><Relationship Id="rId13" Type="http://schemas.microsoft.com/office/2007/relationships/hdphoto" Target="../media/hdphoto60.wdp"/><Relationship Id="rId18" Type="http://schemas.microsoft.com/office/2007/relationships/hdphoto" Target="../media/hdphoto62.wdp"/><Relationship Id="rId26" Type="http://schemas.microsoft.com/office/2007/relationships/hdphoto" Target="../media/hdphoto66.wdp"/><Relationship Id="rId39" Type="http://schemas.microsoft.com/office/2007/relationships/diagramDrawing" Target="../diagrams/drawing3.xml"/><Relationship Id="rId21" Type="http://schemas.microsoft.com/office/2007/relationships/hdphoto" Target="../media/hdphoto64.wdp"/><Relationship Id="rId34" Type="http://schemas.microsoft.com/office/2007/relationships/hdphoto" Target="../media/hdphoto71.wdp"/><Relationship Id="rId7" Type="http://schemas.microsoft.com/office/2007/relationships/hdphoto" Target="../media/hdphoto57.wdp"/><Relationship Id="rId12" Type="http://schemas.openxmlformats.org/officeDocument/2006/relationships/image" Target="../media/image22.png"/><Relationship Id="rId17" Type="http://schemas.microsoft.com/office/2007/relationships/hdphoto" Target="../media/hdphoto21.wdp"/><Relationship Id="rId25" Type="http://schemas.openxmlformats.org/officeDocument/2006/relationships/image" Target="../media/image17.png"/><Relationship Id="rId33" Type="http://schemas.openxmlformats.org/officeDocument/2006/relationships/image" Target="../media/image24.png"/><Relationship Id="rId38" Type="http://schemas.openxmlformats.org/officeDocument/2006/relationships/diagramColors" Target="../diagrams/colors3.xml"/><Relationship Id="rId2" Type="http://schemas.openxmlformats.org/officeDocument/2006/relationships/notesSlide" Target="../notesSlides/notesSlide16.xml"/><Relationship Id="rId16" Type="http://schemas.openxmlformats.org/officeDocument/2006/relationships/image" Target="../media/image25.png"/><Relationship Id="rId20" Type="http://schemas.openxmlformats.org/officeDocument/2006/relationships/image" Target="../media/image15.png"/><Relationship Id="rId29" Type="http://schemas.openxmlformats.org/officeDocument/2006/relationships/image" Target="../media/image19.png"/><Relationship Id="rId1" Type="http://schemas.openxmlformats.org/officeDocument/2006/relationships/slideLayout" Target="../slideLayouts/slideLayout15.xml"/><Relationship Id="rId6" Type="http://schemas.openxmlformats.org/officeDocument/2006/relationships/image" Target="../media/image14.png"/><Relationship Id="rId11" Type="http://schemas.microsoft.com/office/2007/relationships/hdphoto" Target="../media/hdphoto59.wdp"/><Relationship Id="rId24" Type="http://schemas.microsoft.com/office/2007/relationships/hdphoto" Target="../media/hdphoto65.wdp"/><Relationship Id="rId32" Type="http://schemas.microsoft.com/office/2007/relationships/hdphoto" Target="../media/hdphoto70.wdp"/><Relationship Id="rId37" Type="http://schemas.openxmlformats.org/officeDocument/2006/relationships/diagramQuickStyle" Target="../diagrams/quickStyle3.xml"/><Relationship Id="rId5" Type="http://schemas.microsoft.com/office/2007/relationships/hdphoto" Target="../media/hdphoto56.wdp"/><Relationship Id="rId15" Type="http://schemas.microsoft.com/office/2007/relationships/hdphoto" Target="../media/hdphoto61.wdp"/><Relationship Id="rId23" Type="http://schemas.microsoft.com/office/2007/relationships/hdphoto" Target="../media/hdphoto7.wdp"/><Relationship Id="rId28" Type="http://schemas.microsoft.com/office/2007/relationships/hdphoto" Target="../media/hdphoto67.wdp"/><Relationship Id="rId36" Type="http://schemas.openxmlformats.org/officeDocument/2006/relationships/diagramLayout" Target="../diagrams/layout3.xml"/><Relationship Id="rId10" Type="http://schemas.openxmlformats.org/officeDocument/2006/relationships/image" Target="../media/image20.png"/><Relationship Id="rId19" Type="http://schemas.microsoft.com/office/2007/relationships/hdphoto" Target="../media/hdphoto63.wdp"/><Relationship Id="rId31" Type="http://schemas.microsoft.com/office/2007/relationships/hdphoto" Target="../media/hdphoto69.wdp"/><Relationship Id="rId4" Type="http://schemas.openxmlformats.org/officeDocument/2006/relationships/image" Target="../media/image13.png"/><Relationship Id="rId9" Type="http://schemas.microsoft.com/office/2007/relationships/hdphoto" Target="../media/hdphoto58.wdp"/><Relationship Id="rId14" Type="http://schemas.openxmlformats.org/officeDocument/2006/relationships/image" Target="../media/image23.png"/><Relationship Id="rId22" Type="http://schemas.openxmlformats.org/officeDocument/2006/relationships/image" Target="../media/image16.png"/><Relationship Id="rId27" Type="http://schemas.openxmlformats.org/officeDocument/2006/relationships/image" Target="../media/image18.png"/><Relationship Id="rId30" Type="http://schemas.microsoft.com/office/2007/relationships/hdphoto" Target="../media/hdphoto68.wdp"/><Relationship Id="rId35" Type="http://schemas.openxmlformats.org/officeDocument/2006/relationships/diagramData" Target="../diagrams/data3.xml"/><Relationship Id="rId8" Type="http://schemas.openxmlformats.org/officeDocument/2006/relationships/image" Target="../media/image12.png"/><Relationship Id="rId3" Type="http://schemas.openxmlformats.org/officeDocument/2006/relationships/image" Target="../media/image58.png"/></Relationships>
</file>

<file path=ppt/slides/_rels/slide2.xml.rels><?xml version="1.0" encoding="UTF-8" standalone="yes"?>
<Relationships xmlns="http://schemas.openxmlformats.org/package/2006/relationships"><Relationship Id="rId13" Type="http://schemas.openxmlformats.org/officeDocument/2006/relationships/image" Target="../media/image16.png"/><Relationship Id="rId18" Type="http://schemas.openxmlformats.org/officeDocument/2006/relationships/image" Target="../media/image18.png"/><Relationship Id="rId26" Type="http://schemas.openxmlformats.org/officeDocument/2006/relationships/image" Target="../media/image22.png"/><Relationship Id="rId39" Type="http://schemas.microsoft.com/office/2007/relationships/hdphoto" Target="../media/hdphoto21.wdp"/><Relationship Id="rId21" Type="http://schemas.microsoft.com/office/2007/relationships/hdphoto" Target="../media/hdphoto9.wdp"/><Relationship Id="rId34" Type="http://schemas.microsoft.com/office/2007/relationships/hdphoto" Target="../media/hdphoto16.wdp"/><Relationship Id="rId42" Type="http://schemas.microsoft.com/office/2007/relationships/hdphoto" Target="../media/hdphoto24.wdp"/><Relationship Id="rId7" Type="http://schemas.openxmlformats.org/officeDocument/2006/relationships/image" Target="../media/image13.png"/><Relationship Id="rId2" Type="http://schemas.openxmlformats.org/officeDocument/2006/relationships/notesSlide" Target="../notesSlides/notesSlide2.xml"/><Relationship Id="rId16" Type="http://schemas.openxmlformats.org/officeDocument/2006/relationships/image" Target="../media/image17.png"/><Relationship Id="rId29" Type="http://schemas.microsoft.com/office/2007/relationships/hdphoto" Target="../media/hdphoto13.wdp"/><Relationship Id="rId1" Type="http://schemas.openxmlformats.org/officeDocument/2006/relationships/slideLayout" Target="../slideLayouts/slideLayout15.xml"/><Relationship Id="rId6" Type="http://schemas.microsoft.com/office/2007/relationships/hdphoto" Target="../media/hdphoto1.wdp"/><Relationship Id="rId11" Type="http://schemas.openxmlformats.org/officeDocument/2006/relationships/image" Target="../media/image15.png"/><Relationship Id="rId24" Type="http://schemas.openxmlformats.org/officeDocument/2006/relationships/image" Target="../media/image21.png"/><Relationship Id="rId32" Type="http://schemas.openxmlformats.org/officeDocument/2006/relationships/image" Target="../media/image25.png"/><Relationship Id="rId37" Type="http://schemas.microsoft.com/office/2007/relationships/hdphoto" Target="../media/hdphoto19.wdp"/><Relationship Id="rId40" Type="http://schemas.microsoft.com/office/2007/relationships/hdphoto" Target="../media/hdphoto22.wdp"/><Relationship Id="rId45" Type="http://schemas.microsoft.com/office/2007/relationships/hdphoto" Target="../media/hdphoto27.wdp"/><Relationship Id="rId5" Type="http://schemas.openxmlformats.org/officeDocument/2006/relationships/image" Target="../media/image12.png"/><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23.png"/><Relationship Id="rId36" Type="http://schemas.microsoft.com/office/2007/relationships/hdphoto" Target="../media/hdphoto18.wdp"/><Relationship Id="rId10" Type="http://schemas.microsoft.com/office/2007/relationships/hdphoto" Target="../media/hdphoto3.wdp"/><Relationship Id="rId19" Type="http://schemas.microsoft.com/office/2007/relationships/hdphoto" Target="../media/hdphoto8.wdp"/><Relationship Id="rId31" Type="http://schemas.microsoft.com/office/2007/relationships/hdphoto" Target="../media/hdphoto14.wdp"/><Relationship Id="rId44" Type="http://schemas.microsoft.com/office/2007/relationships/hdphoto" Target="../media/hdphoto26.wdp"/><Relationship Id="rId4" Type="http://schemas.openxmlformats.org/officeDocument/2006/relationships/image" Target="../media/image11.png"/><Relationship Id="rId9" Type="http://schemas.openxmlformats.org/officeDocument/2006/relationships/image" Target="../media/image14.png"/><Relationship Id="rId14" Type="http://schemas.microsoft.com/office/2007/relationships/hdphoto" Target="../media/hdphoto5.wdp"/><Relationship Id="rId22" Type="http://schemas.openxmlformats.org/officeDocument/2006/relationships/image" Target="../media/image20.png"/><Relationship Id="rId27" Type="http://schemas.microsoft.com/office/2007/relationships/hdphoto" Target="../media/hdphoto12.wdp"/><Relationship Id="rId30" Type="http://schemas.openxmlformats.org/officeDocument/2006/relationships/image" Target="../media/image24.png"/><Relationship Id="rId35" Type="http://schemas.microsoft.com/office/2007/relationships/hdphoto" Target="../media/hdphoto17.wdp"/><Relationship Id="rId43" Type="http://schemas.microsoft.com/office/2007/relationships/hdphoto" Target="../media/hdphoto25.wdp"/><Relationship Id="rId8" Type="http://schemas.microsoft.com/office/2007/relationships/hdphoto" Target="../media/hdphoto2.wdp"/><Relationship Id="rId3" Type="http://schemas.openxmlformats.org/officeDocument/2006/relationships/image" Target="../media/image10.jpeg"/><Relationship Id="rId12" Type="http://schemas.microsoft.com/office/2007/relationships/hdphoto" Target="../media/hdphoto4.wdp"/><Relationship Id="rId17" Type="http://schemas.microsoft.com/office/2007/relationships/hdphoto" Target="../media/hdphoto7.wdp"/><Relationship Id="rId25" Type="http://schemas.microsoft.com/office/2007/relationships/hdphoto" Target="../media/hdphoto11.wdp"/><Relationship Id="rId33" Type="http://schemas.microsoft.com/office/2007/relationships/hdphoto" Target="../media/hdphoto15.wdp"/><Relationship Id="rId38" Type="http://schemas.microsoft.com/office/2007/relationships/hdphoto" Target="../media/hdphoto20.wdp"/><Relationship Id="rId46" Type="http://schemas.microsoft.com/office/2007/relationships/hdphoto" Target="../media/hdphoto28.wdp"/><Relationship Id="rId20" Type="http://schemas.openxmlformats.org/officeDocument/2006/relationships/image" Target="../media/image19.png"/><Relationship Id="rId41" Type="http://schemas.microsoft.com/office/2007/relationships/hdphoto" Target="../media/hdphoto23.wdp"/></Relationships>
</file>

<file path=ppt/slides/_rels/slide20.xml.rels><?xml version="1.0" encoding="UTF-8" standalone="yes"?>
<Relationships xmlns="http://schemas.openxmlformats.org/package/2006/relationships"><Relationship Id="rId13" Type="http://schemas.openxmlformats.org/officeDocument/2006/relationships/image" Target="../media/image23.png"/><Relationship Id="rId18" Type="http://schemas.microsoft.com/office/2007/relationships/hdphoto" Target="../media/hdphoto63.wdp"/><Relationship Id="rId26" Type="http://schemas.openxmlformats.org/officeDocument/2006/relationships/image" Target="../media/image18.png"/><Relationship Id="rId3" Type="http://schemas.openxmlformats.org/officeDocument/2006/relationships/image" Target="../media/image13.png"/><Relationship Id="rId21" Type="http://schemas.openxmlformats.org/officeDocument/2006/relationships/image" Target="../media/image16.png"/><Relationship Id="rId34" Type="http://schemas.openxmlformats.org/officeDocument/2006/relationships/image" Target="../media/image29.png"/><Relationship Id="rId7" Type="http://schemas.openxmlformats.org/officeDocument/2006/relationships/image" Target="../media/image12.png"/><Relationship Id="rId12" Type="http://schemas.microsoft.com/office/2007/relationships/hdphoto" Target="../media/hdphoto60.wdp"/><Relationship Id="rId17" Type="http://schemas.microsoft.com/office/2007/relationships/hdphoto" Target="../media/hdphoto62.wdp"/><Relationship Id="rId25" Type="http://schemas.microsoft.com/office/2007/relationships/hdphoto" Target="../media/hdphoto66.wdp"/><Relationship Id="rId33" Type="http://schemas.microsoft.com/office/2007/relationships/hdphoto" Target="../media/hdphoto71.wdp"/><Relationship Id="rId2" Type="http://schemas.openxmlformats.org/officeDocument/2006/relationships/notesSlide" Target="../notesSlides/notesSlide17.xml"/><Relationship Id="rId16" Type="http://schemas.microsoft.com/office/2007/relationships/hdphoto" Target="../media/hdphoto21.wdp"/><Relationship Id="rId20" Type="http://schemas.microsoft.com/office/2007/relationships/hdphoto" Target="../media/hdphoto64.wdp"/><Relationship Id="rId29" Type="http://schemas.microsoft.com/office/2007/relationships/hdphoto" Target="../media/hdphoto68.wdp"/><Relationship Id="rId1" Type="http://schemas.openxmlformats.org/officeDocument/2006/relationships/slideLayout" Target="../slideLayouts/slideLayout16.xml"/><Relationship Id="rId6" Type="http://schemas.microsoft.com/office/2007/relationships/hdphoto" Target="../media/hdphoto57.wdp"/><Relationship Id="rId11" Type="http://schemas.openxmlformats.org/officeDocument/2006/relationships/image" Target="../media/image22.png"/><Relationship Id="rId24" Type="http://schemas.openxmlformats.org/officeDocument/2006/relationships/image" Target="../media/image17.png"/><Relationship Id="rId32" Type="http://schemas.openxmlformats.org/officeDocument/2006/relationships/image" Target="../media/image24.png"/><Relationship Id="rId5" Type="http://schemas.openxmlformats.org/officeDocument/2006/relationships/image" Target="../media/image14.png"/><Relationship Id="rId15" Type="http://schemas.openxmlformats.org/officeDocument/2006/relationships/image" Target="../media/image25.png"/><Relationship Id="rId23" Type="http://schemas.microsoft.com/office/2007/relationships/hdphoto" Target="../media/hdphoto65.wdp"/><Relationship Id="rId28" Type="http://schemas.openxmlformats.org/officeDocument/2006/relationships/image" Target="../media/image19.png"/><Relationship Id="rId10" Type="http://schemas.microsoft.com/office/2007/relationships/hdphoto" Target="../media/hdphoto59.wdp"/><Relationship Id="rId19" Type="http://schemas.openxmlformats.org/officeDocument/2006/relationships/image" Target="../media/image15.png"/><Relationship Id="rId31" Type="http://schemas.microsoft.com/office/2007/relationships/hdphoto" Target="../media/hdphoto70.wdp"/><Relationship Id="rId4" Type="http://schemas.microsoft.com/office/2007/relationships/hdphoto" Target="../media/hdphoto56.wdp"/><Relationship Id="rId9" Type="http://schemas.openxmlformats.org/officeDocument/2006/relationships/image" Target="../media/image20.png"/><Relationship Id="rId14" Type="http://schemas.microsoft.com/office/2007/relationships/hdphoto" Target="../media/hdphoto61.wdp"/><Relationship Id="rId22" Type="http://schemas.microsoft.com/office/2007/relationships/hdphoto" Target="../media/hdphoto7.wdp"/><Relationship Id="rId27" Type="http://schemas.microsoft.com/office/2007/relationships/hdphoto" Target="../media/hdphoto67.wdp"/><Relationship Id="rId30" Type="http://schemas.microsoft.com/office/2007/relationships/hdphoto" Target="../media/hdphoto69.wdp"/><Relationship Id="rId35" Type="http://schemas.openxmlformats.org/officeDocument/2006/relationships/image" Target="../media/image30.svg"/><Relationship Id="rId8" Type="http://schemas.microsoft.com/office/2007/relationships/hdphoto" Target="../media/hdphoto58.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hyperlink" Target="https://commons.wikimedia.org/wiki/File:Database.svg" TargetMode="External"/><Relationship Id="rId7" Type="http://schemas.openxmlformats.org/officeDocument/2006/relationships/image" Target="../media/image77.svg"/><Relationship Id="rId2" Type="http://schemas.openxmlformats.org/officeDocument/2006/relationships/image" Target="../media/image73.png"/><Relationship Id="rId1" Type="http://schemas.openxmlformats.org/officeDocument/2006/relationships/slideLayout" Target="../slideLayouts/slideLayout25.xml"/><Relationship Id="rId6" Type="http://schemas.openxmlformats.org/officeDocument/2006/relationships/image" Target="../media/image76.png"/><Relationship Id="rId5" Type="http://schemas.openxmlformats.org/officeDocument/2006/relationships/image" Target="../media/image75.svg"/><Relationship Id="rId4" Type="http://schemas.openxmlformats.org/officeDocument/2006/relationships/image" Target="../media/image74.png"/><Relationship Id="rId9" Type="http://schemas.openxmlformats.org/officeDocument/2006/relationships/image" Target="../media/image79.sv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hdphoto" Target="../media/hdphoto29.wdp"/><Relationship Id="rId13" Type="http://schemas.microsoft.com/office/2007/relationships/hdphoto" Target="../media/hdphoto30.wdp"/><Relationship Id="rId18" Type="http://schemas.microsoft.com/office/2007/relationships/hdphoto" Target="../media/hdphoto33.wdp"/><Relationship Id="rId26" Type="http://schemas.microsoft.com/office/2007/relationships/hdphoto" Target="../media/hdphoto37.wdp"/><Relationship Id="rId3" Type="http://schemas.openxmlformats.org/officeDocument/2006/relationships/image" Target="../media/image26.png"/><Relationship Id="rId21" Type="http://schemas.microsoft.com/office/2007/relationships/hdphoto" Target="../media/hdphoto35.wdp"/><Relationship Id="rId7" Type="http://schemas.openxmlformats.org/officeDocument/2006/relationships/image" Target="../media/image14.png"/><Relationship Id="rId12" Type="http://schemas.openxmlformats.org/officeDocument/2006/relationships/image" Target="../media/image22.png"/><Relationship Id="rId17" Type="http://schemas.microsoft.com/office/2007/relationships/hdphoto" Target="../media/hdphoto32.wdp"/><Relationship Id="rId25" Type="http://schemas.openxmlformats.org/officeDocument/2006/relationships/image" Target="../media/image17.png"/><Relationship Id="rId2" Type="http://schemas.openxmlformats.org/officeDocument/2006/relationships/notesSlide" Target="../notesSlides/notesSlide3.xml"/><Relationship Id="rId16" Type="http://schemas.openxmlformats.org/officeDocument/2006/relationships/image" Target="../media/image25.png"/><Relationship Id="rId20" Type="http://schemas.openxmlformats.org/officeDocument/2006/relationships/image" Target="../media/image15.png"/><Relationship Id="rId29" Type="http://schemas.openxmlformats.org/officeDocument/2006/relationships/image" Target="../media/image24.png"/><Relationship Id="rId1" Type="http://schemas.openxmlformats.org/officeDocument/2006/relationships/slideLayout" Target="../slideLayouts/slideLayout15.xml"/><Relationship Id="rId6" Type="http://schemas.microsoft.com/office/2007/relationships/hdphoto" Target="../media/hdphoto28.wdp"/><Relationship Id="rId11" Type="http://schemas.openxmlformats.org/officeDocument/2006/relationships/image" Target="../media/image20.png"/><Relationship Id="rId24" Type="http://schemas.microsoft.com/office/2007/relationships/hdphoto" Target="../media/hdphoto36.wdp"/><Relationship Id="rId5" Type="http://schemas.openxmlformats.org/officeDocument/2006/relationships/image" Target="../media/image13.png"/><Relationship Id="rId15" Type="http://schemas.microsoft.com/office/2007/relationships/hdphoto" Target="../media/hdphoto31.wdp"/><Relationship Id="rId23" Type="http://schemas.microsoft.com/office/2007/relationships/hdphoto" Target="../media/hdphoto7.wdp"/><Relationship Id="rId28" Type="http://schemas.microsoft.com/office/2007/relationships/hdphoto" Target="../media/hdphoto38.wdp"/><Relationship Id="rId10" Type="http://schemas.microsoft.com/office/2007/relationships/hdphoto" Target="../media/hdphoto21.wdp"/><Relationship Id="rId19" Type="http://schemas.microsoft.com/office/2007/relationships/hdphoto" Target="../media/hdphoto34.wdp"/><Relationship Id="rId31" Type="http://schemas.microsoft.com/office/2007/relationships/hdphoto" Target="../media/hdphoto40.wdp"/><Relationship Id="rId4" Type="http://schemas.openxmlformats.org/officeDocument/2006/relationships/image" Target="../media/image27.png"/><Relationship Id="rId9" Type="http://schemas.openxmlformats.org/officeDocument/2006/relationships/image" Target="../media/image12.png"/><Relationship Id="rId14" Type="http://schemas.openxmlformats.org/officeDocument/2006/relationships/image" Target="../media/image23.png"/><Relationship Id="rId22" Type="http://schemas.openxmlformats.org/officeDocument/2006/relationships/image" Target="../media/image16.png"/><Relationship Id="rId27" Type="http://schemas.openxmlformats.org/officeDocument/2006/relationships/image" Target="../media/image19.png"/><Relationship Id="rId30" Type="http://schemas.microsoft.com/office/2007/relationships/hdphoto" Target="../media/hdphoto39.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ews-portal-dev-20240420.azurewebsites.net/login"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85.png"/><Relationship Id="rId4" Type="http://schemas.openxmlformats.org/officeDocument/2006/relationships/hyperlink" Target="https://bit.ly/cnmiewsuat"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padlet.com/cubangbang/ews-requirements-gathering-okkgiemrjvxz7bqf" TargetMode="External"/><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86.png"/></Relationships>
</file>

<file path=ppt/slides/_rels/slide36.xml.rels><?xml version="1.0" encoding="UTF-8" standalone="yes"?>
<Relationships xmlns="http://schemas.openxmlformats.org/package/2006/relationships"><Relationship Id="rId3" Type="http://schemas.openxmlformats.org/officeDocument/2006/relationships/hyperlink" Target="https://padlet.com/cubangbang/ews-requirements-gathering-okkgiemrjvxz7bqf" TargetMode="External"/><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87.png"/><Relationship Id="rId4" Type="http://schemas.openxmlformats.org/officeDocument/2006/relationships/image" Target="../media/image8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hyperlink" Target="bit.ly/sldsdataeval" TargetMode="Externa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hyperlink" Target="https://pixabay.com/en/thank-you-note-thank-thank-you-note-1428147/" TargetMode="External"/><Relationship Id="rId5" Type="http://schemas.openxmlformats.org/officeDocument/2006/relationships/image" Target="../media/image89.png"/><Relationship Id="rId4" Type="http://schemas.openxmlformats.org/officeDocument/2006/relationships/image" Target="../media/image88.jpeg"/></Relationships>
</file>

<file path=ppt/slides/_rels/slide39.xml.rels><?xml version="1.0" encoding="UTF-8" standalone="yes"?>
<Relationships xmlns="http://schemas.openxmlformats.org/package/2006/relationships"><Relationship Id="rId3" Type="http://schemas.openxmlformats.org/officeDocument/2006/relationships/hyperlink" Target="https://www.nicetofit.com/%E0%B9%80%E0%B8%A3%E0%B8%B5%E0%B8%A2%E0%B8%99%E0%B8%A3%E0%B8%B9%E0%B9%89%E0%B8%88%E0%B8%B2%E0%B8%81%E0%B8%84%E0%B8%A7%E0%B8%B2%E0%B8%A1%E0%B8%A5%E0%B9%89%E0%B8%A1%E0%B9%80%E0%B8%AB%E0%B8%A5%E0%B8%A7/" TargetMode="External"/><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3" Type="http://schemas.microsoft.com/office/2007/relationships/hdphoto" Target="../media/hdphoto21.wdp"/><Relationship Id="rId18" Type="http://schemas.microsoft.com/office/2007/relationships/hdphoto" Target="../media/hdphoto44.wdp"/><Relationship Id="rId26" Type="http://schemas.microsoft.com/office/2007/relationships/hdphoto" Target="../media/hdphoto49.wdp"/><Relationship Id="rId39" Type="http://schemas.openxmlformats.org/officeDocument/2006/relationships/image" Target="../media/image26.png"/><Relationship Id="rId21" Type="http://schemas.microsoft.com/office/2007/relationships/hdphoto" Target="../media/hdphoto46.wdp"/><Relationship Id="rId34" Type="http://schemas.microsoft.com/office/2007/relationships/hdphoto" Target="../media/hdphoto53.wdp"/><Relationship Id="rId7" Type="http://schemas.openxmlformats.org/officeDocument/2006/relationships/diagramQuickStyle" Target="../diagrams/quickStyle1.xml"/><Relationship Id="rId12" Type="http://schemas.openxmlformats.org/officeDocument/2006/relationships/image" Target="../media/image12.png"/><Relationship Id="rId17" Type="http://schemas.openxmlformats.org/officeDocument/2006/relationships/image" Target="../media/image25.png"/><Relationship Id="rId25" Type="http://schemas.microsoft.com/office/2007/relationships/hdphoto" Target="../media/hdphoto48.wdp"/><Relationship Id="rId33" Type="http://schemas.openxmlformats.org/officeDocument/2006/relationships/image" Target="../media/image22.png"/><Relationship Id="rId38" Type="http://schemas.microsoft.com/office/2007/relationships/hdphoto" Target="../media/hdphoto55.wdp"/><Relationship Id="rId2" Type="http://schemas.openxmlformats.org/officeDocument/2006/relationships/notesSlide" Target="../notesSlides/notesSlide4.xml"/><Relationship Id="rId16" Type="http://schemas.openxmlformats.org/officeDocument/2006/relationships/image" Target="../media/image23.png"/><Relationship Id="rId20" Type="http://schemas.openxmlformats.org/officeDocument/2006/relationships/image" Target="../media/image14.png"/><Relationship Id="rId29" Type="http://schemas.openxmlformats.org/officeDocument/2006/relationships/image" Target="../media/image18.png"/><Relationship Id="rId1" Type="http://schemas.openxmlformats.org/officeDocument/2006/relationships/slideLayout" Target="../slideLayouts/slideLayout15.xml"/><Relationship Id="rId6" Type="http://schemas.openxmlformats.org/officeDocument/2006/relationships/diagramLayout" Target="../diagrams/layout1.xml"/><Relationship Id="rId11" Type="http://schemas.microsoft.com/office/2007/relationships/hdphoto" Target="../media/hdphoto42.wdp"/><Relationship Id="rId24" Type="http://schemas.openxmlformats.org/officeDocument/2006/relationships/image" Target="../media/image16.png"/><Relationship Id="rId32" Type="http://schemas.microsoft.com/office/2007/relationships/hdphoto" Target="../media/hdphoto52.wdp"/><Relationship Id="rId37" Type="http://schemas.microsoft.com/office/2007/relationships/hdphoto" Target="../media/hdphoto7.wdp"/><Relationship Id="rId5" Type="http://schemas.openxmlformats.org/officeDocument/2006/relationships/diagramData" Target="../diagrams/data1.xml"/><Relationship Id="rId15" Type="http://schemas.microsoft.com/office/2007/relationships/hdphoto" Target="../media/hdphoto43.wdp"/><Relationship Id="rId23" Type="http://schemas.microsoft.com/office/2007/relationships/hdphoto" Target="../media/hdphoto47.wdp"/><Relationship Id="rId28" Type="http://schemas.microsoft.com/office/2007/relationships/hdphoto" Target="../media/hdphoto50.wdp"/><Relationship Id="rId36" Type="http://schemas.openxmlformats.org/officeDocument/2006/relationships/image" Target="../media/image24.png"/><Relationship Id="rId10" Type="http://schemas.openxmlformats.org/officeDocument/2006/relationships/image" Target="../media/image13.png"/><Relationship Id="rId19" Type="http://schemas.microsoft.com/office/2007/relationships/hdphoto" Target="../media/hdphoto45.wdp"/><Relationship Id="rId31" Type="http://schemas.openxmlformats.org/officeDocument/2006/relationships/image" Target="../media/image19.png"/><Relationship Id="rId4" Type="http://schemas.microsoft.com/office/2007/relationships/hdphoto" Target="../media/hdphoto41.wdp"/><Relationship Id="rId9" Type="http://schemas.microsoft.com/office/2007/relationships/diagramDrawing" Target="../diagrams/drawing1.xml"/><Relationship Id="rId14" Type="http://schemas.openxmlformats.org/officeDocument/2006/relationships/image" Target="../media/image20.png"/><Relationship Id="rId22" Type="http://schemas.openxmlformats.org/officeDocument/2006/relationships/image" Target="../media/image15.png"/><Relationship Id="rId27" Type="http://schemas.openxmlformats.org/officeDocument/2006/relationships/image" Target="../media/image17.png"/><Relationship Id="rId30" Type="http://schemas.microsoft.com/office/2007/relationships/hdphoto" Target="../media/hdphoto51.wdp"/><Relationship Id="rId35" Type="http://schemas.microsoft.com/office/2007/relationships/hdphoto" Target="../media/hdphoto54.wdp"/><Relationship Id="rId8" Type="http://schemas.openxmlformats.org/officeDocument/2006/relationships/diagramColors" Target="../diagrams/colors1.xml"/><Relationship Id="rId3" Type="http://schemas.openxmlformats.org/officeDocument/2006/relationships/image" Target="../media/image28.png"/></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4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30.svg"/></Relationships>
</file>

<file path=ppt/slides/_rels/slide5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slideLayout" Target="../slideLayouts/slideLayout26.xml"/><Relationship Id="rId1" Type="http://schemas.openxmlformats.org/officeDocument/2006/relationships/video" Target="https://www.youtube.com/embed/rOopWEFj6pw?feature=oembed" TargetMode="External"/><Relationship Id="rId4" Type="http://schemas.openxmlformats.org/officeDocument/2006/relationships/image" Target="../media/image104.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hyperlink" Target="https://powerbi-t.slds.solutions/ReportsPowerbi-t/powerbi/CNMI/FF_Report_Aggregate" TargetMode="External"/><Relationship Id="rId2" Type="http://schemas.openxmlformats.org/officeDocument/2006/relationships/notesSlide" Target="../notesSlides/notesSlide24.xml"/><Relationship Id="rId1" Type="http://schemas.openxmlformats.org/officeDocument/2006/relationships/slideLayout" Target="../slideLayouts/slideLayout27.xml"/><Relationship Id="rId5" Type="http://schemas.openxmlformats.org/officeDocument/2006/relationships/hyperlink" Target="https://cnmipublicreports-t.dbdriven.solutions/CNMI_School_Report.html" TargetMode="External"/><Relationship Id="rId4" Type="http://schemas.openxmlformats.org/officeDocument/2006/relationships/hyperlink" Target="https://powerbi-t.slds.solutions/ReportsPowerbi-t/powerbi/CNMI/AcademicAchievement"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4.xml"/><Relationship Id="rId4" Type="http://schemas.openxmlformats.org/officeDocument/2006/relationships/hyperlink" Target="https://bit.ly/datausetools" TargetMode="External"/></Relationships>
</file>

<file path=ppt/slides/_rels/slide56.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hyperlink" Target="https://bit.ly/datausetools" TargetMode="External"/><Relationship Id="rId7" Type="http://schemas.openxmlformats.org/officeDocument/2006/relationships/image" Target="../media/image108.png"/><Relationship Id="rId2" Type="http://schemas.openxmlformats.org/officeDocument/2006/relationships/notesSlide" Target="../notesSlides/notesSlide25.xml"/><Relationship Id="rId1" Type="http://schemas.openxmlformats.org/officeDocument/2006/relationships/slideLayout" Target="../slideLayouts/slideLayout28.xml"/><Relationship Id="rId6" Type="http://schemas.openxmlformats.org/officeDocument/2006/relationships/hyperlink" Target="https://bit.ly/sldsengage" TargetMode="External"/><Relationship Id="rId5" Type="http://schemas.openxmlformats.org/officeDocument/2006/relationships/image" Target="../media/image107.jpeg"/><Relationship Id="rId4" Type="http://schemas.openxmlformats.org/officeDocument/2006/relationships/image" Target="../media/image106.png"/><Relationship Id="rId9" Type="http://schemas.openxmlformats.org/officeDocument/2006/relationships/hyperlink" Target="bit.ly/datatoolbreakout"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hyperlink" Target="https://powerbi-t.slds.solutions/ReportsPowerbi-t/powerbi/CNMI/FF_Report_Aggregate" TargetMode="External"/><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4.xml"/><Relationship Id="rId6" Type="http://schemas.openxmlformats.org/officeDocument/2006/relationships/image" Target="../media/image114.png"/><Relationship Id="rId5" Type="http://schemas.openxmlformats.org/officeDocument/2006/relationships/hyperlink" Target="https://powerbi-t.slds.solutions/ReportsPowerbi-t/powerbi/CNMI/FF_Report_Aggregate" TargetMode="External"/><Relationship Id="rId4" Type="http://schemas.openxmlformats.org/officeDocument/2006/relationships/image" Target="../media/image113.png"/></Relationships>
</file>

<file path=ppt/slides/_rels/slide5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hyperlink" Target="https://powerbi-t.slds.solutions/ReportsPowerbi-t/powerbi/CNMI/FF_Report_Aggregate" TargetMode="External"/><Relationship Id="rId1" Type="http://schemas.openxmlformats.org/officeDocument/2006/relationships/slideLayout" Target="../slideLayouts/slideLayout24.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hyperlink" Target="https://powerbi-t.slds.solutions/ReportsPowerbi-t/powerbi/CNMI/FF_Report_Aggregate" TargetMode="External"/><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3" Type="http://schemas.openxmlformats.org/officeDocument/2006/relationships/hyperlink" Target="https://powerbi-t.slds.solutions/ReportsPowerbi-t/powerbi/CNMI/FF_Report_Aggregate" TargetMode="External"/><Relationship Id="rId2" Type="http://schemas.openxmlformats.org/officeDocument/2006/relationships/image" Target="../media/image120.png"/><Relationship Id="rId1" Type="http://schemas.openxmlformats.org/officeDocument/2006/relationships/slideLayout" Target="../slideLayouts/slideLayout24.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6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hyperlink" Target="https://powerbi-t.slds.solutions/ReportsPowerbi-t/powerbi/CNMI/FF_Report_Aggregate" TargetMode="External"/><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hyperlink" Target="https://powerbi-t.slds.solutions/ReportsPowerbi-t/powerbi/CNMI/FF_Report_Aggregate" TargetMode="External"/><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hyperlink" Target="https://powerbi-t.slds.solutions/ReportsPowerbi-t/powerbi/CNMI/AcademicAchievement" TargetMode="External"/><Relationship Id="rId1" Type="http://schemas.openxmlformats.org/officeDocument/2006/relationships/slideLayout" Target="../slideLayouts/slideLayout28.xml"/><Relationship Id="rId4" Type="http://schemas.openxmlformats.org/officeDocument/2006/relationships/image" Target="../media/image127.png"/></Relationships>
</file>

<file path=ppt/slides/_rels/slide6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hyperlink" Target="https://powerbi-t.slds.solutions/ReportsPowerbi-t/powerbi/CNMI/AcademicAchievement" TargetMode="External"/><Relationship Id="rId1" Type="http://schemas.openxmlformats.org/officeDocument/2006/relationships/slideLayout" Target="../slideLayouts/slideLayout29.xml"/><Relationship Id="rId4" Type="http://schemas.openxmlformats.org/officeDocument/2006/relationships/image" Target="../media/image129.png"/></Relationships>
</file>

<file path=ppt/slides/_rels/slide66.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hyperlink" Target="https://powerbi-t.slds.solutions/ReportsPowerbi-t/powerbi/CNMI/AcademicAchievement" TargetMode="External"/><Relationship Id="rId1" Type="http://schemas.openxmlformats.org/officeDocument/2006/relationships/slideLayout" Target="../slideLayouts/slideLayout29.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6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hyperlink" Target="https://cnmipublicreports-t.dbdriven.solutions/CNMI_School_Report.html" TargetMode="External"/><Relationship Id="rId1" Type="http://schemas.openxmlformats.org/officeDocument/2006/relationships/slideLayout" Target="../slideLayouts/slideLayout28.xml"/><Relationship Id="rId5" Type="http://schemas.openxmlformats.org/officeDocument/2006/relationships/image" Target="../media/image138.png"/><Relationship Id="rId4" Type="http://schemas.openxmlformats.org/officeDocument/2006/relationships/image" Target="../media/image137.png"/></Relationships>
</file>

<file path=ppt/slides/_rels/slide6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hyperlink" Target="https://cnmipublicreports-t.dbdriven.solutions/CNMI_School_Report.html" TargetMode="External"/><Relationship Id="rId1" Type="http://schemas.openxmlformats.org/officeDocument/2006/relationships/slideLayout" Target="../slideLayouts/slideLayout24.xml"/><Relationship Id="rId5" Type="http://schemas.openxmlformats.org/officeDocument/2006/relationships/image" Target="../media/image141.png"/><Relationship Id="rId4" Type="http://schemas.openxmlformats.org/officeDocument/2006/relationships/image" Target="../media/image140.png"/></Relationships>
</file>

<file path=ppt/slides/_rels/slide69.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slideLayout" Target="../slideLayouts/slideLayout7.xml"/><Relationship Id="rId1" Type="http://schemas.openxmlformats.org/officeDocument/2006/relationships/video" Target="https://www.youtube.com/embed/S14svIwIRSY?feature=oembed" TargetMode="Externa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jpeg"/><Relationship Id="rId9" Type="http://schemas.openxmlformats.org/officeDocument/2006/relationships/image" Target="../media/image3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72.xml.rels><?xml version="1.0" encoding="UTF-8" standalone="yes"?>
<Relationships xmlns="http://schemas.openxmlformats.org/package/2006/relationships"><Relationship Id="rId8" Type="http://schemas.openxmlformats.org/officeDocument/2006/relationships/image" Target="../media/image144.png"/><Relationship Id="rId13" Type="http://schemas.openxmlformats.org/officeDocument/2006/relationships/image" Target="../media/image148.pn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147.png"/><Relationship Id="rId2" Type="http://schemas.openxmlformats.org/officeDocument/2006/relationships/notesSlide" Target="../notesSlides/notesSlide27.xml"/><Relationship Id="rId1" Type="http://schemas.openxmlformats.org/officeDocument/2006/relationships/slideLayout" Target="../slideLayouts/slideLayout21.xml"/><Relationship Id="rId6" Type="http://schemas.openxmlformats.org/officeDocument/2006/relationships/diagramColors" Target="../diagrams/colors5.xml"/><Relationship Id="rId11" Type="http://schemas.openxmlformats.org/officeDocument/2006/relationships/image" Target="../media/image146.png"/><Relationship Id="rId5" Type="http://schemas.openxmlformats.org/officeDocument/2006/relationships/diagramQuickStyle" Target="../diagrams/quickStyle5.xml"/><Relationship Id="rId10" Type="http://schemas.openxmlformats.org/officeDocument/2006/relationships/hyperlink" Target="http://npwr.nv.gov/reports/student-completion-and-workforce-part-ii/" TargetMode="External"/><Relationship Id="rId4" Type="http://schemas.openxmlformats.org/officeDocument/2006/relationships/diagramLayout" Target="../diagrams/layout5.xml"/><Relationship Id="rId9" Type="http://schemas.openxmlformats.org/officeDocument/2006/relationships/image" Target="../media/image145.png"/><Relationship Id="rId14" Type="http://schemas.openxmlformats.org/officeDocument/2006/relationships/image" Target="../media/image14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7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77.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diagramData" Target="../diagrams/data8.xml"/><Relationship Id="rId18" Type="http://schemas.openxmlformats.org/officeDocument/2006/relationships/image" Target="../media/image151.png"/><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17" Type="http://schemas.microsoft.com/office/2007/relationships/diagramDrawing" Target="../diagrams/drawing8.xml"/><Relationship Id="rId2" Type="http://schemas.openxmlformats.org/officeDocument/2006/relationships/notesSlide" Target="../notesSlides/notesSlide31.xml"/><Relationship Id="rId16" Type="http://schemas.openxmlformats.org/officeDocument/2006/relationships/diagramColors" Target="../diagrams/colors8.xml"/><Relationship Id="rId1" Type="http://schemas.openxmlformats.org/officeDocument/2006/relationships/slideLayout" Target="../slideLayouts/slideLayout21.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5" Type="http://schemas.openxmlformats.org/officeDocument/2006/relationships/diagramQuickStyle" Target="../diagrams/quickStyle8.xml"/><Relationship Id="rId10" Type="http://schemas.openxmlformats.org/officeDocument/2006/relationships/diagramQuickStyle" Target="../diagrams/quickStyle7.xml"/><Relationship Id="rId19" Type="http://schemas.openxmlformats.org/officeDocument/2006/relationships/hyperlink" Target="https://commons.wikimedia.org/wiki/File:Singapore_Road_Signs_-_Restrictive_Sign_-_Stop_-_Security_Check.svg" TargetMode="External"/><Relationship Id="rId4" Type="http://schemas.openxmlformats.org/officeDocument/2006/relationships/diagramLayout" Target="../diagrams/layout6.xml"/><Relationship Id="rId9" Type="http://schemas.openxmlformats.org/officeDocument/2006/relationships/diagramLayout" Target="../diagrams/layout7.xml"/><Relationship Id="rId14" Type="http://schemas.openxmlformats.org/officeDocument/2006/relationships/diagramLayout" Target="../diagrams/layout8.xml"/></Relationships>
</file>

<file path=ppt/slides/_rels/slide7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32.xml"/><Relationship Id="rId1" Type="http://schemas.openxmlformats.org/officeDocument/2006/relationships/slideLayout" Target="../slideLayouts/slideLayout21.xml"/><Relationship Id="rId5" Type="http://schemas.openxmlformats.org/officeDocument/2006/relationships/image" Target="../media/image149.png"/><Relationship Id="rId4" Type="http://schemas.openxmlformats.org/officeDocument/2006/relationships/image" Target="../media/image148.png"/></Relationships>
</file>

<file path=ppt/slides/_rels/slide7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41.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slideLayout" Target="../slideLayouts/slideLayout7.xml"/><Relationship Id="rId1" Type="http://schemas.openxmlformats.org/officeDocument/2006/relationships/video" Target="https://www.youtube.com/embed/S14svIwIRSY?feature=oembed" TargetMode="Externa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jpeg"/><Relationship Id="rId9" Type="http://schemas.openxmlformats.org/officeDocument/2006/relationships/image" Target="../media/image37.png"/></Relationships>
</file>

<file path=ppt/slides/_rels/slide8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34.xml"/><Relationship Id="rId1" Type="http://schemas.openxmlformats.org/officeDocument/2006/relationships/slideLayout" Target="../slideLayouts/slideLayout21.xml"/><Relationship Id="rId4" Type="http://schemas.openxmlformats.org/officeDocument/2006/relationships/image" Target="../media/image154.png"/></Relationships>
</file>

<file path=ppt/slides/_rels/slide8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35.xml"/><Relationship Id="rId1" Type="http://schemas.openxmlformats.org/officeDocument/2006/relationships/slideLayout" Target="../slideLayouts/slideLayout21.xml"/><Relationship Id="rId4" Type="http://schemas.openxmlformats.org/officeDocument/2006/relationships/image" Target="../media/image156.png"/></Relationships>
</file>

<file path=ppt/slides/_rels/slide82.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8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8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38.xml"/><Relationship Id="rId1" Type="http://schemas.openxmlformats.org/officeDocument/2006/relationships/slideLayout" Target="../slideLayouts/slideLayout21.xml"/><Relationship Id="rId5" Type="http://schemas.openxmlformats.org/officeDocument/2006/relationships/image" Target="../media/image161.png"/><Relationship Id="rId4" Type="http://schemas.openxmlformats.org/officeDocument/2006/relationships/image" Target="../media/image160.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1.xml"/><Relationship Id="rId1" Type="http://schemas.openxmlformats.org/officeDocument/2006/relationships/video" Target="https://www.youtube.com/embed/lonZnZfm7cs?feature=oembed" TargetMode="External"/><Relationship Id="rId6" Type="http://schemas.openxmlformats.org/officeDocument/2006/relationships/image" Target="../media/image163.png"/><Relationship Id="rId5" Type="http://schemas.openxmlformats.org/officeDocument/2006/relationships/hyperlink" Target="https://vlds.virginia.gov/" TargetMode="External"/><Relationship Id="rId4" Type="http://schemas.openxmlformats.org/officeDocument/2006/relationships/image" Target="../media/image162.jpeg"/></Relationships>
</file>

<file path=ppt/slides/_rels/slide86.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64.png"/><Relationship Id="rId7" Type="http://schemas.openxmlformats.org/officeDocument/2006/relationships/image" Target="../media/image168.jpeg"/><Relationship Id="rId12" Type="http://schemas.openxmlformats.org/officeDocument/2006/relationships/image" Target="../media/image173.png"/><Relationship Id="rId2" Type="http://schemas.openxmlformats.org/officeDocument/2006/relationships/notesSlide" Target="../notesSlides/notesSlide40.xml"/><Relationship Id="rId1" Type="http://schemas.openxmlformats.org/officeDocument/2006/relationships/slideLayout" Target="../slideLayouts/slideLayout21.xml"/><Relationship Id="rId6" Type="http://schemas.openxmlformats.org/officeDocument/2006/relationships/image" Target="../media/image167.png"/><Relationship Id="rId11" Type="http://schemas.openxmlformats.org/officeDocument/2006/relationships/image" Target="../media/image172.png"/><Relationship Id="rId5" Type="http://schemas.openxmlformats.org/officeDocument/2006/relationships/image" Target="../media/image166.jpeg"/><Relationship Id="rId10" Type="http://schemas.openxmlformats.org/officeDocument/2006/relationships/image" Target="../media/image171.jpeg"/><Relationship Id="rId4" Type="http://schemas.openxmlformats.org/officeDocument/2006/relationships/image" Target="../media/image165.jpeg"/><Relationship Id="rId9" Type="http://schemas.openxmlformats.org/officeDocument/2006/relationships/image" Target="../media/image170.jpe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1.xml"/><Relationship Id="rId1" Type="http://schemas.openxmlformats.org/officeDocument/2006/relationships/video" Target="https://www.youtube.com/embed/ZpZLs_S3dUU?feature=oembed" TargetMode="External"/><Relationship Id="rId6" Type="http://schemas.openxmlformats.org/officeDocument/2006/relationships/image" Target="../media/image175.jpeg"/><Relationship Id="rId5" Type="http://schemas.openxmlformats.org/officeDocument/2006/relationships/image" Target="../media/image174.png"/><Relationship Id="rId4" Type="http://schemas.openxmlformats.org/officeDocument/2006/relationships/hyperlink" Target="http://npwr.nv.gov/"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176.png"/><Relationship Id="rId7" Type="http://schemas.openxmlformats.org/officeDocument/2006/relationships/image" Target="../media/image180.png"/><Relationship Id="rId2" Type="http://schemas.openxmlformats.org/officeDocument/2006/relationships/notesSlide" Target="../notesSlides/notesSlide42.xml"/><Relationship Id="rId1" Type="http://schemas.openxmlformats.org/officeDocument/2006/relationships/slideLayout" Target="../slideLayouts/slideLayout21.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png"/></Relationships>
</file>

<file path=ppt/slides/_rels/slide89.xml.rels><?xml version="1.0" encoding="UTF-8" standalone="yes"?>
<Relationships xmlns="http://schemas.openxmlformats.org/package/2006/relationships"><Relationship Id="rId8" Type="http://schemas.openxmlformats.org/officeDocument/2006/relationships/hyperlink" Target="http://danngtr.blogspot.mx/" TargetMode="External"/><Relationship Id="rId3" Type="http://schemas.openxmlformats.org/officeDocument/2006/relationships/hyperlink" Target="http://npwr.nv.gov/reports/career-earnings/" TargetMode="External"/><Relationship Id="rId7" Type="http://schemas.openxmlformats.org/officeDocument/2006/relationships/image" Target="../media/image182.jpeg"/><Relationship Id="rId2" Type="http://schemas.openxmlformats.org/officeDocument/2006/relationships/notesSlide" Target="../notesSlides/notesSlide43.xml"/><Relationship Id="rId1" Type="http://schemas.openxmlformats.org/officeDocument/2006/relationships/slideLayout" Target="../slideLayouts/slideLayout21.xml"/><Relationship Id="rId6" Type="http://schemas.openxmlformats.org/officeDocument/2006/relationships/image" Target="../media/image146.png"/><Relationship Id="rId5" Type="http://schemas.openxmlformats.org/officeDocument/2006/relationships/hyperlink" Target="http://npwr.nv.gov/reports/student-completion-and-workforce-part-ii/" TargetMode="External"/><Relationship Id="rId10" Type="http://schemas.openxmlformats.org/officeDocument/2006/relationships/image" Target="../media/image183.png"/><Relationship Id="rId4" Type="http://schemas.openxmlformats.org/officeDocument/2006/relationships/image" Target="../media/image181.png"/><Relationship Id="rId9" Type="http://schemas.openxmlformats.org/officeDocument/2006/relationships/hyperlink" Target="http://npwr.nv.gov/reports/education-dashboard-stem/education-dashboard-stem-fullscreen/"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 Id="rId14" Type="http://schemas.openxmlformats.org/officeDocument/2006/relationships/image" Target="../media/image53.svg"/></Relationships>
</file>

<file path=ppt/slides/_rels/slide90.xml.rels><?xml version="1.0" encoding="UTF-8" standalone="yes"?>
<Relationships xmlns="http://schemas.openxmlformats.org/package/2006/relationships"><Relationship Id="rId3" Type="http://schemas.openxmlformats.org/officeDocument/2006/relationships/hyperlink" Target="https://vlds.virginia.gov/" TargetMode="External"/><Relationship Id="rId7" Type="http://schemas.openxmlformats.org/officeDocument/2006/relationships/image" Target="../media/image184.png"/><Relationship Id="rId2" Type="http://schemas.openxmlformats.org/officeDocument/2006/relationships/notesSlide" Target="../notesSlides/notesSlide44.xml"/><Relationship Id="rId1" Type="http://schemas.openxmlformats.org/officeDocument/2006/relationships/slideLayout" Target="../slideLayouts/slideLayout21.xml"/><Relationship Id="rId6" Type="http://schemas.openxmlformats.org/officeDocument/2006/relationships/image" Target="../media/image174.png"/><Relationship Id="rId5" Type="http://schemas.openxmlformats.org/officeDocument/2006/relationships/hyperlink" Target="http://npwr.nv.gov/" TargetMode="External"/><Relationship Id="rId4" Type="http://schemas.openxmlformats.org/officeDocument/2006/relationships/image" Target="../media/image163.png"/></Relationships>
</file>

<file path=ppt/slides/_rels/slide91.xml.rels><?xml version="1.0" encoding="UTF-8" standalone="yes"?>
<Relationships xmlns="http://schemas.openxmlformats.org/package/2006/relationships"><Relationship Id="rId3" Type="http://schemas.openxmlformats.org/officeDocument/2006/relationships/hyperlink" Target="http://npwr.nv.gov/reports/career-earnings/" TargetMode="External"/><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181.png"/></Relationships>
</file>

<file path=ppt/slides/_rels/slide92.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grpSp>
        <p:nvGrpSpPr>
          <p:cNvPr id="12" name="Group 2">
            <a:extLst>
              <a:ext uri="{FF2B5EF4-FFF2-40B4-BE49-F238E27FC236}">
                <a16:creationId xmlns:a16="http://schemas.microsoft.com/office/drawing/2014/main" id="{91B6C084-94D0-6624-3BCB-78FFD79B35DB}"/>
              </a:ext>
            </a:extLst>
          </p:cNvPr>
          <p:cNvGrpSpPr/>
          <p:nvPr/>
        </p:nvGrpSpPr>
        <p:grpSpPr>
          <a:xfrm>
            <a:off x="10125307" y="750241"/>
            <a:ext cx="2066695" cy="6133160"/>
            <a:chOff x="0" y="0"/>
            <a:chExt cx="1851768" cy="1835149"/>
          </a:xfrm>
          <a:solidFill>
            <a:srgbClr val="DDDDDD"/>
          </a:solidFill>
        </p:grpSpPr>
        <p:sp>
          <p:nvSpPr>
            <p:cNvPr id="13" name="Freeform 3">
              <a:extLst>
                <a:ext uri="{FF2B5EF4-FFF2-40B4-BE49-F238E27FC236}">
                  <a16:creationId xmlns:a16="http://schemas.microsoft.com/office/drawing/2014/main" id="{2A42B913-7B06-FA30-92C1-0DC63E6D3D00}"/>
                </a:ext>
              </a:extLst>
            </p:cNvPr>
            <p:cNvSpPr/>
            <p:nvPr/>
          </p:nvSpPr>
          <p:spPr>
            <a:xfrm>
              <a:off x="0" y="0"/>
              <a:ext cx="1851768" cy="1835149"/>
            </a:xfrm>
            <a:custGeom>
              <a:avLst/>
              <a:gdLst/>
              <a:ahLst/>
              <a:cxnLst/>
              <a:rect l="l" t="t" r="r" b="b"/>
              <a:pathLst>
                <a:path w="1851768" h="1835149">
                  <a:moveTo>
                    <a:pt x="0" y="0"/>
                  </a:moveTo>
                  <a:lnTo>
                    <a:pt x="1851768" y="0"/>
                  </a:lnTo>
                  <a:lnTo>
                    <a:pt x="1851768" y="1835149"/>
                  </a:lnTo>
                  <a:lnTo>
                    <a:pt x="0" y="1835149"/>
                  </a:lnTo>
                  <a:close/>
                </a:path>
              </a:pathLst>
            </a:custGeom>
            <a:grpFill/>
          </p:spPr>
        </p:sp>
      </p:grpSp>
      <p:sp>
        <p:nvSpPr>
          <p:cNvPr id="14" name="Freeform 5">
            <a:extLst>
              <a:ext uri="{FF2B5EF4-FFF2-40B4-BE49-F238E27FC236}">
                <a16:creationId xmlns:a16="http://schemas.microsoft.com/office/drawing/2014/main" id="{CAD593D8-3F49-07EA-E334-C2774DBDBCE1}"/>
              </a:ext>
            </a:extLst>
          </p:cNvPr>
          <p:cNvSpPr/>
          <p:nvPr/>
        </p:nvSpPr>
        <p:spPr>
          <a:xfrm>
            <a:off x="7162800" y="605658"/>
            <a:ext cx="4507147" cy="5443487"/>
          </a:xfrm>
          <a:custGeom>
            <a:avLst/>
            <a:gdLst/>
            <a:ahLst/>
            <a:cxnLst/>
            <a:rect l="l" t="t" r="r" b="b"/>
            <a:pathLst>
              <a:path w="6157188" h="7436317">
                <a:moveTo>
                  <a:pt x="3078594" y="5949"/>
                </a:moveTo>
                <a:cubicBezTo>
                  <a:pt x="2027358" y="0"/>
                  <a:pt x="1053959" y="706239"/>
                  <a:pt x="526979" y="1857245"/>
                </a:cubicBezTo>
                <a:cubicBezTo>
                  <a:pt x="0" y="3008251"/>
                  <a:pt x="0" y="4428067"/>
                  <a:pt x="526979" y="5579073"/>
                </a:cubicBezTo>
                <a:cubicBezTo>
                  <a:pt x="1053959" y="6730078"/>
                  <a:pt x="2027358" y="7436317"/>
                  <a:pt x="3078594" y="7430369"/>
                </a:cubicBezTo>
                <a:cubicBezTo>
                  <a:pt x="4129830" y="7436317"/>
                  <a:pt x="5103229" y="6730078"/>
                  <a:pt x="5630209" y="5579073"/>
                </a:cubicBezTo>
                <a:cubicBezTo>
                  <a:pt x="6157188" y="4428067"/>
                  <a:pt x="6157188" y="3008251"/>
                  <a:pt x="5630209" y="1857245"/>
                </a:cubicBezTo>
                <a:cubicBezTo>
                  <a:pt x="5103229" y="706240"/>
                  <a:pt x="4129830" y="0"/>
                  <a:pt x="3078594" y="5949"/>
                </a:cubicBezTo>
                <a:close/>
              </a:path>
            </a:pathLst>
          </a:custGeom>
          <a:blipFill>
            <a:blip r:embed="rId3"/>
            <a:stretch>
              <a:fillRect l="-23875" t="-40182" r="-46626" b="-40280"/>
            </a:stretch>
          </a:blipFill>
        </p:spPr>
        <p:txBody>
          <a:bodyPr/>
          <a:lstStyle/>
          <a:p>
            <a:endParaRPr lang="en-US" sz="933"/>
          </a:p>
        </p:txBody>
      </p:sp>
      <p:sp>
        <p:nvSpPr>
          <p:cNvPr id="15" name="Freeform 6">
            <a:extLst>
              <a:ext uri="{FF2B5EF4-FFF2-40B4-BE49-F238E27FC236}">
                <a16:creationId xmlns:a16="http://schemas.microsoft.com/office/drawing/2014/main" id="{CCDB1ED9-41B0-4804-2853-800B2D52C5E9}"/>
              </a:ext>
            </a:extLst>
          </p:cNvPr>
          <p:cNvSpPr/>
          <p:nvPr/>
        </p:nvSpPr>
        <p:spPr>
          <a:xfrm>
            <a:off x="7213601" y="594256"/>
            <a:ext cx="4438185" cy="5577945"/>
          </a:xfrm>
          <a:custGeom>
            <a:avLst/>
            <a:gdLst/>
            <a:ahLst/>
            <a:cxnLst/>
            <a:rect l="l" t="t" r="r" b="b"/>
            <a:pathLst>
              <a:path w="6062980" h="7620000">
                <a:moveTo>
                  <a:pt x="3031490" y="7620000"/>
                </a:moveTo>
                <a:cubicBezTo>
                  <a:pt x="1360170" y="7620000"/>
                  <a:pt x="0" y="5910580"/>
                  <a:pt x="0" y="3810000"/>
                </a:cubicBezTo>
                <a:cubicBezTo>
                  <a:pt x="0" y="1709420"/>
                  <a:pt x="1360170" y="0"/>
                  <a:pt x="3031490" y="0"/>
                </a:cubicBezTo>
                <a:cubicBezTo>
                  <a:pt x="4702810" y="0"/>
                  <a:pt x="6062980" y="1709420"/>
                  <a:pt x="6062980" y="3810000"/>
                </a:cubicBezTo>
                <a:cubicBezTo>
                  <a:pt x="6062980" y="5910580"/>
                  <a:pt x="4702810" y="7620000"/>
                  <a:pt x="3031490" y="7620000"/>
                </a:cubicBezTo>
                <a:close/>
                <a:moveTo>
                  <a:pt x="3031490" y="196850"/>
                </a:moveTo>
                <a:cubicBezTo>
                  <a:pt x="1468120" y="196850"/>
                  <a:pt x="196850" y="1817370"/>
                  <a:pt x="196850" y="3810000"/>
                </a:cubicBezTo>
                <a:cubicBezTo>
                  <a:pt x="196850" y="5802630"/>
                  <a:pt x="1468120" y="7423150"/>
                  <a:pt x="3031490" y="7423150"/>
                </a:cubicBezTo>
                <a:cubicBezTo>
                  <a:pt x="4594860" y="7423150"/>
                  <a:pt x="5866130" y="5802630"/>
                  <a:pt x="5866130" y="3810000"/>
                </a:cubicBezTo>
                <a:cubicBezTo>
                  <a:pt x="5866130" y="1817370"/>
                  <a:pt x="4594860" y="196850"/>
                  <a:pt x="3031490" y="196850"/>
                </a:cubicBezTo>
                <a:close/>
              </a:path>
            </a:pathLst>
          </a:custGeom>
          <a:solidFill>
            <a:srgbClr val="3F547F"/>
          </a:solidFill>
        </p:spPr>
      </p:sp>
      <p:sp>
        <p:nvSpPr>
          <p:cNvPr id="16" name="Rectangle 15">
            <a:extLst>
              <a:ext uri="{FF2B5EF4-FFF2-40B4-BE49-F238E27FC236}">
                <a16:creationId xmlns:a16="http://schemas.microsoft.com/office/drawing/2014/main" id="{1DFBC046-F5E4-7AB4-DC23-E7F23719C72D}"/>
              </a:ext>
            </a:extLst>
          </p:cNvPr>
          <p:cNvSpPr/>
          <p:nvPr/>
        </p:nvSpPr>
        <p:spPr>
          <a:xfrm>
            <a:off x="11077402" y="1680284"/>
            <a:ext cx="592545" cy="3425117"/>
          </a:xfrm>
          <a:prstGeom prst="rect">
            <a:avLst/>
          </a:prstGeom>
          <a:solidFill>
            <a:srgbClr val="02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3"/>
          </a:p>
        </p:txBody>
      </p:sp>
      <p:pic>
        <p:nvPicPr>
          <p:cNvPr id="19" name="Picture 7">
            <a:extLst>
              <a:ext uri="{FF2B5EF4-FFF2-40B4-BE49-F238E27FC236}">
                <a16:creationId xmlns:a16="http://schemas.microsoft.com/office/drawing/2014/main" id="{F421AEED-CBEA-77ED-D876-CB40F70AA214}"/>
              </a:ext>
            </a:extLst>
          </p:cNvPr>
          <p:cNvPicPr>
            <a:picLocks noChangeAspect="1"/>
          </p:cNvPicPr>
          <p:nvPr/>
        </p:nvPicPr>
        <p:blipFill rotWithShape="1">
          <a:blip r:embed="rId4"/>
          <a:srcRect l="16113" t="30372" r="28883" b="17536"/>
          <a:stretch/>
        </p:blipFill>
        <p:spPr>
          <a:xfrm>
            <a:off x="7399893" y="1397000"/>
            <a:ext cx="4063308" cy="5130800"/>
          </a:xfrm>
          <a:prstGeom prst="rect">
            <a:avLst/>
          </a:prstGeom>
        </p:spPr>
      </p:pic>
      <p:sp>
        <p:nvSpPr>
          <p:cNvPr id="20" name="TextBox 8">
            <a:extLst>
              <a:ext uri="{FF2B5EF4-FFF2-40B4-BE49-F238E27FC236}">
                <a16:creationId xmlns:a16="http://schemas.microsoft.com/office/drawing/2014/main" id="{DFF0D084-80D7-9FA6-9A94-666B3CDC6C74}"/>
              </a:ext>
            </a:extLst>
          </p:cNvPr>
          <p:cNvSpPr txBox="1"/>
          <p:nvPr/>
        </p:nvSpPr>
        <p:spPr>
          <a:xfrm>
            <a:off x="914399" y="1275935"/>
            <a:ext cx="6059816" cy="3119059"/>
          </a:xfrm>
          <a:prstGeom prst="rect">
            <a:avLst/>
          </a:prstGeom>
        </p:spPr>
        <p:txBody>
          <a:bodyPr wrap="square" lIns="0" tIns="0" rIns="0" bIns="0" rtlCol="0" anchor="t">
            <a:spAutoFit/>
          </a:bodyPr>
          <a:lstStyle/>
          <a:p>
            <a:r>
              <a:rPr lang="en-US" sz="5867" b="1" dirty="0">
                <a:solidFill>
                  <a:srgbClr val="3F547F"/>
                </a:solidFill>
                <a:latin typeface="Montserrat"/>
              </a:rPr>
              <a:t>Early Warning System in Reading</a:t>
            </a:r>
          </a:p>
          <a:p>
            <a:r>
              <a:rPr lang="en-US" sz="2667" dirty="0">
                <a:solidFill>
                  <a:srgbClr val="3F547F"/>
                </a:solidFill>
                <a:latin typeface="Montserrat"/>
              </a:rPr>
              <a:t>Empowering Educators with Data</a:t>
            </a:r>
          </a:p>
        </p:txBody>
      </p:sp>
      <p:sp>
        <p:nvSpPr>
          <p:cNvPr id="25" name="Google Shape;88;p1">
            <a:extLst>
              <a:ext uri="{FF2B5EF4-FFF2-40B4-BE49-F238E27FC236}">
                <a16:creationId xmlns:a16="http://schemas.microsoft.com/office/drawing/2014/main" id="{DBD03B11-4C11-52F7-DF54-0518AE093EB7}"/>
              </a:ext>
            </a:extLst>
          </p:cNvPr>
          <p:cNvSpPr txBox="1"/>
          <p:nvPr/>
        </p:nvSpPr>
        <p:spPr>
          <a:xfrm>
            <a:off x="939801" y="5508402"/>
            <a:ext cx="2374900" cy="451534"/>
          </a:xfrm>
          <a:prstGeom prst="rect">
            <a:avLst/>
          </a:prstGeom>
          <a:noFill/>
          <a:ln>
            <a:noFill/>
          </a:ln>
        </p:spPr>
        <p:txBody>
          <a:bodyPr spcFirstLastPara="1" wrap="square" lIns="0" tIns="0" rIns="0" bIns="0" anchor="t" anchorCtr="0">
            <a:spAutoFit/>
          </a:bodyPr>
          <a:lstStyle/>
          <a:p>
            <a:r>
              <a:rPr lang="en-US" sz="1467" dirty="0">
                <a:solidFill>
                  <a:srgbClr val="3F547F"/>
                </a:solidFill>
              </a:rPr>
              <a:t>Presented By: The CNMI SLDS Program &amp; </a:t>
            </a:r>
            <a:r>
              <a:rPr lang="en-US" sz="1467" dirty="0" err="1">
                <a:solidFill>
                  <a:srgbClr val="3F547F"/>
                </a:solidFill>
              </a:rPr>
              <a:t>DBDriven</a:t>
            </a:r>
            <a:endParaRPr sz="1467" dirty="0">
              <a:solidFill>
                <a:srgbClr val="3F547F"/>
              </a:solidFill>
            </a:endParaRPr>
          </a:p>
        </p:txBody>
      </p:sp>
      <p:cxnSp>
        <p:nvCxnSpPr>
          <p:cNvPr id="26" name="Google Shape;130;p2">
            <a:extLst>
              <a:ext uri="{FF2B5EF4-FFF2-40B4-BE49-F238E27FC236}">
                <a16:creationId xmlns:a16="http://schemas.microsoft.com/office/drawing/2014/main" id="{98E51A2F-97A8-187E-30D1-2FCCF97CA54C}"/>
              </a:ext>
            </a:extLst>
          </p:cNvPr>
          <p:cNvCxnSpPr>
            <a:cxnSpLocks/>
          </p:cNvCxnSpPr>
          <p:nvPr/>
        </p:nvCxnSpPr>
        <p:spPr>
          <a:xfrm flipH="1">
            <a:off x="0" y="4787901"/>
            <a:ext cx="1879600" cy="0"/>
          </a:xfrm>
          <a:prstGeom prst="straightConnector1">
            <a:avLst/>
          </a:prstGeom>
          <a:noFill/>
          <a:ln w="44450" cap="rnd" cmpd="sng">
            <a:solidFill>
              <a:srgbClr val="026670"/>
            </a:solidFill>
            <a:prstDash val="solid"/>
            <a:round/>
            <a:headEnd type="oval" w="lg" len="lg"/>
            <a:tailEnd type="none" w="lg" len="lg"/>
          </a:ln>
        </p:spPr>
      </p:cxnSp>
      <p:sp>
        <p:nvSpPr>
          <p:cNvPr id="3" name="Google Shape;88;p1">
            <a:extLst>
              <a:ext uri="{FF2B5EF4-FFF2-40B4-BE49-F238E27FC236}">
                <a16:creationId xmlns:a16="http://schemas.microsoft.com/office/drawing/2014/main" id="{48CB9929-D91F-1DA9-1F31-0E00C584D03A}"/>
              </a:ext>
            </a:extLst>
          </p:cNvPr>
          <p:cNvSpPr txBox="1"/>
          <p:nvPr/>
        </p:nvSpPr>
        <p:spPr>
          <a:xfrm>
            <a:off x="4663443" y="5508402"/>
            <a:ext cx="2374900" cy="451534"/>
          </a:xfrm>
          <a:prstGeom prst="rect">
            <a:avLst/>
          </a:prstGeom>
          <a:noFill/>
          <a:ln>
            <a:noFill/>
          </a:ln>
        </p:spPr>
        <p:txBody>
          <a:bodyPr spcFirstLastPara="1" wrap="square" lIns="0" tIns="0" rIns="0" bIns="0" anchor="t" anchorCtr="0">
            <a:spAutoFit/>
          </a:bodyPr>
          <a:lstStyle/>
          <a:p>
            <a:r>
              <a:rPr lang="en-US" sz="1467" dirty="0">
                <a:solidFill>
                  <a:srgbClr val="3F547F"/>
                </a:solidFill>
              </a:rPr>
              <a:t>July 2023</a:t>
            </a:r>
          </a:p>
          <a:p>
            <a:r>
              <a:rPr lang="en-US" sz="1467" dirty="0">
                <a:solidFill>
                  <a:srgbClr val="3F547F"/>
                </a:solidFill>
              </a:rPr>
              <a:t>Aqua Resort</a:t>
            </a:r>
            <a:endParaRPr sz="1467" dirty="0">
              <a:solidFill>
                <a:srgbClr val="3F547F"/>
              </a:solidFill>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8" name="Title 7">
            <a:extLst>
              <a:ext uri="{FF2B5EF4-FFF2-40B4-BE49-F238E27FC236}">
                <a16:creationId xmlns:a16="http://schemas.microsoft.com/office/drawing/2014/main" id="{11CD7C5A-375D-9DBA-B985-45FFDCBEEF09}"/>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3E050876-E5DC-9AFD-F18D-A9ECA7127673}"/>
              </a:ext>
            </a:extLst>
          </p:cNvPr>
          <p:cNvPicPr>
            <a:picLocks noChangeAspect="1"/>
          </p:cNvPicPr>
          <p:nvPr/>
        </p:nvPicPr>
        <p:blipFill>
          <a:blip r:embed="rId3"/>
          <a:stretch>
            <a:fillRect/>
          </a:stretch>
        </p:blipFill>
        <p:spPr>
          <a:xfrm>
            <a:off x="1" y="1158434"/>
            <a:ext cx="12197043" cy="3853833"/>
          </a:xfrm>
          <a:prstGeom prst="rect">
            <a:avLst/>
          </a:prstGeom>
        </p:spPr>
      </p:pic>
      <p:sp>
        <p:nvSpPr>
          <p:cNvPr id="2" name="Rectangle 1">
            <a:extLst>
              <a:ext uri="{FF2B5EF4-FFF2-40B4-BE49-F238E27FC236}">
                <a16:creationId xmlns:a16="http://schemas.microsoft.com/office/drawing/2014/main" id="{024EAF5A-1207-544F-1191-AFCBDB2E84DC}"/>
              </a:ext>
            </a:extLst>
          </p:cNvPr>
          <p:cNvSpPr/>
          <p:nvPr/>
        </p:nvSpPr>
        <p:spPr>
          <a:xfrm>
            <a:off x="2260965" y="1158433"/>
            <a:ext cx="5254651" cy="740067"/>
          </a:xfrm>
          <a:prstGeom prst="rect">
            <a:avLst/>
          </a:prstGeom>
          <a:noFill/>
          <a:ln w="508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Rectangle 4">
            <a:extLst>
              <a:ext uri="{FF2B5EF4-FFF2-40B4-BE49-F238E27FC236}">
                <a16:creationId xmlns:a16="http://schemas.microsoft.com/office/drawing/2014/main" id="{5B351EA8-526B-0E71-F3E5-50FC2067F11B}"/>
              </a:ext>
            </a:extLst>
          </p:cNvPr>
          <p:cNvSpPr/>
          <p:nvPr/>
        </p:nvSpPr>
        <p:spPr>
          <a:xfrm>
            <a:off x="2260965" y="4140274"/>
            <a:ext cx="5259377" cy="895892"/>
          </a:xfrm>
          <a:prstGeom prst="rect">
            <a:avLst/>
          </a:prstGeom>
          <a:noFill/>
          <a:ln w="508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112CFEB3-5C29-4982-CDA9-7BA7C03CC02F}"/>
              </a:ext>
            </a:extLst>
          </p:cNvPr>
          <p:cNvSpPr txBox="1"/>
          <p:nvPr/>
        </p:nvSpPr>
        <p:spPr>
          <a:xfrm>
            <a:off x="2171179" y="442267"/>
            <a:ext cx="3941135" cy="502766"/>
          </a:xfrm>
          <a:prstGeom prst="rect">
            <a:avLst/>
          </a:prstGeom>
          <a:noFill/>
        </p:spPr>
        <p:txBody>
          <a:bodyPr wrap="square" rtlCol="0">
            <a:spAutoFit/>
          </a:bodyPr>
          <a:lstStyle/>
          <a:p>
            <a:r>
              <a:rPr lang="en-US" sz="2667" b="1" dirty="0"/>
              <a:t>Indicators</a:t>
            </a:r>
          </a:p>
        </p:txBody>
      </p:sp>
      <p:sp>
        <p:nvSpPr>
          <p:cNvPr id="7" name="TextBox 6">
            <a:extLst>
              <a:ext uri="{FF2B5EF4-FFF2-40B4-BE49-F238E27FC236}">
                <a16:creationId xmlns:a16="http://schemas.microsoft.com/office/drawing/2014/main" id="{A28E8D44-E02D-48D8-01B6-5F5D0100BB96}"/>
              </a:ext>
            </a:extLst>
          </p:cNvPr>
          <p:cNvSpPr txBox="1"/>
          <p:nvPr/>
        </p:nvSpPr>
        <p:spPr>
          <a:xfrm>
            <a:off x="2260966" y="5191167"/>
            <a:ext cx="5344437" cy="502766"/>
          </a:xfrm>
          <a:prstGeom prst="rect">
            <a:avLst/>
          </a:prstGeom>
          <a:noFill/>
        </p:spPr>
        <p:txBody>
          <a:bodyPr wrap="square" rtlCol="0">
            <a:spAutoFit/>
          </a:bodyPr>
          <a:lstStyle/>
          <a:p>
            <a:r>
              <a:rPr lang="en-US" sz="2667" b="1" dirty="0"/>
              <a:t>Cut scores for each Indicator</a:t>
            </a:r>
          </a:p>
        </p:txBody>
      </p:sp>
      <p:sp>
        <p:nvSpPr>
          <p:cNvPr id="10" name="Curved Right Arrow 9">
            <a:extLst>
              <a:ext uri="{FF2B5EF4-FFF2-40B4-BE49-F238E27FC236}">
                <a16:creationId xmlns:a16="http://schemas.microsoft.com/office/drawing/2014/main" id="{F19F7655-6129-CF12-EF84-63B1948739D3}"/>
              </a:ext>
            </a:extLst>
          </p:cNvPr>
          <p:cNvSpPr/>
          <p:nvPr/>
        </p:nvSpPr>
        <p:spPr>
          <a:xfrm>
            <a:off x="1417675" y="569723"/>
            <a:ext cx="753504" cy="955725"/>
          </a:xfrm>
          <a:prstGeom prst="curvedRightArrow">
            <a:avLst/>
          </a:prstGeom>
          <a:solidFill>
            <a:schemeClr val="bg1">
              <a:lumMod val="65000"/>
            </a:schemeClr>
          </a:solidFill>
          <a:ln>
            <a:noFill/>
          </a:ln>
          <a:scene3d>
            <a:camera prst="orthographicFront">
              <a:rot lat="10800000" lon="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1" name="Curved Right Arrow 10">
            <a:extLst>
              <a:ext uri="{FF2B5EF4-FFF2-40B4-BE49-F238E27FC236}">
                <a16:creationId xmlns:a16="http://schemas.microsoft.com/office/drawing/2014/main" id="{ED59ACCD-0761-EC95-7760-B79BF39BD8B6}"/>
              </a:ext>
            </a:extLst>
          </p:cNvPr>
          <p:cNvSpPr/>
          <p:nvPr/>
        </p:nvSpPr>
        <p:spPr>
          <a:xfrm>
            <a:off x="1417675" y="4399657"/>
            <a:ext cx="753504" cy="1225220"/>
          </a:xfrm>
          <a:prstGeom prst="curvedRight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Tree>
    <p:extLst>
      <p:ext uri="{BB962C8B-B14F-4D97-AF65-F5344CB8AC3E}">
        <p14:creationId xmlns:p14="http://schemas.microsoft.com/office/powerpoint/2010/main" val="150166505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4" name="Title 3">
            <a:extLst>
              <a:ext uri="{FF2B5EF4-FFF2-40B4-BE49-F238E27FC236}">
                <a16:creationId xmlns:a16="http://schemas.microsoft.com/office/drawing/2014/main" id="{479934E2-D222-9760-9035-475A30A035E5}"/>
              </a:ext>
            </a:extLst>
          </p:cNvPr>
          <p:cNvSpPr>
            <a:spLocks noGrp="1"/>
          </p:cNvSpPr>
          <p:nvPr>
            <p:ph type="title"/>
          </p:nvPr>
        </p:nvSpPr>
        <p:spPr/>
        <p:txBody>
          <a:bodyPr>
            <a:normAutofit/>
          </a:bodyPr>
          <a:lstStyle/>
          <a:p>
            <a:r>
              <a:rPr lang="en-US" sz="4000" dirty="0"/>
              <a:t>Mock Data Team Activity</a:t>
            </a:r>
          </a:p>
        </p:txBody>
      </p:sp>
      <p:sp>
        <p:nvSpPr>
          <p:cNvPr id="154" name="Google Shape;154;p22"/>
          <p:cNvSpPr txBox="1">
            <a:spLocks noGrp="1"/>
          </p:cNvSpPr>
          <p:nvPr>
            <p:ph type="subTitle" idx="1"/>
          </p:nvPr>
        </p:nvSpPr>
        <p:spPr>
          <a:prstGeom prst="rect">
            <a:avLst/>
          </a:prstGeom>
        </p:spPr>
        <p:txBody>
          <a:bodyPr spcFirstLastPara="1" vert="horz" wrap="square" lIns="121900" tIns="121900" rIns="121900" bIns="121900" rtlCol="0" anchor="t" anchorCtr="0">
            <a:normAutofit/>
          </a:bodyPr>
          <a:lstStyle/>
          <a:p>
            <a:pPr marL="0" indent="0"/>
            <a:r>
              <a:rPr lang="en" dirty="0"/>
              <a:t>20 min</a:t>
            </a:r>
            <a:endParaRPr dirty="0"/>
          </a:p>
        </p:txBody>
      </p:sp>
      <p:sp>
        <p:nvSpPr>
          <p:cNvPr id="153" name="Google Shape;153;p22"/>
          <p:cNvSpPr txBox="1">
            <a:spLocks noGrp="1"/>
          </p:cNvSpPr>
          <p:nvPr>
            <p:ph type="body" idx="2"/>
          </p:nvPr>
        </p:nvSpPr>
        <p:spPr>
          <a:xfrm>
            <a:off x="5120847" y="691595"/>
            <a:ext cx="6768493" cy="4926800"/>
          </a:xfrm>
          <a:prstGeom prst="rect">
            <a:avLst/>
          </a:prstGeom>
        </p:spPr>
        <p:txBody>
          <a:bodyPr spcFirstLastPara="1" vert="horz" wrap="square" lIns="121900" tIns="121900" rIns="121900" bIns="121900" rtlCol="0" anchor="ctr" anchorCtr="0">
            <a:normAutofit fontScale="92500" lnSpcReduction="10000"/>
          </a:bodyPr>
          <a:lstStyle/>
          <a:p>
            <a:pPr marL="0"/>
            <a:r>
              <a:rPr lang="en-US" b="1" i="1" dirty="0"/>
              <a:t>Choose a reporter for your team.</a:t>
            </a:r>
          </a:p>
          <a:p>
            <a:pPr marL="0"/>
            <a:endParaRPr lang="en-US" dirty="0"/>
          </a:p>
          <a:p>
            <a:pPr marL="0"/>
            <a:r>
              <a:rPr lang="en-US" dirty="0"/>
              <a:t>Instructions:</a:t>
            </a:r>
          </a:p>
          <a:p>
            <a:pPr marL="609585" indent="-609585">
              <a:buFont typeface="+mj-lt"/>
              <a:buAutoNum type="arabicPeriod"/>
            </a:pPr>
            <a:r>
              <a:rPr lang="en-US" dirty="0"/>
              <a:t>Review the mock student data</a:t>
            </a:r>
          </a:p>
          <a:p>
            <a:pPr marL="609585" indent="-609585">
              <a:buFont typeface="+mj-lt"/>
              <a:buAutoNum type="arabicPeriod"/>
            </a:pPr>
            <a:r>
              <a:rPr lang="en-US" dirty="0"/>
              <a:t>Identify who you have concerns about and should be “flagged.” </a:t>
            </a:r>
            <a:r>
              <a:rPr lang="en-US" dirty="0">
                <a:solidFill>
                  <a:schemeClr val="accent5"/>
                </a:solidFill>
              </a:rPr>
              <a:t>Flagged students are not on track to reading proficiently by 3</a:t>
            </a:r>
            <a:r>
              <a:rPr lang="en-US" baseline="30000" dirty="0">
                <a:solidFill>
                  <a:schemeClr val="accent5"/>
                </a:solidFill>
              </a:rPr>
              <a:t>rd</a:t>
            </a:r>
            <a:r>
              <a:rPr lang="en-US" dirty="0">
                <a:solidFill>
                  <a:schemeClr val="accent5"/>
                </a:solidFill>
              </a:rPr>
              <a:t> grade.</a:t>
            </a:r>
          </a:p>
          <a:p>
            <a:pPr marL="609585" indent="-609585">
              <a:buFont typeface="+mj-lt"/>
              <a:buAutoNum type="arabicPeriod"/>
            </a:pPr>
            <a:r>
              <a:rPr lang="en-US" dirty="0"/>
              <a:t>What should their goal be? What interventions should they get? </a:t>
            </a:r>
            <a:r>
              <a:rPr lang="en-US" i="1" dirty="0"/>
              <a:t>(Ex: assigned high-dosage tutoring? Special education services?)</a:t>
            </a:r>
          </a:p>
        </p:txBody>
      </p:sp>
      <p:pic>
        <p:nvPicPr>
          <p:cNvPr id="3" name="Graphic 2" descr="Group brainstorm">
            <a:extLst>
              <a:ext uri="{FF2B5EF4-FFF2-40B4-BE49-F238E27FC236}">
                <a16:creationId xmlns:a16="http://schemas.microsoft.com/office/drawing/2014/main" id="{39F2300E-74A9-C7D4-0118-74DD298F61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08851" y="4123529"/>
            <a:ext cx="1219200" cy="1219200"/>
          </a:xfrm>
          <a:prstGeom prst="rect">
            <a:avLst/>
          </a:prstGeom>
        </p:spPr>
      </p:pic>
      <p:sp>
        <p:nvSpPr>
          <p:cNvPr id="2" name="Text Placeholder 22">
            <a:extLst>
              <a:ext uri="{FF2B5EF4-FFF2-40B4-BE49-F238E27FC236}">
                <a16:creationId xmlns:a16="http://schemas.microsoft.com/office/drawing/2014/main" id="{3A06B997-ABC9-386A-6257-A3632BF30C3D}"/>
              </a:ext>
            </a:extLst>
          </p:cNvPr>
          <p:cNvSpPr txBox="1">
            <a:spLocks/>
          </p:cNvSpPr>
          <p:nvPr/>
        </p:nvSpPr>
        <p:spPr>
          <a:xfrm>
            <a:off x="354001" y="-117108"/>
            <a:ext cx="4889996" cy="1617405"/>
          </a:xfrm>
          <a:prstGeom prst="rect">
            <a:avLst/>
          </a:prstGeom>
          <a:noFill/>
          <a:ln>
            <a:noFill/>
          </a:ln>
        </p:spPr>
        <p:txBody>
          <a:bodyPr spcFirstLastPara="1" wrap="square" lIns="121900" tIns="121900" rIns="121900" bIns="121900" anchor="ctr" anchorCtr="0">
            <a:normAutofit/>
          </a:bodyPr>
          <a:lstStyle>
            <a:defPPr marR="0" lvl="0" algn="l" rtl="0">
              <a:lnSpc>
                <a:spcPct val="100000"/>
              </a:lnSpc>
              <a:spcBef>
                <a:spcPts val="0"/>
              </a:spcBef>
              <a:spcAft>
                <a:spcPts val="0"/>
              </a:spcAft>
            </a:defPPr>
            <a:lvl1pPr marL="114300" marR="0" lvl="0" indent="0" algn="l" rtl="0">
              <a:lnSpc>
                <a:spcPct val="115000"/>
              </a:lnSpc>
              <a:spcBef>
                <a:spcPts val="0"/>
              </a:spcBef>
              <a:spcAft>
                <a:spcPts val="0"/>
              </a:spcAft>
              <a:buClr>
                <a:schemeClr val="lt1"/>
              </a:buClr>
              <a:buSzPts val="1800"/>
              <a:buFont typeface="Lato"/>
              <a:buNone/>
              <a:defRPr sz="2400" b="0" i="0" u="none" strike="noStrike" cap="none">
                <a:solidFill>
                  <a:srgbClr val="3D537E"/>
                </a:solidFill>
                <a:latin typeface="Lato"/>
                <a:ea typeface="Lato"/>
                <a:cs typeface="Lato"/>
                <a:sym typeface="Lato"/>
              </a:defRPr>
            </a:lvl1pPr>
            <a:lvl2pPr marL="914400" marR="0" lvl="1" indent="-317500" algn="l" rtl="0">
              <a:lnSpc>
                <a:spcPct val="115000"/>
              </a:lnSpc>
              <a:spcBef>
                <a:spcPts val="0"/>
              </a:spcBef>
              <a:spcAft>
                <a:spcPts val="0"/>
              </a:spcAft>
              <a:buClr>
                <a:schemeClr val="lt1"/>
              </a:buClr>
              <a:buSzPts val="1400"/>
              <a:buFont typeface="Lato"/>
              <a:buChar char="○"/>
              <a:defRPr sz="1400" b="0" i="0" u="none" strike="noStrike" cap="none">
                <a:solidFill>
                  <a:schemeClr val="lt1"/>
                </a:solidFill>
                <a:latin typeface="Lato"/>
                <a:ea typeface="Lato"/>
                <a:cs typeface="Lato"/>
                <a:sym typeface="Lato"/>
              </a:defRPr>
            </a:lvl2pPr>
            <a:lvl3pPr marL="1371600" marR="0" lvl="2" indent="-317500" algn="l" rtl="0">
              <a:lnSpc>
                <a:spcPct val="115000"/>
              </a:lnSpc>
              <a:spcBef>
                <a:spcPts val="0"/>
              </a:spcBef>
              <a:spcAft>
                <a:spcPts val="0"/>
              </a:spcAft>
              <a:buClr>
                <a:schemeClr val="lt1"/>
              </a:buClr>
              <a:buSzPts val="1400"/>
              <a:buFont typeface="Lato"/>
              <a:buChar char="■"/>
              <a:defRPr sz="1400" b="0" i="0" u="none" strike="noStrike" cap="none">
                <a:solidFill>
                  <a:schemeClr val="lt1"/>
                </a:solidFill>
                <a:latin typeface="Lato"/>
                <a:ea typeface="Lato"/>
                <a:cs typeface="Lato"/>
                <a:sym typeface="Lato"/>
              </a:defRPr>
            </a:lvl3pPr>
            <a:lvl4pPr marL="1828800" marR="0" lvl="3" indent="-317500" algn="l" rtl="0">
              <a:lnSpc>
                <a:spcPct val="115000"/>
              </a:lnSpc>
              <a:spcBef>
                <a:spcPts val="0"/>
              </a:spcBef>
              <a:spcAft>
                <a:spcPts val="0"/>
              </a:spcAft>
              <a:buClr>
                <a:schemeClr val="lt1"/>
              </a:buClr>
              <a:buSzPts val="1400"/>
              <a:buFont typeface="Lato"/>
              <a:buChar char="●"/>
              <a:defRPr sz="1400" b="0" i="0" u="none" strike="noStrike" cap="none">
                <a:solidFill>
                  <a:schemeClr val="lt1"/>
                </a:solidFill>
                <a:latin typeface="Lato"/>
                <a:ea typeface="Lato"/>
                <a:cs typeface="Lato"/>
                <a:sym typeface="Lato"/>
              </a:defRPr>
            </a:lvl4pPr>
            <a:lvl5pPr marL="2286000" marR="0" lvl="4" indent="-317500" algn="l" rtl="0">
              <a:lnSpc>
                <a:spcPct val="115000"/>
              </a:lnSpc>
              <a:spcBef>
                <a:spcPts val="0"/>
              </a:spcBef>
              <a:spcAft>
                <a:spcPts val="0"/>
              </a:spcAft>
              <a:buClr>
                <a:schemeClr val="lt1"/>
              </a:buClr>
              <a:buSzPts val="1400"/>
              <a:buFont typeface="Lato"/>
              <a:buChar char="○"/>
              <a:defRPr sz="1400" b="0" i="0" u="none" strike="noStrike" cap="none">
                <a:solidFill>
                  <a:schemeClr val="lt1"/>
                </a:solidFill>
                <a:latin typeface="Lato"/>
                <a:ea typeface="Lato"/>
                <a:cs typeface="Lato"/>
                <a:sym typeface="Lato"/>
              </a:defRPr>
            </a:lvl5pPr>
            <a:lvl6pPr marL="2743200" marR="0" lvl="5" indent="-317500" algn="l" rtl="0">
              <a:lnSpc>
                <a:spcPct val="115000"/>
              </a:lnSpc>
              <a:spcBef>
                <a:spcPts val="0"/>
              </a:spcBef>
              <a:spcAft>
                <a:spcPts val="0"/>
              </a:spcAft>
              <a:buClr>
                <a:schemeClr val="lt1"/>
              </a:buClr>
              <a:buSzPts val="1400"/>
              <a:buFont typeface="Lato"/>
              <a:buChar char="■"/>
              <a:defRPr sz="1400" b="0" i="0" u="none" strike="noStrike" cap="none">
                <a:solidFill>
                  <a:schemeClr val="lt1"/>
                </a:solidFill>
                <a:latin typeface="Lato"/>
                <a:ea typeface="Lato"/>
                <a:cs typeface="Lato"/>
                <a:sym typeface="Lato"/>
              </a:defRPr>
            </a:lvl6pPr>
            <a:lvl7pPr marL="3200400" marR="0" lvl="6" indent="-317500" algn="l" rtl="0">
              <a:lnSpc>
                <a:spcPct val="115000"/>
              </a:lnSpc>
              <a:spcBef>
                <a:spcPts val="0"/>
              </a:spcBef>
              <a:spcAft>
                <a:spcPts val="0"/>
              </a:spcAft>
              <a:buClr>
                <a:schemeClr val="lt1"/>
              </a:buClr>
              <a:buSzPts val="1400"/>
              <a:buFont typeface="Lato"/>
              <a:buChar char="●"/>
              <a:defRPr sz="1400" b="0" i="0" u="none" strike="noStrike" cap="none">
                <a:solidFill>
                  <a:schemeClr val="lt1"/>
                </a:solidFill>
                <a:latin typeface="Lato"/>
                <a:ea typeface="Lato"/>
                <a:cs typeface="Lato"/>
                <a:sym typeface="Lato"/>
              </a:defRPr>
            </a:lvl7pPr>
            <a:lvl8pPr marL="3657600" marR="0" lvl="7" indent="-317500" algn="l" rtl="0">
              <a:lnSpc>
                <a:spcPct val="115000"/>
              </a:lnSpc>
              <a:spcBef>
                <a:spcPts val="0"/>
              </a:spcBef>
              <a:spcAft>
                <a:spcPts val="0"/>
              </a:spcAft>
              <a:buClr>
                <a:schemeClr val="lt1"/>
              </a:buClr>
              <a:buSzPts val="1400"/>
              <a:buFont typeface="Lato"/>
              <a:buChar char="○"/>
              <a:defRPr sz="1400" b="0" i="0" u="none" strike="noStrike" cap="none">
                <a:solidFill>
                  <a:schemeClr val="lt1"/>
                </a:solidFill>
                <a:latin typeface="Lato"/>
                <a:ea typeface="Lato"/>
                <a:cs typeface="Lato"/>
                <a:sym typeface="Lato"/>
              </a:defRPr>
            </a:lvl8pPr>
            <a:lvl9pPr marL="4114800" marR="0" lvl="8" indent="-317500" algn="l" rtl="0">
              <a:lnSpc>
                <a:spcPct val="115000"/>
              </a:lnSpc>
              <a:spcBef>
                <a:spcPts val="0"/>
              </a:spcBef>
              <a:spcAft>
                <a:spcPts val="0"/>
              </a:spcAft>
              <a:buClr>
                <a:schemeClr val="lt1"/>
              </a:buClr>
              <a:buSzPts val="1400"/>
              <a:buFont typeface="Lato"/>
              <a:buChar char="■"/>
              <a:defRPr sz="1400" b="0" i="0" u="none" strike="noStrike" cap="none">
                <a:solidFill>
                  <a:schemeClr val="lt1"/>
                </a:solidFill>
                <a:latin typeface="Lato"/>
                <a:ea typeface="Lato"/>
                <a:cs typeface="Lato"/>
                <a:sym typeface="Lato"/>
              </a:defRPr>
            </a:lvl9pPr>
          </a:lstStyle>
          <a:p>
            <a:r>
              <a:rPr lang="en-US" sz="3200" b="1" dirty="0">
                <a:highlight>
                  <a:srgbClr val="00FF00"/>
                </a:highlight>
              </a:rPr>
              <a:t>(George)</a:t>
            </a:r>
          </a:p>
        </p:txBody>
      </p:sp>
    </p:spTree>
    <p:extLst>
      <p:ext uri="{BB962C8B-B14F-4D97-AF65-F5344CB8AC3E}">
        <p14:creationId xmlns:p14="http://schemas.microsoft.com/office/powerpoint/2010/main" val="148376630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F1AA10-AA97-ECFB-F962-B6115E802F66}"/>
              </a:ext>
            </a:extLst>
          </p:cNvPr>
          <p:cNvSpPr/>
          <p:nvPr/>
        </p:nvSpPr>
        <p:spPr>
          <a:xfrm>
            <a:off x="679048" y="965600"/>
            <a:ext cx="11022952" cy="4926800"/>
          </a:xfrm>
          <a:prstGeom prst="rect">
            <a:avLst/>
          </a:prstGeom>
          <a:solidFill>
            <a:schemeClr val="tx2">
              <a:lumMod val="40000"/>
              <a:lumOff val="60000"/>
              <a:alpha val="8783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4ADC9481-CC18-41DF-2C96-1777BDD029B8}"/>
              </a:ext>
            </a:extLst>
          </p:cNvPr>
          <p:cNvSpPr>
            <a:spLocks noGrp="1"/>
          </p:cNvSpPr>
          <p:nvPr>
            <p:ph type="title"/>
          </p:nvPr>
        </p:nvSpPr>
        <p:spPr>
          <a:xfrm>
            <a:off x="679752" y="2230200"/>
            <a:ext cx="10833200" cy="2397600"/>
          </a:xfrm>
        </p:spPr>
        <p:txBody>
          <a:bodyPr>
            <a:noAutofit/>
          </a:bodyPr>
          <a:lstStyle/>
          <a:p>
            <a:r>
              <a:rPr lang="en-US" sz="8000" dirty="0"/>
              <a:t>6 min Break</a:t>
            </a:r>
          </a:p>
        </p:txBody>
      </p:sp>
    </p:spTree>
    <p:extLst>
      <p:ext uri="{BB962C8B-B14F-4D97-AF65-F5344CB8AC3E}">
        <p14:creationId xmlns:p14="http://schemas.microsoft.com/office/powerpoint/2010/main" val="203644568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D7C1-3806-867A-62C2-3D5268B9A601}"/>
              </a:ext>
            </a:extLst>
          </p:cNvPr>
          <p:cNvSpPr>
            <a:spLocks noGrp="1"/>
          </p:cNvSpPr>
          <p:nvPr>
            <p:ph type="title"/>
          </p:nvPr>
        </p:nvSpPr>
        <p:spPr/>
        <p:txBody>
          <a:bodyPr>
            <a:normAutofit/>
          </a:bodyPr>
          <a:lstStyle/>
          <a:p>
            <a:r>
              <a:rPr lang="en-US" dirty="0"/>
              <a:t>Tally for Activity</a:t>
            </a:r>
          </a:p>
        </p:txBody>
      </p:sp>
      <p:sp>
        <p:nvSpPr>
          <p:cNvPr id="3" name="Text Placeholder 2">
            <a:extLst>
              <a:ext uri="{FF2B5EF4-FFF2-40B4-BE49-F238E27FC236}">
                <a16:creationId xmlns:a16="http://schemas.microsoft.com/office/drawing/2014/main" id="{BDE1E53E-7C9B-2D61-CC6C-0A3F4D0457D4}"/>
              </a:ext>
            </a:extLst>
          </p:cNvPr>
          <p:cNvSpPr>
            <a:spLocks noGrp="1"/>
          </p:cNvSpPr>
          <p:nvPr>
            <p:ph type="body" idx="1"/>
          </p:nvPr>
        </p:nvSpPr>
        <p:spPr/>
        <p:txBody>
          <a:bodyPr/>
          <a:lstStyle/>
          <a:p>
            <a:r>
              <a:rPr lang="en-US" dirty="0"/>
              <a:t>Link for the activity: </a:t>
            </a:r>
            <a:r>
              <a:rPr lang="en-US" dirty="0">
                <a:hlinkClick r:id="rId2"/>
              </a:rPr>
              <a:t>https://docs.google.com/spreadsheets/d/1l_QisJmJXHe-ai3Pu1pX1IB8tmBGAHr0dfyy4ePlBKE/edit#gid=2037905436</a:t>
            </a:r>
            <a:r>
              <a:rPr lang="en-US" dirty="0"/>
              <a:t> </a:t>
            </a:r>
          </a:p>
        </p:txBody>
      </p:sp>
    </p:spTree>
    <p:extLst>
      <p:ext uri="{BB962C8B-B14F-4D97-AF65-F5344CB8AC3E}">
        <p14:creationId xmlns:p14="http://schemas.microsoft.com/office/powerpoint/2010/main" val="169428254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5C0F4CF-4A93-40C4-F22A-41F512CBA5EA}"/>
              </a:ext>
            </a:extLst>
          </p:cNvPr>
          <p:cNvSpPr/>
          <p:nvPr/>
        </p:nvSpPr>
        <p:spPr>
          <a:xfrm>
            <a:off x="6096000" y="1278200"/>
            <a:ext cx="6096000" cy="4827489"/>
          </a:xfrm>
          <a:prstGeom prst="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itle 2">
            <a:extLst>
              <a:ext uri="{FF2B5EF4-FFF2-40B4-BE49-F238E27FC236}">
                <a16:creationId xmlns:a16="http://schemas.microsoft.com/office/drawing/2014/main" id="{6A6F594E-9CC3-E872-1994-B08807B949F0}"/>
              </a:ext>
            </a:extLst>
          </p:cNvPr>
          <p:cNvSpPr>
            <a:spLocks noGrp="1"/>
          </p:cNvSpPr>
          <p:nvPr>
            <p:ph type="title"/>
          </p:nvPr>
        </p:nvSpPr>
        <p:spPr>
          <a:xfrm>
            <a:off x="415601" y="414233"/>
            <a:ext cx="10769591" cy="2244800"/>
          </a:xfrm>
        </p:spPr>
        <p:txBody>
          <a:bodyPr>
            <a:normAutofit/>
          </a:bodyPr>
          <a:lstStyle/>
          <a:p>
            <a:r>
              <a:rPr lang="en-US" dirty="0"/>
              <a:t>Early Warning System in Reading</a:t>
            </a:r>
          </a:p>
        </p:txBody>
      </p:sp>
      <p:sp>
        <p:nvSpPr>
          <p:cNvPr id="5" name="Oval 4">
            <a:extLst>
              <a:ext uri="{FF2B5EF4-FFF2-40B4-BE49-F238E27FC236}">
                <a16:creationId xmlns:a16="http://schemas.microsoft.com/office/drawing/2014/main" id="{57D05BA1-57CD-B392-022F-30D10EC69C72}"/>
              </a:ext>
            </a:extLst>
          </p:cNvPr>
          <p:cNvSpPr/>
          <p:nvPr/>
        </p:nvSpPr>
        <p:spPr>
          <a:xfrm>
            <a:off x="7574415" y="1940667"/>
            <a:ext cx="3502552" cy="3502552"/>
          </a:xfrm>
          <a:prstGeom prst="ellipse">
            <a:avLst/>
          </a:prstGeom>
          <a:solidFill>
            <a:srgbClr val="026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467" b="1" dirty="0"/>
              <a:t>STUDENT </a:t>
            </a:r>
          </a:p>
          <a:p>
            <a:pPr algn="ctr"/>
            <a:r>
              <a:rPr lang="en-US" sz="2400" dirty="0"/>
              <a:t>Current and Longitudinal</a:t>
            </a:r>
          </a:p>
        </p:txBody>
      </p:sp>
      <p:sp>
        <p:nvSpPr>
          <p:cNvPr id="21" name="Oval 20">
            <a:extLst>
              <a:ext uri="{FF2B5EF4-FFF2-40B4-BE49-F238E27FC236}">
                <a16:creationId xmlns:a16="http://schemas.microsoft.com/office/drawing/2014/main" id="{0F7BEF0B-06CC-AD5A-B51A-A6FBE1019C16}"/>
              </a:ext>
            </a:extLst>
          </p:cNvPr>
          <p:cNvSpPr/>
          <p:nvPr/>
        </p:nvSpPr>
        <p:spPr>
          <a:xfrm>
            <a:off x="7278827" y="1320841"/>
            <a:ext cx="1587791" cy="1587791"/>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3" name="Oval 22">
            <a:extLst>
              <a:ext uri="{FF2B5EF4-FFF2-40B4-BE49-F238E27FC236}">
                <a16:creationId xmlns:a16="http://schemas.microsoft.com/office/drawing/2014/main" id="{413EF295-C88C-BB60-0130-3286DE835421}"/>
              </a:ext>
            </a:extLst>
          </p:cNvPr>
          <p:cNvSpPr/>
          <p:nvPr/>
        </p:nvSpPr>
        <p:spPr>
          <a:xfrm>
            <a:off x="9664491" y="1313262"/>
            <a:ext cx="1587791" cy="1587791"/>
          </a:xfrm>
          <a:prstGeom prst="ellipse">
            <a:avLst/>
          </a:prstGeom>
          <a:solidFill>
            <a:srgbClr val="D88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5" name="Oval 24">
            <a:extLst>
              <a:ext uri="{FF2B5EF4-FFF2-40B4-BE49-F238E27FC236}">
                <a16:creationId xmlns:a16="http://schemas.microsoft.com/office/drawing/2014/main" id="{54DBD793-1B47-9AFB-C3EE-11F30B906EA0}"/>
              </a:ext>
            </a:extLst>
          </p:cNvPr>
          <p:cNvSpPr/>
          <p:nvPr/>
        </p:nvSpPr>
        <p:spPr>
          <a:xfrm>
            <a:off x="6484931" y="2951273"/>
            <a:ext cx="1587791" cy="1587791"/>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7" name="Oval 26">
            <a:extLst>
              <a:ext uri="{FF2B5EF4-FFF2-40B4-BE49-F238E27FC236}">
                <a16:creationId xmlns:a16="http://schemas.microsoft.com/office/drawing/2014/main" id="{79668941-79DA-78E8-BEEA-D95C005658C8}"/>
              </a:ext>
            </a:extLst>
          </p:cNvPr>
          <p:cNvSpPr/>
          <p:nvPr/>
        </p:nvSpPr>
        <p:spPr>
          <a:xfrm>
            <a:off x="7372559" y="4412522"/>
            <a:ext cx="1587791" cy="1587791"/>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9" name="Oval 28">
            <a:extLst>
              <a:ext uri="{FF2B5EF4-FFF2-40B4-BE49-F238E27FC236}">
                <a16:creationId xmlns:a16="http://schemas.microsoft.com/office/drawing/2014/main" id="{87158CEA-EED6-4BE4-B21D-23AA6B708B90}"/>
              </a:ext>
            </a:extLst>
          </p:cNvPr>
          <p:cNvSpPr/>
          <p:nvPr/>
        </p:nvSpPr>
        <p:spPr>
          <a:xfrm>
            <a:off x="9538194" y="4385511"/>
            <a:ext cx="1587791" cy="1587791"/>
          </a:xfrm>
          <a:prstGeom prst="ellipse">
            <a:avLst/>
          </a:prstGeom>
          <a:solidFill>
            <a:srgbClr val="D88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1" name="Oval 30">
            <a:extLst>
              <a:ext uri="{FF2B5EF4-FFF2-40B4-BE49-F238E27FC236}">
                <a16:creationId xmlns:a16="http://schemas.microsoft.com/office/drawing/2014/main" id="{7F886B8E-3264-99B1-908A-BC1B135BDFD0}"/>
              </a:ext>
            </a:extLst>
          </p:cNvPr>
          <p:cNvSpPr/>
          <p:nvPr/>
        </p:nvSpPr>
        <p:spPr>
          <a:xfrm>
            <a:off x="10444757" y="2793122"/>
            <a:ext cx="1587791" cy="1587791"/>
          </a:xfrm>
          <a:prstGeom prst="ellipse">
            <a:avLst/>
          </a:prstGeom>
          <a:solidFill>
            <a:srgbClr val="D88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pic>
        <p:nvPicPr>
          <p:cNvPr id="12" name="Graphic 11" descr="Stop sign">
            <a:extLst>
              <a:ext uri="{FF2B5EF4-FFF2-40B4-BE49-F238E27FC236}">
                <a16:creationId xmlns:a16="http://schemas.microsoft.com/office/drawing/2014/main" id="{2BC1C171-7C2D-7DEB-AD3E-A99C4A3EAB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64791" y="3008291"/>
            <a:ext cx="541528" cy="541528"/>
          </a:xfrm>
          <a:prstGeom prst="rect">
            <a:avLst/>
          </a:prstGeom>
        </p:spPr>
      </p:pic>
      <p:pic>
        <p:nvPicPr>
          <p:cNvPr id="14" name="Graphic 13" descr="Books">
            <a:extLst>
              <a:ext uri="{FF2B5EF4-FFF2-40B4-BE49-F238E27FC236}">
                <a16:creationId xmlns:a16="http://schemas.microsoft.com/office/drawing/2014/main" id="{09EC9B5D-8913-7504-F81A-370D39C7DB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89615" y="4484037"/>
            <a:ext cx="541528" cy="541528"/>
          </a:xfrm>
          <a:prstGeom prst="rect">
            <a:avLst/>
          </a:prstGeom>
        </p:spPr>
      </p:pic>
      <p:pic>
        <p:nvPicPr>
          <p:cNvPr id="15" name="Graphic 14" descr="Transfer">
            <a:extLst>
              <a:ext uri="{FF2B5EF4-FFF2-40B4-BE49-F238E27FC236}">
                <a16:creationId xmlns:a16="http://schemas.microsoft.com/office/drawing/2014/main" id="{F6471D8B-4742-FCB5-3C46-4F81A867969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34647" y="4641848"/>
            <a:ext cx="541528" cy="541528"/>
          </a:xfrm>
          <a:prstGeom prst="rect">
            <a:avLst/>
          </a:prstGeom>
        </p:spPr>
      </p:pic>
      <p:pic>
        <p:nvPicPr>
          <p:cNvPr id="17" name="Graphic 16" descr="Document">
            <a:extLst>
              <a:ext uri="{FF2B5EF4-FFF2-40B4-BE49-F238E27FC236}">
                <a16:creationId xmlns:a16="http://schemas.microsoft.com/office/drawing/2014/main" id="{43B33C9D-B78F-2204-2834-820DD475E38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56183" y="1514999"/>
            <a:ext cx="541528" cy="541528"/>
          </a:xfrm>
          <a:prstGeom prst="rect">
            <a:avLst/>
          </a:prstGeom>
        </p:spPr>
      </p:pic>
      <p:pic>
        <p:nvPicPr>
          <p:cNvPr id="19" name="Graphic 18" descr="Classroom">
            <a:extLst>
              <a:ext uri="{FF2B5EF4-FFF2-40B4-BE49-F238E27FC236}">
                <a16:creationId xmlns:a16="http://schemas.microsoft.com/office/drawing/2014/main" id="{5E1100F4-6373-36A3-FDC8-613FC6959AD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706270" y="1566296"/>
            <a:ext cx="541529" cy="541529"/>
          </a:xfrm>
          <a:prstGeom prst="rect">
            <a:avLst/>
          </a:prstGeom>
        </p:spPr>
      </p:pic>
      <p:pic>
        <p:nvPicPr>
          <p:cNvPr id="20" name="Graphic 19" descr="Neutral face with no fill">
            <a:extLst>
              <a:ext uri="{FF2B5EF4-FFF2-40B4-BE49-F238E27FC236}">
                <a16:creationId xmlns:a16="http://schemas.microsoft.com/office/drawing/2014/main" id="{BA035581-D424-3B70-DC94-57FA39F868D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027362" y="3207280"/>
            <a:ext cx="547053" cy="547053"/>
          </a:xfrm>
          <a:prstGeom prst="rect">
            <a:avLst/>
          </a:prstGeom>
        </p:spPr>
      </p:pic>
      <p:sp>
        <p:nvSpPr>
          <p:cNvPr id="38" name="TextBox 37">
            <a:extLst>
              <a:ext uri="{FF2B5EF4-FFF2-40B4-BE49-F238E27FC236}">
                <a16:creationId xmlns:a16="http://schemas.microsoft.com/office/drawing/2014/main" id="{7D439562-28E9-2346-8860-EBDAC565AA01}"/>
              </a:ext>
            </a:extLst>
          </p:cNvPr>
          <p:cNvSpPr txBox="1"/>
          <p:nvPr/>
        </p:nvSpPr>
        <p:spPr>
          <a:xfrm>
            <a:off x="813140" y="1491088"/>
            <a:ext cx="5145563" cy="461665"/>
          </a:xfrm>
          <a:prstGeom prst="rect">
            <a:avLst/>
          </a:prstGeom>
          <a:noFill/>
        </p:spPr>
        <p:txBody>
          <a:bodyPr wrap="square">
            <a:spAutoFit/>
          </a:bodyPr>
          <a:lstStyle/>
          <a:p>
            <a:pPr marL="380990" indent="-380990">
              <a:buFont typeface="Arial" panose="020B0604020202020204" pitchFamily="34" charset="0"/>
              <a:buChar char="•"/>
            </a:pPr>
            <a:r>
              <a:rPr lang="en-US" sz="2400" dirty="0">
                <a:solidFill>
                  <a:srgbClr val="3D537E"/>
                </a:solidFill>
                <a:latin typeface=""/>
              </a:rPr>
              <a:t>ABC + 3</a:t>
            </a:r>
          </a:p>
        </p:txBody>
      </p:sp>
    </p:spTree>
    <p:extLst>
      <p:ext uri="{BB962C8B-B14F-4D97-AF65-F5344CB8AC3E}">
        <p14:creationId xmlns:p14="http://schemas.microsoft.com/office/powerpoint/2010/main" val="233861345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5C0F4CF-4A93-40C4-F22A-41F512CBA5EA}"/>
              </a:ext>
            </a:extLst>
          </p:cNvPr>
          <p:cNvSpPr/>
          <p:nvPr/>
        </p:nvSpPr>
        <p:spPr>
          <a:xfrm>
            <a:off x="6096000" y="1278200"/>
            <a:ext cx="6096000" cy="4827489"/>
          </a:xfrm>
          <a:prstGeom prst="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itle 2">
            <a:extLst>
              <a:ext uri="{FF2B5EF4-FFF2-40B4-BE49-F238E27FC236}">
                <a16:creationId xmlns:a16="http://schemas.microsoft.com/office/drawing/2014/main" id="{6A6F594E-9CC3-E872-1994-B08807B949F0}"/>
              </a:ext>
            </a:extLst>
          </p:cNvPr>
          <p:cNvSpPr>
            <a:spLocks noGrp="1"/>
          </p:cNvSpPr>
          <p:nvPr>
            <p:ph type="title"/>
          </p:nvPr>
        </p:nvSpPr>
        <p:spPr>
          <a:xfrm>
            <a:off x="415601" y="414233"/>
            <a:ext cx="10769591" cy="2244800"/>
          </a:xfrm>
        </p:spPr>
        <p:txBody>
          <a:bodyPr>
            <a:normAutofit/>
          </a:bodyPr>
          <a:lstStyle/>
          <a:p>
            <a:r>
              <a:rPr lang="en-US" dirty="0"/>
              <a:t>Early Warning System in Reading</a:t>
            </a:r>
          </a:p>
        </p:txBody>
      </p:sp>
      <p:sp>
        <p:nvSpPr>
          <p:cNvPr id="5" name="Oval 4">
            <a:extLst>
              <a:ext uri="{FF2B5EF4-FFF2-40B4-BE49-F238E27FC236}">
                <a16:creationId xmlns:a16="http://schemas.microsoft.com/office/drawing/2014/main" id="{57D05BA1-57CD-B392-022F-30D10EC69C72}"/>
              </a:ext>
            </a:extLst>
          </p:cNvPr>
          <p:cNvSpPr/>
          <p:nvPr/>
        </p:nvSpPr>
        <p:spPr>
          <a:xfrm>
            <a:off x="7574415" y="1940667"/>
            <a:ext cx="3502552" cy="3502552"/>
          </a:xfrm>
          <a:prstGeom prst="ellipse">
            <a:avLst/>
          </a:prstGeom>
          <a:solidFill>
            <a:srgbClr val="026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467" b="1" dirty="0"/>
              <a:t>STUDENT </a:t>
            </a:r>
          </a:p>
          <a:p>
            <a:pPr algn="ctr"/>
            <a:r>
              <a:rPr lang="en-US" sz="2400" dirty="0"/>
              <a:t>Current and Longitudinal</a:t>
            </a:r>
          </a:p>
        </p:txBody>
      </p:sp>
      <p:sp>
        <p:nvSpPr>
          <p:cNvPr id="21" name="Oval 20">
            <a:extLst>
              <a:ext uri="{FF2B5EF4-FFF2-40B4-BE49-F238E27FC236}">
                <a16:creationId xmlns:a16="http://schemas.microsoft.com/office/drawing/2014/main" id="{0F7BEF0B-06CC-AD5A-B51A-A6FBE1019C16}"/>
              </a:ext>
            </a:extLst>
          </p:cNvPr>
          <p:cNvSpPr/>
          <p:nvPr/>
        </p:nvSpPr>
        <p:spPr>
          <a:xfrm>
            <a:off x="7278827" y="1320841"/>
            <a:ext cx="1587791" cy="1587791"/>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2" name="TextBox 21">
            <a:extLst>
              <a:ext uri="{FF2B5EF4-FFF2-40B4-BE49-F238E27FC236}">
                <a16:creationId xmlns:a16="http://schemas.microsoft.com/office/drawing/2014/main" id="{51AF173E-05E3-5A06-2950-E059402A0217}"/>
              </a:ext>
            </a:extLst>
          </p:cNvPr>
          <p:cNvSpPr txBox="1"/>
          <p:nvPr/>
        </p:nvSpPr>
        <p:spPr>
          <a:xfrm>
            <a:off x="7362421" y="2067710"/>
            <a:ext cx="1507984" cy="830997"/>
          </a:xfrm>
          <a:prstGeom prst="rect">
            <a:avLst/>
          </a:prstGeom>
          <a:noFill/>
        </p:spPr>
        <p:txBody>
          <a:bodyPr wrap="square" rtlCol="0">
            <a:spAutoFit/>
          </a:bodyPr>
          <a:lstStyle/>
          <a:p>
            <a:r>
              <a:rPr lang="en-US" sz="2400" dirty="0">
                <a:solidFill>
                  <a:schemeClr val="bg1"/>
                </a:solidFill>
              </a:rPr>
              <a:t>Attendance</a:t>
            </a:r>
          </a:p>
        </p:txBody>
      </p:sp>
      <p:sp>
        <p:nvSpPr>
          <p:cNvPr id="23" name="Oval 22">
            <a:extLst>
              <a:ext uri="{FF2B5EF4-FFF2-40B4-BE49-F238E27FC236}">
                <a16:creationId xmlns:a16="http://schemas.microsoft.com/office/drawing/2014/main" id="{413EF295-C88C-BB60-0130-3286DE835421}"/>
              </a:ext>
            </a:extLst>
          </p:cNvPr>
          <p:cNvSpPr/>
          <p:nvPr/>
        </p:nvSpPr>
        <p:spPr>
          <a:xfrm>
            <a:off x="9664491" y="1313262"/>
            <a:ext cx="1587791" cy="1587791"/>
          </a:xfrm>
          <a:prstGeom prst="ellipse">
            <a:avLst/>
          </a:prstGeom>
          <a:solidFill>
            <a:srgbClr val="D88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5" name="Oval 24">
            <a:extLst>
              <a:ext uri="{FF2B5EF4-FFF2-40B4-BE49-F238E27FC236}">
                <a16:creationId xmlns:a16="http://schemas.microsoft.com/office/drawing/2014/main" id="{54DBD793-1B47-9AFB-C3EE-11F30B906EA0}"/>
              </a:ext>
            </a:extLst>
          </p:cNvPr>
          <p:cNvSpPr/>
          <p:nvPr/>
        </p:nvSpPr>
        <p:spPr>
          <a:xfrm>
            <a:off x="6484931" y="2951273"/>
            <a:ext cx="1587791" cy="1587791"/>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6" name="TextBox 25">
            <a:extLst>
              <a:ext uri="{FF2B5EF4-FFF2-40B4-BE49-F238E27FC236}">
                <a16:creationId xmlns:a16="http://schemas.microsoft.com/office/drawing/2014/main" id="{A1313215-7376-401B-319F-32EFE3B00653}"/>
              </a:ext>
            </a:extLst>
          </p:cNvPr>
          <p:cNvSpPr txBox="1"/>
          <p:nvPr/>
        </p:nvSpPr>
        <p:spPr>
          <a:xfrm>
            <a:off x="9660703" y="2091279"/>
            <a:ext cx="1664807" cy="830997"/>
          </a:xfrm>
          <a:prstGeom prst="rect">
            <a:avLst/>
          </a:prstGeom>
          <a:noFill/>
        </p:spPr>
        <p:txBody>
          <a:bodyPr wrap="square" rtlCol="0">
            <a:spAutoFit/>
          </a:bodyPr>
          <a:lstStyle/>
          <a:p>
            <a:r>
              <a:rPr lang="en-US" sz="2400" dirty="0">
                <a:solidFill>
                  <a:schemeClr val="bg1"/>
                </a:solidFill>
              </a:rPr>
              <a:t>Assessments</a:t>
            </a:r>
          </a:p>
        </p:txBody>
      </p:sp>
      <p:sp>
        <p:nvSpPr>
          <p:cNvPr id="27" name="Oval 26">
            <a:extLst>
              <a:ext uri="{FF2B5EF4-FFF2-40B4-BE49-F238E27FC236}">
                <a16:creationId xmlns:a16="http://schemas.microsoft.com/office/drawing/2014/main" id="{79668941-79DA-78E8-BEEA-D95C005658C8}"/>
              </a:ext>
            </a:extLst>
          </p:cNvPr>
          <p:cNvSpPr/>
          <p:nvPr/>
        </p:nvSpPr>
        <p:spPr>
          <a:xfrm>
            <a:off x="7372559" y="4412522"/>
            <a:ext cx="1587791" cy="1587791"/>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8" name="TextBox 27">
            <a:extLst>
              <a:ext uri="{FF2B5EF4-FFF2-40B4-BE49-F238E27FC236}">
                <a16:creationId xmlns:a16="http://schemas.microsoft.com/office/drawing/2014/main" id="{BED54AA9-5130-F425-5F6B-B10642E7D832}"/>
              </a:ext>
            </a:extLst>
          </p:cNvPr>
          <p:cNvSpPr txBox="1"/>
          <p:nvPr/>
        </p:nvSpPr>
        <p:spPr>
          <a:xfrm>
            <a:off x="7354750" y="4965426"/>
            <a:ext cx="1664807" cy="1200329"/>
          </a:xfrm>
          <a:prstGeom prst="rect">
            <a:avLst/>
          </a:prstGeom>
          <a:noFill/>
        </p:spPr>
        <p:txBody>
          <a:bodyPr wrap="square" rtlCol="0">
            <a:spAutoFit/>
          </a:bodyPr>
          <a:lstStyle/>
          <a:p>
            <a:pPr algn="ctr"/>
            <a:r>
              <a:rPr lang="en-US" sz="2400" dirty="0">
                <a:solidFill>
                  <a:schemeClr val="bg1"/>
                </a:solidFill>
              </a:rPr>
              <a:t>Course Performance</a:t>
            </a:r>
          </a:p>
        </p:txBody>
      </p:sp>
      <p:sp>
        <p:nvSpPr>
          <p:cNvPr id="29" name="Oval 28">
            <a:extLst>
              <a:ext uri="{FF2B5EF4-FFF2-40B4-BE49-F238E27FC236}">
                <a16:creationId xmlns:a16="http://schemas.microsoft.com/office/drawing/2014/main" id="{87158CEA-EED6-4BE4-B21D-23AA6B708B90}"/>
              </a:ext>
            </a:extLst>
          </p:cNvPr>
          <p:cNvSpPr/>
          <p:nvPr/>
        </p:nvSpPr>
        <p:spPr>
          <a:xfrm>
            <a:off x="9538194" y="4385511"/>
            <a:ext cx="1587791" cy="1587791"/>
          </a:xfrm>
          <a:prstGeom prst="ellipse">
            <a:avLst/>
          </a:prstGeom>
          <a:solidFill>
            <a:srgbClr val="D88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0" name="TextBox 29">
            <a:extLst>
              <a:ext uri="{FF2B5EF4-FFF2-40B4-BE49-F238E27FC236}">
                <a16:creationId xmlns:a16="http://schemas.microsoft.com/office/drawing/2014/main" id="{53E01D07-EDE5-F5D3-0574-0D808F45F48E}"/>
              </a:ext>
            </a:extLst>
          </p:cNvPr>
          <p:cNvSpPr txBox="1"/>
          <p:nvPr/>
        </p:nvSpPr>
        <p:spPr>
          <a:xfrm>
            <a:off x="9520385" y="5132381"/>
            <a:ext cx="1664807" cy="461665"/>
          </a:xfrm>
          <a:prstGeom prst="rect">
            <a:avLst/>
          </a:prstGeom>
          <a:noFill/>
        </p:spPr>
        <p:txBody>
          <a:bodyPr wrap="square" rtlCol="0">
            <a:spAutoFit/>
          </a:bodyPr>
          <a:lstStyle/>
          <a:p>
            <a:pPr algn="ctr"/>
            <a:r>
              <a:rPr lang="en-US" sz="2400" dirty="0">
                <a:solidFill>
                  <a:schemeClr val="bg1"/>
                </a:solidFill>
              </a:rPr>
              <a:t>Mobility</a:t>
            </a:r>
          </a:p>
        </p:txBody>
      </p:sp>
      <p:sp>
        <p:nvSpPr>
          <p:cNvPr id="31" name="Oval 30">
            <a:extLst>
              <a:ext uri="{FF2B5EF4-FFF2-40B4-BE49-F238E27FC236}">
                <a16:creationId xmlns:a16="http://schemas.microsoft.com/office/drawing/2014/main" id="{7F886B8E-3264-99B1-908A-BC1B135BDFD0}"/>
              </a:ext>
            </a:extLst>
          </p:cNvPr>
          <p:cNvSpPr/>
          <p:nvPr/>
        </p:nvSpPr>
        <p:spPr>
          <a:xfrm>
            <a:off x="10444757" y="2793122"/>
            <a:ext cx="1587791" cy="1587791"/>
          </a:xfrm>
          <a:prstGeom prst="ellipse">
            <a:avLst/>
          </a:prstGeom>
          <a:solidFill>
            <a:srgbClr val="D88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2" name="TextBox 31">
            <a:extLst>
              <a:ext uri="{FF2B5EF4-FFF2-40B4-BE49-F238E27FC236}">
                <a16:creationId xmlns:a16="http://schemas.microsoft.com/office/drawing/2014/main" id="{76F57F84-6FAA-5625-7A3E-A8A93968BC8C}"/>
              </a:ext>
            </a:extLst>
          </p:cNvPr>
          <p:cNvSpPr txBox="1"/>
          <p:nvPr/>
        </p:nvSpPr>
        <p:spPr>
          <a:xfrm>
            <a:off x="10426947" y="3539991"/>
            <a:ext cx="1664807" cy="461665"/>
          </a:xfrm>
          <a:prstGeom prst="rect">
            <a:avLst/>
          </a:prstGeom>
          <a:noFill/>
        </p:spPr>
        <p:txBody>
          <a:bodyPr wrap="square" rtlCol="0">
            <a:spAutoFit/>
          </a:bodyPr>
          <a:lstStyle/>
          <a:p>
            <a:pPr algn="ctr"/>
            <a:r>
              <a:rPr lang="en-US" sz="2400" dirty="0">
                <a:solidFill>
                  <a:schemeClr val="bg1"/>
                </a:solidFill>
              </a:rPr>
              <a:t>Retention</a:t>
            </a:r>
          </a:p>
        </p:txBody>
      </p:sp>
      <p:pic>
        <p:nvPicPr>
          <p:cNvPr id="12" name="Graphic 11" descr="Stop sign">
            <a:extLst>
              <a:ext uri="{FF2B5EF4-FFF2-40B4-BE49-F238E27FC236}">
                <a16:creationId xmlns:a16="http://schemas.microsoft.com/office/drawing/2014/main" id="{2BC1C171-7C2D-7DEB-AD3E-A99C4A3EAB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64791" y="3008291"/>
            <a:ext cx="541528" cy="541528"/>
          </a:xfrm>
          <a:prstGeom prst="rect">
            <a:avLst/>
          </a:prstGeom>
        </p:spPr>
      </p:pic>
      <p:pic>
        <p:nvPicPr>
          <p:cNvPr id="14" name="Graphic 13" descr="Books">
            <a:extLst>
              <a:ext uri="{FF2B5EF4-FFF2-40B4-BE49-F238E27FC236}">
                <a16:creationId xmlns:a16="http://schemas.microsoft.com/office/drawing/2014/main" id="{09EC9B5D-8913-7504-F81A-370D39C7DB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89615" y="4484037"/>
            <a:ext cx="541528" cy="541528"/>
          </a:xfrm>
          <a:prstGeom prst="rect">
            <a:avLst/>
          </a:prstGeom>
        </p:spPr>
      </p:pic>
      <p:pic>
        <p:nvPicPr>
          <p:cNvPr id="15" name="Graphic 14" descr="Transfer">
            <a:extLst>
              <a:ext uri="{FF2B5EF4-FFF2-40B4-BE49-F238E27FC236}">
                <a16:creationId xmlns:a16="http://schemas.microsoft.com/office/drawing/2014/main" id="{F6471D8B-4742-FCB5-3C46-4F81A867969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34647" y="4641848"/>
            <a:ext cx="541528" cy="541528"/>
          </a:xfrm>
          <a:prstGeom prst="rect">
            <a:avLst/>
          </a:prstGeom>
        </p:spPr>
      </p:pic>
      <p:pic>
        <p:nvPicPr>
          <p:cNvPr id="17" name="Graphic 16" descr="Document">
            <a:extLst>
              <a:ext uri="{FF2B5EF4-FFF2-40B4-BE49-F238E27FC236}">
                <a16:creationId xmlns:a16="http://schemas.microsoft.com/office/drawing/2014/main" id="{43B33C9D-B78F-2204-2834-820DD475E38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56183" y="1514999"/>
            <a:ext cx="541528" cy="541528"/>
          </a:xfrm>
          <a:prstGeom prst="rect">
            <a:avLst/>
          </a:prstGeom>
        </p:spPr>
      </p:pic>
      <p:pic>
        <p:nvPicPr>
          <p:cNvPr id="19" name="Graphic 18" descr="Classroom">
            <a:extLst>
              <a:ext uri="{FF2B5EF4-FFF2-40B4-BE49-F238E27FC236}">
                <a16:creationId xmlns:a16="http://schemas.microsoft.com/office/drawing/2014/main" id="{5E1100F4-6373-36A3-FDC8-613FC6959AD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706270" y="1566296"/>
            <a:ext cx="541529" cy="541529"/>
          </a:xfrm>
          <a:prstGeom prst="rect">
            <a:avLst/>
          </a:prstGeom>
        </p:spPr>
      </p:pic>
      <p:pic>
        <p:nvPicPr>
          <p:cNvPr id="20" name="Graphic 19" descr="Neutral face with no fill">
            <a:extLst>
              <a:ext uri="{FF2B5EF4-FFF2-40B4-BE49-F238E27FC236}">
                <a16:creationId xmlns:a16="http://schemas.microsoft.com/office/drawing/2014/main" id="{BA035581-D424-3B70-DC94-57FA39F868D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027362" y="3207280"/>
            <a:ext cx="547053" cy="547053"/>
          </a:xfrm>
          <a:prstGeom prst="rect">
            <a:avLst/>
          </a:prstGeom>
        </p:spPr>
      </p:pic>
      <p:sp>
        <p:nvSpPr>
          <p:cNvPr id="38" name="TextBox 37">
            <a:extLst>
              <a:ext uri="{FF2B5EF4-FFF2-40B4-BE49-F238E27FC236}">
                <a16:creationId xmlns:a16="http://schemas.microsoft.com/office/drawing/2014/main" id="{7D439562-28E9-2346-8860-EBDAC565AA01}"/>
              </a:ext>
            </a:extLst>
          </p:cNvPr>
          <p:cNvSpPr txBox="1"/>
          <p:nvPr/>
        </p:nvSpPr>
        <p:spPr>
          <a:xfrm>
            <a:off x="813140" y="1491088"/>
            <a:ext cx="5145563" cy="461665"/>
          </a:xfrm>
          <a:prstGeom prst="rect">
            <a:avLst/>
          </a:prstGeom>
          <a:noFill/>
        </p:spPr>
        <p:txBody>
          <a:bodyPr wrap="square">
            <a:spAutoFit/>
          </a:bodyPr>
          <a:lstStyle/>
          <a:p>
            <a:pPr marL="380990" indent="-380990">
              <a:buFont typeface="Arial" panose="020B0604020202020204" pitchFamily="34" charset="0"/>
              <a:buChar char="•"/>
            </a:pPr>
            <a:r>
              <a:rPr lang="en-US" sz="2400" dirty="0">
                <a:solidFill>
                  <a:srgbClr val="3D537E"/>
                </a:solidFill>
                <a:latin typeface=""/>
              </a:rPr>
              <a:t>ABC + 3</a:t>
            </a:r>
          </a:p>
        </p:txBody>
      </p:sp>
      <p:sp>
        <p:nvSpPr>
          <p:cNvPr id="24" name="TextBox 23">
            <a:extLst>
              <a:ext uri="{FF2B5EF4-FFF2-40B4-BE49-F238E27FC236}">
                <a16:creationId xmlns:a16="http://schemas.microsoft.com/office/drawing/2014/main" id="{8C5BA6A8-9596-7801-C2E3-0A4AB7A3C94C}"/>
              </a:ext>
            </a:extLst>
          </p:cNvPr>
          <p:cNvSpPr txBox="1"/>
          <p:nvPr/>
        </p:nvSpPr>
        <p:spPr>
          <a:xfrm>
            <a:off x="6644464" y="3757571"/>
            <a:ext cx="1507984" cy="461665"/>
          </a:xfrm>
          <a:prstGeom prst="rect">
            <a:avLst/>
          </a:prstGeom>
          <a:noFill/>
        </p:spPr>
        <p:txBody>
          <a:bodyPr wrap="square" rtlCol="0">
            <a:spAutoFit/>
          </a:bodyPr>
          <a:lstStyle/>
          <a:p>
            <a:r>
              <a:rPr lang="en-US" sz="2400" dirty="0">
                <a:solidFill>
                  <a:schemeClr val="bg1"/>
                </a:solidFill>
              </a:rPr>
              <a:t>Behavior</a:t>
            </a:r>
          </a:p>
        </p:txBody>
      </p:sp>
    </p:spTree>
    <p:extLst>
      <p:ext uri="{BB962C8B-B14F-4D97-AF65-F5344CB8AC3E}">
        <p14:creationId xmlns:p14="http://schemas.microsoft.com/office/powerpoint/2010/main" val="227234173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F1AA10-AA97-ECFB-F962-B6115E802F66}"/>
              </a:ext>
            </a:extLst>
          </p:cNvPr>
          <p:cNvSpPr/>
          <p:nvPr/>
        </p:nvSpPr>
        <p:spPr>
          <a:xfrm>
            <a:off x="679048" y="965600"/>
            <a:ext cx="11022952" cy="4926800"/>
          </a:xfrm>
          <a:prstGeom prst="rect">
            <a:avLst/>
          </a:prstGeom>
          <a:solidFill>
            <a:schemeClr val="tx2">
              <a:lumMod val="40000"/>
              <a:lumOff val="60000"/>
              <a:alpha val="8783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4ADC9481-CC18-41DF-2C96-1777BDD029B8}"/>
              </a:ext>
            </a:extLst>
          </p:cNvPr>
          <p:cNvSpPr>
            <a:spLocks noGrp="1"/>
          </p:cNvSpPr>
          <p:nvPr>
            <p:ph type="title"/>
          </p:nvPr>
        </p:nvSpPr>
        <p:spPr>
          <a:xfrm>
            <a:off x="1101876" y="2230200"/>
            <a:ext cx="9988248" cy="2397600"/>
          </a:xfrm>
        </p:spPr>
        <p:txBody>
          <a:bodyPr>
            <a:noAutofit/>
          </a:bodyPr>
          <a:lstStyle/>
          <a:p>
            <a:r>
              <a:rPr lang="en-US" sz="5333" b="0" dirty="0"/>
              <a:t>Behind every </a:t>
            </a:r>
            <a:r>
              <a:rPr lang="en-US" sz="5333" dirty="0"/>
              <a:t>data set </a:t>
            </a:r>
            <a:r>
              <a:rPr lang="en-US" sz="5333" b="0" dirty="0"/>
              <a:t>there are </a:t>
            </a:r>
            <a:r>
              <a:rPr lang="en-US" sz="5333" dirty="0"/>
              <a:t>individual stories </a:t>
            </a:r>
            <a:r>
              <a:rPr lang="en-US" sz="5333" b="0" dirty="0"/>
              <a:t>and experiences that give them </a:t>
            </a:r>
            <a:r>
              <a:rPr lang="en-US" sz="5333" dirty="0"/>
              <a:t>meaning and relevance</a:t>
            </a:r>
            <a:r>
              <a:rPr lang="en-US" sz="5333" b="0" dirty="0"/>
              <a:t>.</a:t>
            </a:r>
          </a:p>
        </p:txBody>
      </p:sp>
    </p:spTree>
    <p:extLst>
      <p:ext uri="{BB962C8B-B14F-4D97-AF65-F5344CB8AC3E}">
        <p14:creationId xmlns:p14="http://schemas.microsoft.com/office/powerpoint/2010/main" val="321336716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F1AA10-AA97-ECFB-F962-B6115E802F66}"/>
              </a:ext>
            </a:extLst>
          </p:cNvPr>
          <p:cNvSpPr/>
          <p:nvPr/>
        </p:nvSpPr>
        <p:spPr>
          <a:xfrm>
            <a:off x="679048" y="965600"/>
            <a:ext cx="11022952" cy="4926800"/>
          </a:xfrm>
          <a:prstGeom prst="rect">
            <a:avLst/>
          </a:prstGeom>
          <a:solidFill>
            <a:schemeClr val="tx2">
              <a:lumMod val="40000"/>
              <a:lumOff val="60000"/>
              <a:alpha val="8783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4ADC9481-CC18-41DF-2C96-1777BDD029B8}"/>
              </a:ext>
            </a:extLst>
          </p:cNvPr>
          <p:cNvSpPr>
            <a:spLocks noGrp="1"/>
          </p:cNvSpPr>
          <p:nvPr>
            <p:ph type="title"/>
          </p:nvPr>
        </p:nvSpPr>
        <p:spPr>
          <a:xfrm>
            <a:off x="1101876" y="2230200"/>
            <a:ext cx="9988248" cy="2397600"/>
          </a:xfrm>
        </p:spPr>
        <p:txBody>
          <a:bodyPr>
            <a:noAutofit/>
          </a:bodyPr>
          <a:lstStyle/>
          <a:p>
            <a:r>
              <a:rPr lang="en-US" sz="8000" b="0" dirty="0"/>
              <a:t>These stories </a:t>
            </a:r>
            <a:r>
              <a:rPr lang="en-US" sz="8000" dirty="0"/>
              <a:t>breathe life </a:t>
            </a:r>
            <a:r>
              <a:rPr lang="en-US" sz="8000" b="0" dirty="0"/>
              <a:t>into the data.</a:t>
            </a:r>
          </a:p>
        </p:txBody>
      </p:sp>
    </p:spTree>
    <p:extLst>
      <p:ext uri="{BB962C8B-B14F-4D97-AF65-F5344CB8AC3E}">
        <p14:creationId xmlns:p14="http://schemas.microsoft.com/office/powerpoint/2010/main" val="92619478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8BA0CD4-1A48-BCA3-BC59-CD50A94008C6}"/>
              </a:ext>
            </a:extLst>
          </p:cNvPr>
          <p:cNvPicPr>
            <a:picLocks noChangeAspect="1"/>
          </p:cNvPicPr>
          <p:nvPr/>
        </p:nvPicPr>
        <p:blipFill rotWithShape="1">
          <a:blip r:embed="rId3"/>
          <a:srcRect t="16919" r="34501"/>
          <a:stretch/>
        </p:blipFill>
        <p:spPr>
          <a:xfrm>
            <a:off x="-3426552" y="7039580"/>
            <a:ext cx="2195201" cy="2685045"/>
          </a:xfrm>
          <a:prstGeom prst="rect">
            <a:avLst/>
          </a:prstGeom>
        </p:spPr>
      </p:pic>
      <p:pic>
        <p:nvPicPr>
          <p:cNvPr id="8" name="Picture 7">
            <a:extLst>
              <a:ext uri="{FF2B5EF4-FFF2-40B4-BE49-F238E27FC236}">
                <a16:creationId xmlns:a16="http://schemas.microsoft.com/office/drawing/2014/main" id="{D16A7F00-E134-79AD-9BAD-DAD8E447BA5E}"/>
              </a:ext>
            </a:extLst>
          </p:cNvPr>
          <p:cNvPicPr>
            <a:picLocks noChangeAspect="1"/>
          </p:cNvPicPr>
          <p:nvPr/>
        </p:nvPicPr>
        <p:blipFill rotWithShape="1">
          <a:blip r:embed="rId4"/>
          <a:srcRect l="47356" t="32488" b="33050"/>
          <a:stretch/>
        </p:blipFill>
        <p:spPr>
          <a:xfrm>
            <a:off x="13169231" y="651187"/>
            <a:ext cx="1890521" cy="2678411"/>
          </a:xfrm>
          <a:prstGeom prst="rect">
            <a:avLst/>
          </a:prstGeom>
        </p:spPr>
      </p:pic>
      <p:pic>
        <p:nvPicPr>
          <p:cNvPr id="10" name="Picture 9">
            <a:extLst>
              <a:ext uri="{FF2B5EF4-FFF2-40B4-BE49-F238E27FC236}">
                <a16:creationId xmlns:a16="http://schemas.microsoft.com/office/drawing/2014/main" id="{9CAAECD5-FE84-4EAF-06AA-64FCB162B248}"/>
              </a:ext>
            </a:extLst>
          </p:cNvPr>
          <p:cNvPicPr>
            <a:picLocks noChangeAspect="1"/>
          </p:cNvPicPr>
          <p:nvPr/>
        </p:nvPicPr>
        <p:blipFill rotWithShape="1">
          <a:blip r:embed="rId5"/>
          <a:srcRect t="26361" b="20139"/>
          <a:stretch/>
        </p:blipFill>
        <p:spPr>
          <a:xfrm>
            <a:off x="-3426552" y="4053992"/>
            <a:ext cx="2318983" cy="2685045"/>
          </a:xfrm>
          <a:prstGeom prst="rect">
            <a:avLst/>
          </a:prstGeom>
        </p:spPr>
      </p:pic>
      <p:pic>
        <p:nvPicPr>
          <p:cNvPr id="24" name="Picture 23">
            <a:extLst>
              <a:ext uri="{FF2B5EF4-FFF2-40B4-BE49-F238E27FC236}">
                <a16:creationId xmlns:a16="http://schemas.microsoft.com/office/drawing/2014/main" id="{C0DFF6E9-E0A7-A823-5945-AD89852B8465}"/>
              </a:ext>
            </a:extLst>
          </p:cNvPr>
          <p:cNvPicPr>
            <a:picLocks noChangeAspect="1"/>
          </p:cNvPicPr>
          <p:nvPr/>
        </p:nvPicPr>
        <p:blipFill>
          <a:blip r:embed="rId6"/>
          <a:stretch>
            <a:fillRect/>
          </a:stretch>
        </p:blipFill>
        <p:spPr>
          <a:xfrm>
            <a:off x="12898815" y="4053992"/>
            <a:ext cx="3096152" cy="1954016"/>
          </a:xfrm>
          <a:prstGeom prst="rect">
            <a:avLst/>
          </a:prstGeom>
        </p:spPr>
      </p:pic>
      <p:grpSp>
        <p:nvGrpSpPr>
          <p:cNvPr id="53" name="Group 52">
            <a:extLst>
              <a:ext uri="{FF2B5EF4-FFF2-40B4-BE49-F238E27FC236}">
                <a16:creationId xmlns:a16="http://schemas.microsoft.com/office/drawing/2014/main" id="{1E433DE3-3E44-2906-E436-B23C9E426CFE}"/>
              </a:ext>
            </a:extLst>
          </p:cNvPr>
          <p:cNvGrpSpPr/>
          <p:nvPr/>
        </p:nvGrpSpPr>
        <p:grpSpPr>
          <a:xfrm>
            <a:off x="-4628769" y="-2738502"/>
            <a:ext cx="12246921" cy="6824855"/>
            <a:chOff x="-3471577" y="-2053877"/>
            <a:chExt cx="9185191" cy="5118641"/>
          </a:xfrm>
        </p:grpSpPr>
        <p:pic>
          <p:nvPicPr>
            <p:cNvPr id="54" name="Picture 53">
              <a:extLst>
                <a:ext uri="{FF2B5EF4-FFF2-40B4-BE49-F238E27FC236}">
                  <a16:creationId xmlns:a16="http://schemas.microsoft.com/office/drawing/2014/main" id="{F69C9592-5EE4-1689-EDA8-9176B30BB88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265" b="11382" l="4766" r="11921"/>
                      </a14:imgEffect>
                    </a14:imgLayer>
                  </a14:imgProps>
                </a:ext>
              </a:extLst>
            </a:blip>
            <a:srcRect l="3872" r="87185" b="87353"/>
            <a:stretch/>
          </p:blipFill>
          <p:spPr>
            <a:xfrm>
              <a:off x="-1171815" y="708186"/>
              <a:ext cx="650928" cy="650510"/>
            </a:xfrm>
            <a:prstGeom prst="rect">
              <a:avLst/>
            </a:prstGeom>
          </p:spPr>
        </p:pic>
        <p:pic>
          <p:nvPicPr>
            <p:cNvPr id="55" name="Picture 54">
              <a:extLst>
                <a:ext uri="{FF2B5EF4-FFF2-40B4-BE49-F238E27FC236}">
                  <a16:creationId xmlns:a16="http://schemas.microsoft.com/office/drawing/2014/main" id="{4851C02D-F245-4906-D912-F82B51870CD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3309" b="23426" l="4882" r="12037"/>
                      </a14:imgEffect>
                    </a14:imgLayer>
                  </a14:imgProps>
                </a:ext>
              </a:extLst>
            </a:blip>
            <a:srcRect l="3988" t="12044" r="87069" b="75309"/>
            <a:stretch/>
          </p:blipFill>
          <p:spPr>
            <a:xfrm>
              <a:off x="518390" y="-1002073"/>
              <a:ext cx="650928" cy="650510"/>
            </a:xfrm>
            <a:prstGeom prst="rect">
              <a:avLst/>
            </a:prstGeom>
          </p:spPr>
        </p:pic>
        <p:pic>
          <p:nvPicPr>
            <p:cNvPr id="56" name="Picture 55">
              <a:extLst>
                <a:ext uri="{FF2B5EF4-FFF2-40B4-BE49-F238E27FC236}">
                  <a16:creationId xmlns:a16="http://schemas.microsoft.com/office/drawing/2014/main" id="{0DCDF30A-76A9-846D-C4F5-76B1F912632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38618" b="48735" l="13346" r="20501"/>
                      </a14:imgEffect>
                    </a14:imgLayer>
                  </a14:imgProps>
                </a:ext>
              </a:extLst>
            </a:blip>
            <a:srcRect l="12452" t="37353" r="78605" b="50000"/>
            <a:stretch/>
          </p:blipFill>
          <p:spPr>
            <a:xfrm>
              <a:off x="-2053761" y="-938306"/>
              <a:ext cx="650928" cy="650510"/>
            </a:xfrm>
            <a:prstGeom prst="rect">
              <a:avLst/>
            </a:prstGeom>
          </p:spPr>
        </p:pic>
        <p:pic>
          <p:nvPicPr>
            <p:cNvPr id="57" name="Picture 56">
              <a:extLst>
                <a:ext uri="{FF2B5EF4-FFF2-40B4-BE49-F238E27FC236}">
                  <a16:creationId xmlns:a16="http://schemas.microsoft.com/office/drawing/2014/main" id="{401A1F01-5F65-8094-94DD-CAC9514472EB}"/>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4190" b="24307" l="23519" r="29627"/>
                      </a14:imgEffect>
                    </a14:imgLayer>
                  </a14:imgProps>
                </a:ext>
              </a:extLst>
            </a:blip>
            <a:srcRect l="22756" t="12925" r="69610" b="74428"/>
            <a:stretch/>
          </p:blipFill>
          <p:spPr>
            <a:xfrm>
              <a:off x="-1272396" y="-835773"/>
              <a:ext cx="555713" cy="650510"/>
            </a:xfrm>
            <a:prstGeom prst="rect">
              <a:avLst/>
            </a:prstGeom>
          </p:spPr>
        </p:pic>
        <p:pic>
          <p:nvPicPr>
            <p:cNvPr id="58" name="Picture 57">
              <a:extLst>
                <a:ext uri="{FF2B5EF4-FFF2-40B4-BE49-F238E27FC236}">
                  <a16:creationId xmlns:a16="http://schemas.microsoft.com/office/drawing/2014/main" id="{19AD3601-C2D0-CD11-1BBD-A81543AEB7F6}"/>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38618" b="48735" l="23177" r="30020"/>
                      </a14:imgEffect>
                    </a14:imgLayer>
                  </a14:imgProps>
                </a:ext>
              </a:extLst>
            </a:blip>
            <a:srcRect l="22322" t="37353" r="69125" b="50000"/>
            <a:stretch/>
          </p:blipFill>
          <p:spPr>
            <a:xfrm>
              <a:off x="15504" y="-1385201"/>
              <a:ext cx="622571" cy="650510"/>
            </a:xfrm>
            <a:prstGeom prst="rect">
              <a:avLst/>
            </a:prstGeom>
          </p:spPr>
        </p:pic>
        <p:pic>
          <p:nvPicPr>
            <p:cNvPr id="59" name="Picture 58">
              <a:extLst>
                <a:ext uri="{FF2B5EF4-FFF2-40B4-BE49-F238E27FC236}">
                  <a16:creationId xmlns:a16="http://schemas.microsoft.com/office/drawing/2014/main" id="{49BBBC1E-1F42-CDDF-0752-5C75B9DB80F5}"/>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38618" b="48735" l="32246" r="39089"/>
                      </a14:imgEffect>
                    </a14:imgLayer>
                  </a14:imgProps>
                </a:ext>
              </a:extLst>
            </a:blip>
            <a:srcRect l="31391" t="37353" r="60056" b="50000"/>
            <a:stretch/>
          </p:blipFill>
          <p:spPr>
            <a:xfrm>
              <a:off x="-2761151" y="-1672412"/>
              <a:ext cx="622571" cy="650510"/>
            </a:xfrm>
            <a:prstGeom prst="rect">
              <a:avLst/>
            </a:prstGeom>
          </p:spPr>
        </p:pic>
        <p:pic>
          <p:nvPicPr>
            <p:cNvPr id="60" name="Picture 59">
              <a:extLst>
                <a:ext uri="{FF2B5EF4-FFF2-40B4-BE49-F238E27FC236}">
                  <a16:creationId xmlns:a16="http://schemas.microsoft.com/office/drawing/2014/main" id="{70C4CBB3-8584-1921-2DFA-610934986296}"/>
                </a:ext>
              </a:extLst>
            </p:cNvPr>
            <p:cNvPicPr>
              <a:picLocks noChangeAspect="1"/>
            </p:cNvPicPr>
            <p:nvPr/>
          </p:nvPicPr>
          <p:blipFill rotWithShape="1">
            <a:blip r:embed="rId19">
              <a:extLst>
                <a:ext uri="{BEBA8EAE-BF5A-486C-A8C5-ECC9F3942E4B}">
                  <a14:imgProps xmlns:a14="http://schemas.microsoft.com/office/drawing/2010/main">
                    <a14:imgLayer r:embed="rId20">
                      <a14:imgEffect>
                        <a14:backgroundRemoval t="1633" b="11750" l="36060" r="40092"/>
                      </a14:imgEffect>
                    </a14:imgLayer>
                  </a14:imgProps>
                </a:ext>
              </a:extLst>
            </a:blip>
            <a:srcRect l="35556" t="368" r="59404" b="86985"/>
            <a:stretch/>
          </p:blipFill>
          <p:spPr>
            <a:xfrm rot="1243855">
              <a:off x="4066636" y="-1162619"/>
              <a:ext cx="366821" cy="650510"/>
            </a:xfrm>
            <a:prstGeom prst="rect">
              <a:avLst/>
            </a:prstGeom>
          </p:spPr>
        </p:pic>
        <p:pic>
          <p:nvPicPr>
            <p:cNvPr id="61" name="Picture 60">
              <a:extLst>
                <a:ext uri="{FF2B5EF4-FFF2-40B4-BE49-F238E27FC236}">
                  <a16:creationId xmlns:a16="http://schemas.microsoft.com/office/drawing/2014/main" id="{F76F9894-C96F-D47D-A84A-3550D5FD9DC4}"/>
                </a:ext>
              </a:extLst>
            </p:cNvPr>
            <p:cNvPicPr>
              <a:picLocks noChangeAspect="1"/>
            </p:cNvPicPr>
            <p:nvPr/>
          </p:nvPicPr>
          <p:blipFill rotWithShape="1">
            <a:blip r:embed="rId7">
              <a:extLst>
                <a:ext uri="{BEBA8EAE-BF5A-486C-A8C5-ECC9F3942E4B}">
                  <a14:imgProps xmlns:a14="http://schemas.microsoft.com/office/drawing/2010/main">
                    <a14:imgLayer r:embed="rId21">
                      <a14:imgEffect>
                        <a14:backgroundRemoval t="1265" b="11382" l="4766" r="11921"/>
                      </a14:imgEffect>
                    </a14:imgLayer>
                  </a14:imgProps>
                </a:ext>
              </a:extLst>
            </a:blip>
            <a:srcRect l="3872" r="87185" b="87353"/>
            <a:stretch/>
          </p:blipFill>
          <p:spPr>
            <a:xfrm rot="19996215">
              <a:off x="3774271" y="-2053877"/>
              <a:ext cx="650928" cy="650510"/>
            </a:xfrm>
            <a:prstGeom prst="rect">
              <a:avLst/>
            </a:prstGeom>
          </p:spPr>
        </p:pic>
        <p:pic>
          <p:nvPicPr>
            <p:cNvPr id="62" name="Picture 61">
              <a:extLst>
                <a:ext uri="{FF2B5EF4-FFF2-40B4-BE49-F238E27FC236}">
                  <a16:creationId xmlns:a16="http://schemas.microsoft.com/office/drawing/2014/main" id="{41F9FF99-6809-F1B1-3659-E959DA008502}"/>
                </a:ext>
              </a:extLst>
            </p:cNvPr>
            <p:cNvPicPr>
              <a:picLocks noChangeAspect="1"/>
            </p:cNvPicPr>
            <p:nvPr/>
          </p:nvPicPr>
          <p:blipFill rotWithShape="1">
            <a:blip r:embed="rId9">
              <a:extLst>
                <a:ext uri="{BEBA8EAE-BF5A-486C-A8C5-ECC9F3942E4B}">
                  <a14:imgProps xmlns:a14="http://schemas.microsoft.com/office/drawing/2010/main">
                    <a14:imgLayer r:embed="rId22">
                      <a14:imgEffect>
                        <a14:backgroundRemoval t="13309" b="23426" l="4882" r="12037"/>
                      </a14:imgEffect>
                    </a14:imgLayer>
                  </a14:imgProps>
                </a:ext>
              </a:extLst>
            </a:blip>
            <a:srcRect l="3988" t="12044" r="87069" b="75309"/>
            <a:stretch/>
          </p:blipFill>
          <p:spPr>
            <a:xfrm>
              <a:off x="-3267786" y="-908775"/>
              <a:ext cx="650928" cy="650510"/>
            </a:xfrm>
            <a:prstGeom prst="rect">
              <a:avLst/>
            </a:prstGeom>
          </p:spPr>
        </p:pic>
        <p:pic>
          <p:nvPicPr>
            <p:cNvPr id="63" name="Picture 62">
              <a:extLst>
                <a:ext uri="{FF2B5EF4-FFF2-40B4-BE49-F238E27FC236}">
                  <a16:creationId xmlns:a16="http://schemas.microsoft.com/office/drawing/2014/main" id="{FCA3C929-31BD-E224-BD0A-949122921241}"/>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25641" b="35758" l="5115" r="12270">
                          <a14:foregroundMark x1="11000" y1="28571" x2="11000" y2="28571"/>
                          <a14:foregroundMark x1="11000" y1="28006" x2="11000" y2="28006"/>
                          <a14:foregroundMark x1="11000" y1="28006" x2="11650" y2="29774"/>
                          <a14:foregroundMark x1="11400" y1="27652" x2="11200" y2="30057"/>
                          <a14:foregroundMark x1="5900" y1="30693" x2="6300" y2="35502"/>
                          <a14:foregroundMark x1="6100" y1="30976" x2="5900" y2="29491"/>
                        </a14:backgroundRemoval>
                      </a14:imgEffect>
                    </a14:imgLayer>
                  </a14:imgProps>
                </a:ext>
              </a:extLst>
            </a:blip>
            <a:srcRect l="4221" t="24376" r="86836" b="62977"/>
            <a:stretch/>
          </p:blipFill>
          <p:spPr>
            <a:xfrm>
              <a:off x="-3056599" y="2122289"/>
              <a:ext cx="650928" cy="650510"/>
            </a:xfrm>
            <a:prstGeom prst="rect">
              <a:avLst/>
            </a:prstGeom>
          </p:spPr>
        </p:pic>
        <p:pic>
          <p:nvPicPr>
            <p:cNvPr id="64" name="Picture 63">
              <a:extLst>
                <a:ext uri="{FF2B5EF4-FFF2-40B4-BE49-F238E27FC236}">
                  <a16:creationId xmlns:a16="http://schemas.microsoft.com/office/drawing/2014/main" id="{FCD2D6A9-8153-B64C-DC40-E1502716A72A}"/>
                </a:ext>
              </a:extLst>
            </p:cNvPr>
            <p:cNvPicPr>
              <a:picLocks noChangeAspect="1"/>
            </p:cNvPicPr>
            <p:nvPr/>
          </p:nvPicPr>
          <p:blipFill rotWithShape="1">
            <a:blip r:embed="rId25">
              <a:extLst>
                <a:ext uri="{BEBA8EAE-BF5A-486C-A8C5-ECC9F3942E4B}">
                  <a14:imgProps xmlns:a14="http://schemas.microsoft.com/office/drawing/2010/main">
                    <a14:imgLayer r:embed="rId26">
                      <a14:imgEffect>
                        <a14:backgroundRemoval t="38618" b="48735" l="5174" r="12329"/>
                      </a14:imgEffect>
                    </a14:imgLayer>
                  </a14:imgProps>
                </a:ext>
              </a:extLst>
            </a:blip>
            <a:srcRect l="4280" t="37353" r="86777" b="50000"/>
            <a:stretch/>
          </p:blipFill>
          <p:spPr>
            <a:xfrm>
              <a:off x="5062686" y="-944364"/>
              <a:ext cx="650928" cy="650510"/>
            </a:xfrm>
            <a:prstGeom prst="rect">
              <a:avLst/>
            </a:prstGeom>
          </p:spPr>
        </p:pic>
        <p:pic>
          <p:nvPicPr>
            <p:cNvPr id="65" name="Picture 64">
              <a:extLst>
                <a:ext uri="{FF2B5EF4-FFF2-40B4-BE49-F238E27FC236}">
                  <a16:creationId xmlns:a16="http://schemas.microsoft.com/office/drawing/2014/main" id="{8DFB7865-456E-17BF-916D-C806EF0ED118}"/>
                </a:ext>
              </a:extLst>
            </p:cNvPr>
            <p:cNvPicPr>
              <a:picLocks noChangeAspect="1"/>
            </p:cNvPicPr>
            <p:nvPr/>
          </p:nvPicPr>
          <p:blipFill rotWithShape="1">
            <a:blip r:embed="rId11">
              <a:extLst>
                <a:ext uri="{BEBA8EAE-BF5A-486C-A8C5-ECC9F3942E4B}">
                  <a14:imgProps xmlns:a14="http://schemas.microsoft.com/office/drawing/2010/main">
                    <a14:imgLayer r:embed="rId27">
                      <a14:imgEffect>
                        <a14:backgroundRemoval t="38618" b="48735" l="13346" r="20501"/>
                      </a14:imgEffect>
                    </a14:imgLayer>
                  </a14:imgProps>
                </a:ext>
              </a:extLst>
            </a:blip>
            <a:srcRect l="12452" t="37353" r="78605" b="50000"/>
            <a:stretch/>
          </p:blipFill>
          <p:spPr>
            <a:xfrm>
              <a:off x="2505925" y="-1665287"/>
              <a:ext cx="650928" cy="650510"/>
            </a:xfrm>
            <a:prstGeom prst="rect">
              <a:avLst/>
            </a:prstGeom>
          </p:spPr>
        </p:pic>
        <p:pic>
          <p:nvPicPr>
            <p:cNvPr id="66" name="Picture 65">
              <a:extLst>
                <a:ext uri="{FF2B5EF4-FFF2-40B4-BE49-F238E27FC236}">
                  <a16:creationId xmlns:a16="http://schemas.microsoft.com/office/drawing/2014/main" id="{09CFC3C4-1D6C-312E-DA5B-D83ED6F7F8E2}"/>
                </a:ext>
              </a:extLst>
            </p:cNvPr>
            <p:cNvPicPr>
              <a:picLocks noChangeAspect="1"/>
            </p:cNvPicPr>
            <p:nvPr/>
          </p:nvPicPr>
          <p:blipFill rotWithShape="1">
            <a:blip r:embed="rId28">
              <a:extLst>
                <a:ext uri="{BEBA8EAE-BF5A-486C-A8C5-ECC9F3942E4B}">
                  <a14:imgProps xmlns:a14="http://schemas.microsoft.com/office/drawing/2010/main">
                    <a14:imgLayer r:embed="rId29">
                      <a14:imgEffect>
                        <a14:backgroundRemoval t="25641" b="35758" l="13612" r="20767"/>
                      </a14:imgEffect>
                    </a14:imgLayer>
                  </a14:imgProps>
                </a:ext>
              </a:extLst>
            </a:blip>
            <a:srcRect l="12718" t="24376" r="78339" b="62977"/>
            <a:stretch/>
          </p:blipFill>
          <p:spPr>
            <a:xfrm>
              <a:off x="-985026" y="1647539"/>
              <a:ext cx="650928" cy="650510"/>
            </a:xfrm>
            <a:prstGeom prst="rect">
              <a:avLst/>
            </a:prstGeom>
          </p:spPr>
        </p:pic>
        <p:pic>
          <p:nvPicPr>
            <p:cNvPr id="67" name="Picture 66">
              <a:extLst>
                <a:ext uri="{FF2B5EF4-FFF2-40B4-BE49-F238E27FC236}">
                  <a16:creationId xmlns:a16="http://schemas.microsoft.com/office/drawing/2014/main" id="{1D42D491-D092-2219-6716-A96CF1D6A96C}"/>
                </a:ext>
              </a:extLst>
            </p:cNvPr>
            <p:cNvPicPr>
              <a:picLocks noChangeAspect="1"/>
            </p:cNvPicPr>
            <p:nvPr/>
          </p:nvPicPr>
          <p:blipFill rotWithShape="1">
            <a:blip r:embed="rId30">
              <a:extLst>
                <a:ext uri="{BEBA8EAE-BF5A-486C-A8C5-ECC9F3942E4B}">
                  <a14:imgProps xmlns:a14="http://schemas.microsoft.com/office/drawing/2010/main">
                    <a14:imgLayer r:embed="rId31">
                      <a14:imgEffect>
                        <a14:backgroundRemoval t="15056" b="25173" l="14023" r="21178"/>
                      </a14:imgEffect>
                    </a14:imgLayer>
                  </a14:imgProps>
                </a:ext>
              </a:extLst>
            </a:blip>
            <a:srcRect l="13129" t="13791" r="77928" b="73562"/>
            <a:stretch/>
          </p:blipFill>
          <p:spPr>
            <a:xfrm rot="5184990">
              <a:off x="-2155471" y="2414045"/>
              <a:ext cx="650928" cy="650510"/>
            </a:xfrm>
            <a:prstGeom prst="rect">
              <a:avLst/>
            </a:prstGeom>
          </p:spPr>
        </p:pic>
        <p:pic>
          <p:nvPicPr>
            <p:cNvPr id="68" name="Picture 67">
              <a:extLst>
                <a:ext uri="{FF2B5EF4-FFF2-40B4-BE49-F238E27FC236}">
                  <a16:creationId xmlns:a16="http://schemas.microsoft.com/office/drawing/2014/main" id="{5043ABC6-1997-1A6B-06E8-3557D33D6FC4}"/>
                </a:ext>
              </a:extLst>
            </p:cNvPr>
            <p:cNvPicPr>
              <a:picLocks noChangeAspect="1"/>
            </p:cNvPicPr>
            <p:nvPr/>
          </p:nvPicPr>
          <p:blipFill rotWithShape="1">
            <a:blip r:embed="rId32">
              <a:extLst>
                <a:ext uri="{BEBA8EAE-BF5A-486C-A8C5-ECC9F3942E4B}">
                  <a14:imgProps xmlns:a14="http://schemas.microsoft.com/office/drawing/2010/main">
                    <a14:imgLayer r:embed="rId33">
                      <a14:imgEffect>
                        <a14:backgroundRemoval t="1482" b="13332" l="12864" r="18514"/>
                      </a14:imgEffect>
                    </a14:imgLayer>
                  </a14:imgProps>
                </a:ext>
              </a:extLst>
            </a:blip>
            <a:srcRect l="12158" t="1" r="80780" b="85187"/>
            <a:stretch/>
          </p:blipFill>
          <p:spPr>
            <a:xfrm>
              <a:off x="-1402833" y="1965578"/>
              <a:ext cx="514025" cy="761892"/>
            </a:xfrm>
            <a:prstGeom prst="rect">
              <a:avLst/>
            </a:prstGeom>
          </p:spPr>
        </p:pic>
        <p:pic>
          <p:nvPicPr>
            <p:cNvPr id="69" name="Picture 68">
              <a:extLst>
                <a:ext uri="{FF2B5EF4-FFF2-40B4-BE49-F238E27FC236}">
                  <a16:creationId xmlns:a16="http://schemas.microsoft.com/office/drawing/2014/main" id="{AF1A4B91-998C-E17F-4F3A-0F1DBE30E636}"/>
                </a:ext>
              </a:extLst>
            </p:cNvPr>
            <p:cNvPicPr>
              <a:picLocks noChangeAspect="1"/>
            </p:cNvPicPr>
            <p:nvPr/>
          </p:nvPicPr>
          <p:blipFill rotWithShape="1">
            <a:blip r:embed="rId15">
              <a:extLst>
                <a:ext uri="{BEBA8EAE-BF5A-486C-A8C5-ECC9F3942E4B}">
                  <a14:imgProps xmlns:a14="http://schemas.microsoft.com/office/drawing/2010/main">
                    <a14:imgLayer r:embed="rId34">
                      <a14:imgEffect>
                        <a14:backgroundRemoval t="38618" b="48735" l="23177" r="30020"/>
                      </a14:imgEffect>
                    </a14:imgLayer>
                  </a14:imgProps>
                </a:ext>
              </a:extLst>
            </a:blip>
            <a:srcRect l="22322" t="37353" r="69125" b="50000"/>
            <a:stretch/>
          </p:blipFill>
          <p:spPr>
            <a:xfrm>
              <a:off x="-2133019" y="821733"/>
              <a:ext cx="622571" cy="650510"/>
            </a:xfrm>
            <a:prstGeom prst="rect">
              <a:avLst/>
            </a:prstGeom>
          </p:spPr>
        </p:pic>
        <p:pic>
          <p:nvPicPr>
            <p:cNvPr id="70" name="Picture 69">
              <a:extLst>
                <a:ext uri="{FF2B5EF4-FFF2-40B4-BE49-F238E27FC236}">
                  <a16:creationId xmlns:a16="http://schemas.microsoft.com/office/drawing/2014/main" id="{CA6705EA-C08F-7CE9-9959-1F5F0716C173}"/>
                </a:ext>
              </a:extLst>
            </p:cNvPr>
            <p:cNvPicPr>
              <a:picLocks noChangeAspect="1"/>
            </p:cNvPicPr>
            <p:nvPr/>
          </p:nvPicPr>
          <p:blipFill rotWithShape="1">
            <a:blip r:embed="rId17">
              <a:extLst>
                <a:ext uri="{BEBA8EAE-BF5A-486C-A8C5-ECC9F3942E4B}">
                  <a14:imgProps xmlns:a14="http://schemas.microsoft.com/office/drawing/2010/main">
                    <a14:imgLayer r:embed="rId35">
                      <a14:imgEffect>
                        <a14:backgroundRemoval t="38618" b="48735" l="32246" r="39089"/>
                      </a14:imgEffect>
                    </a14:imgLayer>
                  </a14:imgProps>
                </a:ext>
              </a:extLst>
            </a:blip>
            <a:srcRect l="31391" t="37353" r="60056" b="50000"/>
            <a:stretch/>
          </p:blipFill>
          <p:spPr>
            <a:xfrm>
              <a:off x="-3471577" y="-144193"/>
              <a:ext cx="622571" cy="650510"/>
            </a:xfrm>
            <a:prstGeom prst="rect">
              <a:avLst/>
            </a:prstGeom>
          </p:spPr>
        </p:pic>
        <p:pic>
          <p:nvPicPr>
            <p:cNvPr id="71" name="Picture 70">
              <a:extLst>
                <a:ext uri="{FF2B5EF4-FFF2-40B4-BE49-F238E27FC236}">
                  <a16:creationId xmlns:a16="http://schemas.microsoft.com/office/drawing/2014/main" id="{DE7DD3F1-470F-6F4B-9D02-409065A50FD2}"/>
                </a:ext>
              </a:extLst>
            </p:cNvPr>
            <p:cNvPicPr>
              <a:picLocks noChangeAspect="1"/>
            </p:cNvPicPr>
            <p:nvPr/>
          </p:nvPicPr>
          <p:blipFill rotWithShape="1">
            <a:blip r:embed="rId36">
              <a:extLst>
                <a:ext uri="{BEBA8EAE-BF5A-486C-A8C5-ECC9F3942E4B}">
                  <a14:imgProps xmlns:a14="http://schemas.microsoft.com/office/drawing/2010/main">
                    <a14:imgLayer r:embed="rId37">
                      <a14:imgEffect>
                        <a14:backgroundRemoval t="14186" b="24303" l="31817" r="38660"/>
                      </a14:imgEffect>
                    </a14:imgLayer>
                  </a14:imgProps>
                </a:ext>
              </a:extLst>
            </a:blip>
            <a:srcRect l="30962" t="12921" r="60485" b="74432"/>
            <a:stretch/>
          </p:blipFill>
          <p:spPr>
            <a:xfrm>
              <a:off x="-2095501" y="1599211"/>
              <a:ext cx="622571" cy="650510"/>
            </a:xfrm>
            <a:prstGeom prst="rect">
              <a:avLst/>
            </a:prstGeom>
          </p:spPr>
        </p:pic>
        <p:pic>
          <p:nvPicPr>
            <p:cNvPr id="72" name="Picture 71">
              <a:extLst>
                <a:ext uri="{FF2B5EF4-FFF2-40B4-BE49-F238E27FC236}">
                  <a16:creationId xmlns:a16="http://schemas.microsoft.com/office/drawing/2014/main" id="{185C6DD6-3AE6-C8E2-3D2C-98C8B6C71ADE}"/>
                </a:ext>
              </a:extLst>
            </p:cNvPr>
            <p:cNvPicPr>
              <a:picLocks noChangeAspect="1"/>
            </p:cNvPicPr>
            <p:nvPr/>
          </p:nvPicPr>
          <p:blipFill rotWithShape="1">
            <a:blip r:embed="rId19">
              <a:extLst>
                <a:ext uri="{BEBA8EAE-BF5A-486C-A8C5-ECC9F3942E4B}">
                  <a14:imgProps xmlns:a14="http://schemas.microsoft.com/office/drawing/2010/main">
                    <a14:imgLayer r:embed="rId18">
                      <a14:imgEffect>
                        <a14:backgroundRemoval t="1633" b="11750" l="36060" r="40092"/>
                      </a14:imgEffect>
                    </a14:imgLayer>
                  </a14:imgProps>
                </a:ext>
              </a:extLst>
            </a:blip>
            <a:srcRect l="35556" t="368" r="59404" b="86985"/>
            <a:stretch/>
          </p:blipFill>
          <p:spPr>
            <a:xfrm>
              <a:off x="1779731" y="-1391828"/>
              <a:ext cx="366821" cy="650510"/>
            </a:xfrm>
            <a:prstGeom prst="rect">
              <a:avLst/>
            </a:prstGeom>
          </p:spPr>
        </p:pic>
      </p:grpSp>
      <p:graphicFrame>
        <p:nvGraphicFramePr>
          <p:cNvPr id="94" name="Diagram 93">
            <a:extLst>
              <a:ext uri="{FF2B5EF4-FFF2-40B4-BE49-F238E27FC236}">
                <a16:creationId xmlns:a16="http://schemas.microsoft.com/office/drawing/2014/main" id="{5A4B5B40-5838-2413-69D5-3AFF74693F47}"/>
              </a:ext>
            </a:extLst>
          </p:cNvPr>
          <p:cNvGraphicFramePr/>
          <p:nvPr/>
        </p:nvGraphicFramePr>
        <p:xfrm>
          <a:off x="952832" y="39330"/>
          <a:ext cx="10275937" cy="6850625"/>
        </p:xfrm>
        <a:graphic>
          <a:graphicData uri="http://schemas.openxmlformats.org/drawingml/2006/diagram">
            <dgm:relIds xmlns:dgm="http://schemas.openxmlformats.org/drawingml/2006/diagram" xmlns:r="http://schemas.openxmlformats.org/officeDocument/2006/relationships" r:dm="rId38" r:lo="rId39" r:qs="rId40" r:cs="rId41"/>
          </a:graphicData>
        </a:graphic>
      </p:graphicFrame>
      <p:grpSp>
        <p:nvGrpSpPr>
          <p:cNvPr id="95" name="Group 94">
            <a:extLst>
              <a:ext uri="{FF2B5EF4-FFF2-40B4-BE49-F238E27FC236}">
                <a16:creationId xmlns:a16="http://schemas.microsoft.com/office/drawing/2014/main" id="{3192B863-A112-076D-5198-ADB4D95C687A}"/>
              </a:ext>
            </a:extLst>
          </p:cNvPr>
          <p:cNvGrpSpPr/>
          <p:nvPr/>
        </p:nvGrpSpPr>
        <p:grpSpPr>
          <a:xfrm>
            <a:off x="5143846" y="2497394"/>
            <a:ext cx="2172660" cy="2052513"/>
            <a:chOff x="2147068" y="85725"/>
            <a:chExt cx="1871065" cy="1767596"/>
          </a:xfrm>
        </p:grpSpPr>
        <p:pic>
          <p:nvPicPr>
            <p:cNvPr id="96" name="Picture 95">
              <a:extLst>
                <a:ext uri="{FF2B5EF4-FFF2-40B4-BE49-F238E27FC236}">
                  <a16:creationId xmlns:a16="http://schemas.microsoft.com/office/drawing/2014/main" id="{ACC342CA-30DF-4F5E-0ED2-4C669C51031B}"/>
                </a:ext>
              </a:extLst>
            </p:cNvPr>
            <p:cNvPicPr>
              <a:picLocks noChangeAspect="1"/>
            </p:cNvPicPr>
            <p:nvPr/>
          </p:nvPicPr>
          <p:blipFill rotWithShape="1">
            <a:blip r:embed="rId43">
              <a:extLst>
                <a:ext uri="{BEBA8EAE-BF5A-486C-A8C5-ECC9F3942E4B}">
                  <a14:imgProps xmlns:a14="http://schemas.microsoft.com/office/drawing/2010/main">
                    <a14:imgLayer r:embed="rId44">
                      <a14:imgEffect>
                        <a14:backgroundRemoval t="14141" b="96094" l="16250" r="82500">
                          <a14:foregroundMark x1="64583" y1="83594" x2="64583" y2="83594"/>
                          <a14:foregroundMark x1="74479" y1="94609" x2="79375" y2="68203"/>
                          <a14:foregroundMark x1="79375" y1="68203" x2="76875" y2="55234"/>
                          <a14:foregroundMark x1="76875" y1="55234" x2="68542" y2="46484"/>
                          <a14:foregroundMark x1="23021" y1="96094" x2="20521" y2="70625"/>
                          <a14:foregroundMark x1="20521" y1="70625" x2="20000" y2="70391"/>
                          <a14:foregroundMark x1="59688" y1="96094" x2="59271" y2="83594"/>
                          <a14:foregroundMark x1="59271" y1="83594" x2="65521" y2="67813"/>
                          <a14:foregroundMark x1="65521" y1="67813" x2="69063" y2="63750"/>
                          <a14:foregroundMark x1="58750" y1="18203" x2="42813" y2="14141"/>
                          <a14:foregroundMark x1="42813" y1="14141" x2="35729" y2="17422"/>
                          <a14:foregroundMark x1="19063" y1="50859" x2="23438" y2="49063"/>
                        </a14:backgroundRemoval>
                      </a14:imgEffect>
                    </a14:imgLayer>
                  </a14:imgProps>
                </a:ext>
              </a:extLst>
            </a:blip>
            <a:srcRect l="8294" t="9677" r="9193" b="26330"/>
            <a:stretch/>
          </p:blipFill>
          <p:spPr>
            <a:xfrm>
              <a:off x="2200495" y="85725"/>
              <a:ext cx="1567605" cy="1621032"/>
            </a:xfrm>
            <a:prstGeom prst="rect">
              <a:avLst/>
            </a:prstGeom>
            <a:ln>
              <a:noFill/>
            </a:ln>
          </p:spPr>
        </p:pic>
        <p:sp>
          <p:nvSpPr>
            <p:cNvPr id="97" name="Oval 96">
              <a:extLst>
                <a:ext uri="{FF2B5EF4-FFF2-40B4-BE49-F238E27FC236}">
                  <a16:creationId xmlns:a16="http://schemas.microsoft.com/office/drawing/2014/main" id="{EDCA9462-964D-306E-519D-A7F845FB3FE0}"/>
                </a:ext>
              </a:extLst>
            </p:cNvPr>
            <p:cNvSpPr/>
            <p:nvPr/>
          </p:nvSpPr>
          <p:spPr>
            <a:xfrm>
              <a:off x="2147068" y="107876"/>
              <a:ext cx="1621032" cy="1621032"/>
            </a:xfrm>
            <a:prstGeom prst="ellipse">
              <a:avLst/>
            </a:prstGeom>
            <a:noFill/>
            <a:ln w="825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98" name="Group 97">
              <a:extLst>
                <a:ext uri="{FF2B5EF4-FFF2-40B4-BE49-F238E27FC236}">
                  <a16:creationId xmlns:a16="http://schemas.microsoft.com/office/drawing/2014/main" id="{9B982A2B-958F-9308-023E-13974E583FAA}"/>
                </a:ext>
              </a:extLst>
            </p:cNvPr>
            <p:cNvGrpSpPr/>
            <p:nvPr/>
          </p:nvGrpSpPr>
          <p:grpSpPr>
            <a:xfrm>
              <a:off x="2200495" y="1399609"/>
              <a:ext cx="1817638" cy="453712"/>
              <a:chOff x="2200495" y="1399609"/>
              <a:chExt cx="1817638" cy="453712"/>
            </a:xfrm>
          </p:grpSpPr>
          <p:sp>
            <p:nvSpPr>
              <p:cNvPr id="99" name="Oval 98">
                <a:extLst>
                  <a:ext uri="{FF2B5EF4-FFF2-40B4-BE49-F238E27FC236}">
                    <a16:creationId xmlns:a16="http://schemas.microsoft.com/office/drawing/2014/main" id="{0B14299C-C784-90A7-50C7-AA5D9DD3BBDE}"/>
                  </a:ext>
                </a:extLst>
              </p:cNvPr>
              <p:cNvSpPr/>
              <p:nvPr/>
            </p:nvSpPr>
            <p:spPr>
              <a:xfrm rot="1710232">
                <a:off x="2200495" y="1519084"/>
                <a:ext cx="439466" cy="2098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0" name="Oval 99">
                <a:extLst>
                  <a:ext uri="{FF2B5EF4-FFF2-40B4-BE49-F238E27FC236}">
                    <a16:creationId xmlns:a16="http://schemas.microsoft.com/office/drawing/2014/main" id="{37986645-F9EE-FFC8-425A-B4701D99BEF2}"/>
                  </a:ext>
                </a:extLst>
              </p:cNvPr>
              <p:cNvSpPr/>
              <p:nvPr/>
            </p:nvSpPr>
            <p:spPr>
              <a:xfrm rot="19511981">
                <a:off x="3414655" y="1399609"/>
                <a:ext cx="603478" cy="2931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1" name="Oval 100">
                <a:extLst>
                  <a:ext uri="{FF2B5EF4-FFF2-40B4-BE49-F238E27FC236}">
                    <a16:creationId xmlns:a16="http://schemas.microsoft.com/office/drawing/2014/main" id="{48736FD0-2679-3C07-6B3F-9C5E501EAB38}"/>
                  </a:ext>
                </a:extLst>
              </p:cNvPr>
              <p:cNvSpPr/>
              <p:nvPr/>
            </p:nvSpPr>
            <p:spPr>
              <a:xfrm rot="19623593">
                <a:off x="3213203" y="1560190"/>
                <a:ext cx="603478" cy="2931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pic>
        <p:nvPicPr>
          <p:cNvPr id="2" name="Picture 1">
            <a:extLst>
              <a:ext uri="{FF2B5EF4-FFF2-40B4-BE49-F238E27FC236}">
                <a16:creationId xmlns:a16="http://schemas.microsoft.com/office/drawing/2014/main" id="{4748FBDF-B253-3DFC-1B17-13768392F8CA}"/>
              </a:ext>
            </a:extLst>
          </p:cNvPr>
          <p:cNvPicPr>
            <a:picLocks noChangeAspect="1"/>
          </p:cNvPicPr>
          <p:nvPr/>
        </p:nvPicPr>
        <p:blipFill>
          <a:blip r:embed="rId45"/>
          <a:stretch>
            <a:fillRect/>
          </a:stretch>
        </p:blipFill>
        <p:spPr>
          <a:xfrm>
            <a:off x="28538" y="39825"/>
            <a:ext cx="2250521" cy="2131504"/>
          </a:xfrm>
          <a:prstGeom prst="rect">
            <a:avLst/>
          </a:prstGeom>
        </p:spPr>
      </p:pic>
      <p:sp>
        <p:nvSpPr>
          <p:cNvPr id="3" name="Oval 2">
            <a:extLst>
              <a:ext uri="{FF2B5EF4-FFF2-40B4-BE49-F238E27FC236}">
                <a16:creationId xmlns:a16="http://schemas.microsoft.com/office/drawing/2014/main" id="{49B6F95B-3C4B-BC5E-F1F4-7C6CD7731C67}"/>
              </a:ext>
            </a:extLst>
          </p:cNvPr>
          <p:cNvSpPr/>
          <p:nvPr/>
        </p:nvSpPr>
        <p:spPr>
          <a:xfrm>
            <a:off x="-4262342" y="4518255"/>
            <a:ext cx="8524683" cy="8524683"/>
          </a:xfrm>
          <a:prstGeom prst="ellipse">
            <a:avLst/>
          </a:prstGeom>
          <a:solidFill>
            <a:srgbClr val="02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 name="Title 11">
            <a:extLst>
              <a:ext uri="{FF2B5EF4-FFF2-40B4-BE49-F238E27FC236}">
                <a16:creationId xmlns:a16="http://schemas.microsoft.com/office/drawing/2014/main" id="{9AD4F002-15B7-8369-D4EB-E433015F69E3}"/>
              </a:ext>
            </a:extLst>
          </p:cNvPr>
          <p:cNvSpPr txBox="1">
            <a:spLocks/>
          </p:cNvSpPr>
          <p:nvPr/>
        </p:nvSpPr>
        <p:spPr>
          <a:xfrm>
            <a:off x="-4126177" y="4569231"/>
            <a:ext cx="10833200" cy="2397600"/>
          </a:xfrm>
          <a:prstGeom prst="rect">
            <a:avLst/>
          </a:prstGeom>
          <a:noFill/>
          <a:ln>
            <a:noFill/>
          </a:ln>
          <a:effectLst>
            <a:glow rad="228600">
              <a:schemeClr val="accent2">
                <a:satMod val="175000"/>
                <a:alpha val="40000"/>
              </a:schemeClr>
            </a:glow>
          </a:effectLst>
        </p:spPr>
        <p:txBody>
          <a:bodyPr spcFirstLastPara="1" wrap="square" lIns="121900" tIns="121900" rIns="121900" bIns="121900"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26670"/>
              </a:buClr>
              <a:buSzPts val="4800"/>
              <a:buFont typeface="Lato"/>
              <a:buNone/>
              <a:defRPr sz="4800" b="0" i="0" u="none" strike="noStrike" cap="none">
                <a:solidFill>
                  <a:srgbClr val="026670"/>
                </a:solidFill>
                <a:latin typeface="Lato"/>
                <a:ea typeface="Lato"/>
                <a:cs typeface="Lato"/>
                <a:sym typeface="Lato"/>
              </a:defRPr>
            </a:lvl1pPr>
            <a:lvl2pPr marR="0" lvl="1" algn="ctr" rtl="0">
              <a:lnSpc>
                <a:spcPct val="100000"/>
              </a:lnSpc>
              <a:spcBef>
                <a:spcPts val="0"/>
              </a:spcBef>
              <a:spcAft>
                <a:spcPts val="0"/>
              </a:spcAft>
              <a:buClr>
                <a:schemeClr val="lt1"/>
              </a:buClr>
              <a:buSzPts val="4800"/>
              <a:buFont typeface="Lato"/>
              <a:buNone/>
              <a:defRPr sz="4800" b="0" i="0" u="none" strike="noStrike" cap="none">
                <a:solidFill>
                  <a:schemeClr val="lt1"/>
                </a:solidFill>
                <a:latin typeface="Lato"/>
                <a:ea typeface="Lato"/>
                <a:cs typeface="Lato"/>
                <a:sym typeface="Lato"/>
              </a:defRPr>
            </a:lvl2pPr>
            <a:lvl3pPr marR="0" lvl="2" algn="ctr" rtl="0">
              <a:lnSpc>
                <a:spcPct val="100000"/>
              </a:lnSpc>
              <a:spcBef>
                <a:spcPts val="0"/>
              </a:spcBef>
              <a:spcAft>
                <a:spcPts val="0"/>
              </a:spcAft>
              <a:buClr>
                <a:schemeClr val="lt1"/>
              </a:buClr>
              <a:buSzPts val="4800"/>
              <a:buFont typeface="Lato"/>
              <a:buNone/>
              <a:defRPr sz="4800" b="0" i="0" u="none" strike="noStrike" cap="none">
                <a:solidFill>
                  <a:schemeClr val="lt1"/>
                </a:solidFill>
                <a:latin typeface="Lato"/>
                <a:ea typeface="Lato"/>
                <a:cs typeface="Lato"/>
                <a:sym typeface="Lato"/>
              </a:defRPr>
            </a:lvl3pPr>
            <a:lvl4pPr marR="0" lvl="3" algn="ctr" rtl="0">
              <a:lnSpc>
                <a:spcPct val="100000"/>
              </a:lnSpc>
              <a:spcBef>
                <a:spcPts val="0"/>
              </a:spcBef>
              <a:spcAft>
                <a:spcPts val="0"/>
              </a:spcAft>
              <a:buClr>
                <a:schemeClr val="lt1"/>
              </a:buClr>
              <a:buSzPts val="4800"/>
              <a:buFont typeface="Lato"/>
              <a:buNone/>
              <a:defRPr sz="4800" b="0" i="0" u="none" strike="noStrike" cap="none">
                <a:solidFill>
                  <a:schemeClr val="lt1"/>
                </a:solidFill>
                <a:latin typeface="Lato"/>
                <a:ea typeface="Lato"/>
                <a:cs typeface="Lato"/>
                <a:sym typeface="Lato"/>
              </a:defRPr>
            </a:lvl4pPr>
            <a:lvl5pPr marR="0" lvl="4" algn="ctr" rtl="0">
              <a:lnSpc>
                <a:spcPct val="100000"/>
              </a:lnSpc>
              <a:spcBef>
                <a:spcPts val="0"/>
              </a:spcBef>
              <a:spcAft>
                <a:spcPts val="0"/>
              </a:spcAft>
              <a:buClr>
                <a:schemeClr val="lt1"/>
              </a:buClr>
              <a:buSzPts val="4800"/>
              <a:buFont typeface="Lato"/>
              <a:buNone/>
              <a:defRPr sz="4800" b="0" i="0" u="none" strike="noStrike" cap="none">
                <a:solidFill>
                  <a:schemeClr val="lt1"/>
                </a:solidFill>
                <a:latin typeface="Lato"/>
                <a:ea typeface="Lato"/>
                <a:cs typeface="Lato"/>
                <a:sym typeface="Lato"/>
              </a:defRPr>
            </a:lvl5pPr>
            <a:lvl6pPr marR="0" lvl="5" algn="ctr" rtl="0">
              <a:lnSpc>
                <a:spcPct val="100000"/>
              </a:lnSpc>
              <a:spcBef>
                <a:spcPts val="0"/>
              </a:spcBef>
              <a:spcAft>
                <a:spcPts val="0"/>
              </a:spcAft>
              <a:buClr>
                <a:schemeClr val="lt1"/>
              </a:buClr>
              <a:buSzPts val="4800"/>
              <a:buFont typeface="Lato"/>
              <a:buNone/>
              <a:defRPr sz="4800" b="0" i="0" u="none" strike="noStrike" cap="none">
                <a:solidFill>
                  <a:schemeClr val="lt1"/>
                </a:solidFill>
                <a:latin typeface="Lato"/>
                <a:ea typeface="Lato"/>
                <a:cs typeface="Lato"/>
                <a:sym typeface="Lato"/>
              </a:defRPr>
            </a:lvl6pPr>
            <a:lvl7pPr marR="0" lvl="6" algn="ctr" rtl="0">
              <a:lnSpc>
                <a:spcPct val="100000"/>
              </a:lnSpc>
              <a:spcBef>
                <a:spcPts val="0"/>
              </a:spcBef>
              <a:spcAft>
                <a:spcPts val="0"/>
              </a:spcAft>
              <a:buClr>
                <a:schemeClr val="lt1"/>
              </a:buClr>
              <a:buSzPts val="4800"/>
              <a:buFont typeface="Lato"/>
              <a:buNone/>
              <a:defRPr sz="4800" b="0" i="0" u="none" strike="noStrike" cap="none">
                <a:solidFill>
                  <a:schemeClr val="lt1"/>
                </a:solidFill>
                <a:latin typeface="Lato"/>
                <a:ea typeface="Lato"/>
                <a:cs typeface="Lato"/>
                <a:sym typeface="Lato"/>
              </a:defRPr>
            </a:lvl7pPr>
            <a:lvl8pPr marR="0" lvl="7" algn="ctr" rtl="0">
              <a:lnSpc>
                <a:spcPct val="100000"/>
              </a:lnSpc>
              <a:spcBef>
                <a:spcPts val="0"/>
              </a:spcBef>
              <a:spcAft>
                <a:spcPts val="0"/>
              </a:spcAft>
              <a:buClr>
                <a:schemeClr val="lt1"/>
              </a:buClr>
              <a:buSzPts val="4800"/>
              <a:buFont typeface="Lato"/>
              <a:buNone/>
              <a:defRPr sz="4800" b="0" i="0" u="none" strike="noStrike" cap="none">
                <a:solidFill>
                  <a:schemeClr val="lt1"/>
                </a:solidFill>
                <a:latin typeface="Lato"/>
                <a:ea typeface="Lato"/>
                <a:cs typeface="Lato"/>
                <a:sym typeface="Lato"/>
              </a:defRPr>
            </a:lvl8pPr>
            <a:lvl9pPr marR="0" lvl="8" algn="ctr" rtl="0">
              <a:lnSpc>
                <a:spcPct val="100000"/>
              </a:lnSpc>
              <a:spcBef>
                <a:spcPts val="0"/>
              </a:spcBef>
              <a:spcAft>
                <a:spcPts val="0"/>
              </a:spcAft>
              <a:buClr>
                <a:schemeClr val="lt1"/>
              </a:buClr>
              <a:buSzPts val="4800"/>
              <a:buFont typeface="Lato"/>
              <a:buNone/>
              <a:defRPr sz="4800" b="0" i="0" u="none" strike="noStrike" cap="none">
                <a:solidFill>
                  <a:schemeClr val="lt1"/>
                </a:solidFill>
                <a:latin typeface="Lato"/>
                <a:ea typeface="Lato"/>
                <a:cs typeface="Lato"/>
                <a:sym typeface="Lato"/>
              </a:defRPr>
            </a:lvl9pPr>
          </a:lstStyle>
          <a:p>
            <a:r>
              <a:rPr lang="en-US" sz="4000" dirty="0">
                <a:solidFill>
                  <a:schemeClr val="bg1"/>
                </a:solidFill>
                <a:latin typeface="Silom" pitchFamily="2" charset="-34"/>
                <a:ea typeface="Silom" pitchFamily="2" charset="-34"/>
                <a:cs typeface="Silom" pitchFamily="2" charset="-34"/>
              </a:rPr>
              <a:t>1995</a:t>
            </a:r>
          </a:p>
        </p:txBody>
      </p:sp>
      <p:pic>
        <p:nvPicPr>
          <p:cNvPr id="5" name="Picture 4">
            <a:extLst>
              <a:ext uri="{FF2B5EF4-FFF2-40B4-BE49-F238E27FC236}">
                <a16:creationId xmlns:a16="http://schemas.microsoft.com/office/drawing/2014/main" id="{E04537D9-C985-FEA1-4FB8-88CC8F8A3020}"/>
              </a:ext>
            </a:extLst>
          </p:cNvPr>
          <p:cNvPicPr>
            <a:picLocks noChangeAspect="1"/>
          </p:cNvPicPr>
          <p:nvPr/>
        </p:nvPicPr>
        <p:blipFill rotWithShape="1">
          <a:blip r:embed="rId17">
            <a:extLst>
              <a:ext uri="{BEBA8EAE-BF5A-486C-A8C5-ECC9F3942E4B}">
                <a14:imgProps xmlns:a14="http://schemas.microsoft.com/office/drawing/2010/main">
                  <a14:imgLayer r:embed="rId20">
                    <a14:imgEffect>
                      <a14:backgroundRemoval t="38618" b="48735" l="32246" r="39089"/>
                    </a14:imgEffect>
                  </a14:imgLayer>
                </a14:imgProps>
              </a:ext>
            </a:extLst>
          </a:blip>
          <a:srcRect l="31391" t="37353" r="60056" b="50000"/>
          <a:stretch/>
        </p:blipFill>
        <p:spPr>
          <a:xfrm>
            <a:off x="146965" y="6246880"/>
            <a:ext cx="579283" cy="605280"/>
          </a:xfrm>
          <a:prstGeom prst="rect">
            <a:avLst/>
          </a:prstGeom>
        </p:spPr>
      </p:pic>
      <p:pic>
        <p:nvPicPr>
          <p:cNvPr id="7" name="Picture 6">
            <a:extLst>
              <a:ext uri="{FF2B5EF4-FFF2-40B4-BE49-F238E27FC236}">
                <a16:creationId xmlns:a16="http://schemas.microsoft.com/office/drawing/2014/main" id="{794B3F74-1463-034C-FA06-EBB3BE098E5E}"/>
              </a:ext>
            </a:extLst>
          </p:cNvPr>
          <p:cNvPicPr>
            <a:picLocks noChangeAspect="1"/>
          </p:cNvPicPr>
          <p:nvPr/>
        </p:nvPicPr>
        <p:blipFill rotWithShape="1">
          <a:blip r:embed="rId25">
            <a:extLst>
              <a:ext uri="{BEBA8EAE-BF5A-486C-A8C5-ECC9F3942E4B}">
                <a14:imgProps xmlns:a14="http://schemas.microsoft.com/office/drawing/2010/main">
                  <a14:imgLayer r:embed="rId46">
                    <a14:imgEffect>
                      <a14:backgroundRemoval t="38618" b="48735" l="5174" r="12329"/>
                    </a14:imgEffect>
                  </a14:imgLayer>
                </a14:imgProps>
              </a:ext>
            </a:extLst>
          </a:blip>
          <a:srcRect l="4280" t="37353" r="86777" b="50000"/>
          <a:stretch/>
        </p:blipFill>
        <p:spPr>
          <a:xfrm>
            <a:off x="234304" y="4569231"/>
            <a:ext cx="681401" cy="680964"/>
          </a:xfrm>
          <a:prstGeom prst="rect">
            <a:avLst/>
          </a:prstGeom>
        </p:spPr>
      </p:pic>
      <p:pic>
        <p:nvPicPr>
          <p:cNvPr id="9" name="Picture 8">
            <a:extLst>
              <a:ext uri="{FF2B5EF4-FFF2-40B4-BE49-F238E27FC236}">
                <a16:creationId xmlns:a16="http://schemas.microsoft.com/office/drawing/2014/main" id="{BCB1BC3A-9E9C-4231-6E45-40966CE19A4B}"/>
              </a:ext>
            </a:extLst>
          </p:cNvPr>
          <p:cNvPicPr>
            <a:picLocks noChangeAspect="1"/>
          </p:cNvPicPr>
          <p:nvPr/>
        </p:nvPicPr>
        <p:blipFill rotWithShape="1">
          <a:blip r:embed="rId28">
            <a:extLst>
              <a:ext uri="{BEBA8EAE-BF5A-486C-A8C5-ECC9F3942E4B}">
                <a14:imgProps xmlns:a14="http://schemas.microsoft.com/office/drawing/2010/main">
                  <a14:imgLayer r:embed="rId47">
                    <a14:imgEffect>
                      <a14:backgroundRemoval t="25641" b="35758" l="13612" r="20767"/>
                    </a14:imgEffect>
                  </a14:imgLayer>
                </a14:imgProps>
              </a:ext>
            </a:extLst>
          </a:blip>
          <a:srcRect l="12718" t="24376" r="78339" b="62977"/>
          <a:stretch/>
        </p:blipFill>
        <p:spPr>
          <a:xfrm>
            <a:off x="2575312" y="6020473"/>
            <a:ext cx="605669" cy="605280"/>
          </a:xfrm>
          <a:prstGeom prst="rect">
            <a:avLst/>
          </a:prstGeom>
        </p:spPr>
      </p:pic>
    </p:spTree>
    <p:extLst>
      <p:ext uri="{BB962C8B-B14F-4D97-AF65-F5344CB8AC3E}">
        <p14:creationId xmlns:p14="http://schemas.microsoft.com/office/powerpoint/2010/main" val="85756116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CC0D05A-37BA-C67F-A6B2-02BD3799A093}"/>
              </a:ext>
            </a:extLst>
          </p:cNvPr>
          <p:cNvSpPr/>
          <p:nvPr/>
        </p:nvSpPr>
        <p:spPr>
          <a:xfrm>
            <a:off x="-213045" y="-27930"/>
            <a:ext cx="12539621" cy="688592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4" name="Picture 13">
            <a:extLst>
              <a:ext uri="{FF2B5EF4-FFF2-40B4-BE49-F238E27FC236}">
                <a16:creationId xmlns:a16="http://schemas.microsoft.com/office/drawing/2014/main" id="{DBA7A4E9-5445-635A-C5DA-01BC5977E55C}"/>
              </a:ext>
            </a:extLst>
          </p:cNvPr>
          <p:cNvPicPr>
            <a:picLocks noChangeAspect="1"/>
          </p:cNvPicPr>
          <p:nvPr/>
        </p:nvPicPr>
        <p:blipFill>
          <a:blip r:embed="rId3"/>
          <a:stretch>
            <a:fillRect/>
          </a:stretch>
        </p:blipFill>
        <p:spPr>
          <a:xfrm rot="21117192">
            <a:off x="-1695637" y="82406"/>
            <a:ext cx="10375381" cy="6548017"/>
          </a:xfrm>
          <a:prstGeom prst="rect">
            <a:avLst/>
          </a:prstGeom>
        </p:spPr>
      </p:pic>
      <p:grpSp>
        <p:nvGrpSpPr>
          <p:cNvPr id="53" name="Group 52">
            <a:extLst>
              <a:ext uri="{FF2B5EF4-FFF2-40B4-BE49-F238E27FC236}">
                <a16:creationId xmlns:a16="http://schemas.microsoft.com/office/drawing/2014/main" id="{1E433DE3-3E44-2906-E436-B23C9E426CFE}"/>
              </a:ext>
            </a:extLst>
          </p:cNvPr>
          <p:cNvGrpSpPr/>
          <p:nvPr/>
        </p:nvGrpSpPr>
        <p:grpSpPr>
          <a:xfrm>
            <a:off x="-4628769" y="-2738502"/>
            <a:ext cx="12246921" cy="6824855"/>
            <a:chOff x="-3471577" y="-2053877"/>
            <a:chExt cx="9185191" cy="5118641"/>
          </a:xfrm>
        </p:grpSpPr>
        <p:pic>
          <p:nvPicPr>
            <p:cNvPr id="54" name="Picture 53">
              <a:extLst>
                <a:ext uri="{FF2B5EF4-FFF2-40B4-BE49-F238E27FC236}">
                  <a16:creationId xmlns:a16="http://schemas.microsoft.com/office/drawing/2014/main" id="{F69C9592-5EE4-1689-EDA8-9176B30BB88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265" b="11382" l="4766" r="11921"/>
                      </a14:imgEffect>
                    </a14:imgLayer>
                  </a14:imgProps>
                </a:ext>
              </a:extLst>
            </a:blip>
            <a:srcRect l="3872" r="87185" b="87353"/>
            <a:stretch/>
          </p:blipFill>
          <p:spPr>
            <a:xfrm>
              <a:off x="-1171815" y="708186"/>
              <a:ext cx="650928" cy="650510"/>
            </a:xfrm>
            <a:prstGeom prst="rect">
              <a:avLst/>
            </a:prstGeom>
          </p:spPr>
        </p:pic>
        <p:pic>
          <p:nvPicPr>
            <p:cNvPr id="55" name="Picture 54">
              <a:extLst>
                <a:ext uri="{FF2B5EF4-FFF2-40B4-BE49-F238E27FC236}">
                  <a16:creationId xmlns:a16="http://schemas.microsoft.com/office/drawing/2014/main" id="{4851C02D-F245-4906-D912-F82B51870CD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3309" b="23426" l="4882" r="12037"/>
                      </a14:imgEffect>
                    </a14:imgLayer>
                  </a14:imgProps>
                </a:ext>
              </a:extLst>
            </a:blip>
            <a:srcRect l="3988" t="12044" r="87069" b="75309"/>
            <a:stretch/>
          </p:blipFill>
          <p:spPr>
            <a:xfrm>
              <a:off x="518390" y="-1002073"/>
              <a:ext cx="650928" cy="650510"/>
            </a:xfrm>
            <a:prstGeom prst="rect">
              <a:avLst/>
            </a:prstGeom>
          </p:spPr>
        </p:pic>
        <p:pic>
          <p:nvPicPr>
            <p:cNvPr id="56" name="Picture 55">
              <a:extLst>
                <a:ext uri="{FF2B5EF4-FFF2-40B4-BE49-F238E27FC236}">
                  <a16:creationId xmlns:a16="http://schemas.microsoft.com/office/drawing/2014/main" id="{0DCDF30A-76A9-846D-C4F5-76B1F912632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8618" b="48735" l="13346" r="20501"/>
                      </a14:imgEffect>
                    </a14:imgLayer>
                  </a14:imgProps>
                </a:ext>
              </a:extLst>
            </a:blip>
            <a:srcRect l="12452" t="37353" r="78605" b="50000"/>
            <a:stretch/>
          </p:blipFill>
          <p:spPr>
            <a:xfrm>
              <a:off x="-2053761" y="-938306"/>
              <a:ext cx="650928" cy="650510"/>
            </a:xfrm>
            <a:prstGeom prst="rect">
              <a:avLst/>
            </a:prstGeom>
          </p:spPr>
        </p:pic>
        <p:pic>
          <p:nvPicPr>
            <p:cNvPr id="57" name="Picture 56">
              <a:extLst>
                <a:ext uri="{FF2B5EF4-FFF2-40B4-BE49-F238E27FC236}">
                  <a16:creationId xmlns:a16="http://schemas.microsoft.com/office/drawing/2014/main" id="{401A1F01-5F65-8094-94DD-CAC9514472EB}"/>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4190" b="24307" l="23519" r="29627"/>
                      </a14:imgEffect>
                    </a14:imgLayer>
                  </a14:imgProps>
                </a:ext>
              </a:extLst>
            </a:blip>
            <a:srcRect l="22756" t="12925" r="69610" b="74428"/>
            <a:stretch/>
          </p:blipFill>
          <p:spPr>
            <a:xfrm>
              <a:off x="-1272396" y="-835773"/>
              <a:ext cx="555713" cy="650510"/>
            </a:xfrm>
            <a:prstGeom prst="rect">
              <a:avLst/>
            </a:prstGeom>
          </p:spPr>
        </p:pic>
        <p:pic>
          <p:nvPicPr>
            <p:cNvPr id="58" name="Picture 57">
              <a:extLst>
                <a:ext uri="{FF2B5EF4-FFF2-40B4-BE49-F238E27FC236}">
                  <a16:creationId xmlns:a16="http://schemas.microsoft.com/office/drawing/2014/main" id="{19AD3601-C2D0-CD11-1BBD-A81543AEB7F6}"/>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38618" b="48735" l="23177" r="30020"/>
                      </a14:imgEffect>
                    </a14:imgLayer>
                  </a14:imgProps>
                </a:ext>
              </a:extLst>
            </a:blip>
            <a:srcRect l="22322" t="37353" r="69125" b="50000"/>
            <a:stretch/>
          </p:blipFill>
          <p:spPr>
            <a:xfrm>
              <a:off x="15504" y="-1385201"/>
              <a:ext cx="622571" cy="650510"/>
            </a:xfrm>
            <a:prstGeom prst="rect">
              <a:avLst/>
            </a:prstGeom>
          </p:spPr>
        </p:pic>
        <p:pic>
          <p:nvPicPr>
            <p:cNvPr id="59" name="Picture 58">
              <a:extLst>
                <a:ext uri="{FF2B5EF4-FFF2-40B4-BE49-F238E27FC236}">
                  <a16:creationId xmlns:a16="http://schemas.microsoft.com/office/drawing/2014/main" id="{49BBBC1E-1F42-CDDF-0752-5C75B9DB80F5}"/>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38618" b="48735" l="32246" r="39089"/>
                      </a14:imgEffect>
                    </a14:imgLayer>
                  </a14:imgProps>
                </a:ext>
              </a:extLst>
            </a:blip>
            <a:srcRect l="31391" t="37353" r="60056" b="50000"/>
            <a:stretch/>
          </p:blipFill>
          <p:spPr>
            <a:xfrm>
              <a:off x="-2761151" y="-1672412"/>
              <a:ext cx="622571" cy="650510"/>
            </a:xfrm>
            <a:prstGeom prst="rect">
              <a:avLst/>
            </a:prstGeom>
          </p:spPr>
        </p:pic>
        <p:pic>
          <p:nvPicPr>
            <p:cNvPr id="60" name="Picture 59">
              <a:extLst>
                <a:ext uri="{FF2B5EF4-FFF2-40B4-BE49-F238E27FC236}">
                  <a16:creationId xmlns:a16="http://schemas.microsoft.com/office/drawing/2014/main" id="{70C4CBB3-8584-1921-2DFA-610934986296}"/>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1633" b="11750" l="36060" r="40092"/>
                      </a14:imgEffect>
                    </a14:imgLayer>
                  </a14:imgProps>
                </a:ext>
              </a:extLst>
            </a:blip>
            <a:srcRect l="35556" t="368" r="59404" b="86985"/>
            <a:stretch/>
          </p:blipFill>
          <p:spPr>
            <a:xfrm rot="1243855">
              <a:off x="4066636" y="-1162619"/>
              <a:ext cx="366821" cy="650510"/>
            </a:xfrm>
            <a:prstGeom prst="rect">
              <a:avLst/>
            </a:prstGeom>
          </p:spPr>
        </p:pic>
        <p:pic>
          <p:nvPicPr>
            <p:cNvPr id="61" name="Picture 60">
              <a:extLst>
                <a:ext uri="{FF2B5EF4-FFF2-40B4-BE49-F238E27FC236}">
                  <a16:creationId xmlns:a16="http://schemas.microsoft.com/office/drawing/2014/main" id="{F76F9894-C96F-D47D-A84A-3550D5FD9DC4}"/>
                </a:ext>
              </a:extLst>
            </p:cNvPr>
            <p:cNvPicPr>
              <a:picLocks noChangeAspect="1"/>
            </p:cNvPicPr>
            <p:nvPr/>
          </p:nvPicPr>
          <p:blipFill rotWithShape="1">
            <a:blip r:embed="rId4">
              <a:extLst>
                <a:ext uri="{BEBA8EAE-BF5A-486C-A8C5-ECC9F3942E4B}">
                  <a14:imgProps xmlns:a14="http://schemas.microsoft.com/office/drawing/2010/main">
                    <a14:imgLayer r:embed="rId18">
                      <a14:imgEffect>
                        <a14:backgroundRemoval t="1265" b="11382" l="4766" r="11921"/>
                      </a14:imgEffect>
                    </a14:imgLayer>
                  </a14:imgProps>
                </a:ext>
              </a:extLst>
            </a:blip>
            <a:srcRect l="3872" r="87185" b="87353"/>
            <a:stretch/>
          </p:blipFill>
          <p:spPr>
            <a:xfrm rot="19996215">
              <a:off x="3774271" y="-2053877"/>
              <a:ext cx="650928" cy="650510"/>
            </a:xfrm>
            <a:prstGeom prst="rect">
              <a:avLst/>
            </a:prstGeom>
          </p:spPr>
        </p:pic>
        <p:pic>
          <p:nvPicPr>
            <p:cNvPr id="62" name="Picture 61">
              <a:extLst>
                <a:ext uri="{FF2B5EF4-FFF2-40B4-BE49-F238E27FC236}">
                  <a16:creationId xmlns:a16="http://schemas.microsoft.com/office/drawing/2014/main" id="{41F9FF99-6809-F1B1-3659-E959DA008502}"/>
                </a:ext>
              </a:extLst>
            </p:cNvPr>
            <p:cNvPicPr>
              <a:picLocks noChangeAspect="1"/>
            </p:cNvPicPr>
            <p:nvPr/>
          </p:nvPicPr>
          <p:blipFill rotWithShape="1">
            <a:blip r:embed="rId6">
              <a:extLst>
                <a:ext uri="{BEBA8EAE-BF5A-486C-A8C5-ECC9F3942E4B}">
                  <a14:imgProps xmlns:a14="http://schemas.microsoft.com/office/drawing/2010/main">
                    <a14:imgLayer r:embed="rId19">
                      <a14:imgEffect>
                        <a14:backgroundRemoval t="13309" b="23426" l="4882" r="12037"/>
                      </a14:imgEffect>
                    </a14:imgLayer>
                  </a14:imgProps>
                </a:ext>
              </a:extLst>
            </a:blip>
            <a:srcRect l="3988" t="12044" r="87069" b="75309"/>
            <a:stretch/>
          </p:blipFill>
          <p:spPr>
            <a:xfrm>
              <a:off x="-3267786" y="-908775"/>
              <a:ext cx="650928" cy="650510"/>
            </a:xfrm>
            <a:prstGeom prst="rect">
              <a:avLst/>
            </a:prstGeom>
          </p:spPr>
        </p:pic>
        <p:pic>
          <p:nvPicPr>
            <p:cNvPr id="63" name="Picture 62">
              <a:extLst>
                <a:ext uri="{FF2B5EF4-FFF2-40B4-BE49-F238E27FC236}">
                  <a16:creationId xmlns:a16="http://schemas.microsoft.com/office/drawing/2014/main" id="{FCA3C929-31BD-E224-BD0A-949122921241}"/>
                </a:ext>
              </a:extLst>
            </p:cNvPr>
            <p:cNvPicPr>
              <a:picLocks noChangeAspect="1"/>
            </p:cNvPicPr>
            <p:nvPr/>
          </p:nvPicPr>
          <p:blipFill rotWithShape="1">
            <a:blip r:embed="rId20">
              <a:extLst>
                <a:ext uri="{BEBA8EAE-BF5A-486C-A8C5-ECC9F3942E4B}">
                  <a14:imgProps xmlns:a14="http://schemas.microsoft.com/office/drawing/2010/main">
                    <a14:imgLayer r:embed="rId21">
                      <a14:imgEffect>
                        <a14:backgroundRemoval t="25641" b="35758" l="5115" r="12270">
                          <a14:foregroundMark x1="11000" y1="28571" x2="11000" y2="28571"/>
                          <a14:foregroundMark x1="11000" y1="28006" x2="11000" y2="28006"/>
                          <a14:foregroundMark x1="11000" y1="28006" x2="11650" y2="29774"/>
                          <a14:foregroundMark x1="11400" y1="27652" x2="11200" y2="30057"/>
                          <a14:foregroundMark x1="5900" y1="30693" x2="6300" y2="35502"/>
                          <a14:foregroundMark x1="6100" y1="30976" x2="5900" y2="29491"/>
                        </a14:backgroundRemoval>
                      </a14:imgEffect>
                    </a14:imgLayer>
                  </a14:imgProps>
                </a:ext>
              </a:extLst>
            </a:blip>
            <a:srcRect l="4221" t="24376" r="86836" b="62977"/>
            <a:stretch/>
          </p:blipFill>
          <p:spPr>
            <a:xfrm>
              <a:off x="-3056599" y="2122289"/>
              <a:ext cx="650928" cy="650510"/>
            </a:xfrm>
            <a:prstGeom prst="rect">
              <a:avLst/>
            </a:prstGeom>
          </p:spPr>
        </p:pic>
        <p:pic>
          <p:nvPicPr>
            <p:cNvPr id="64" name="Picture 63">
              <a:extLst>
                <a:ext uri="{FF2B5EF4-FFF2-40B4-BE49-F238E27FC236}">
                  <a16:creationId xmlns:a16="http://schemas.microsoft.com/office/drawing/2014/main" id="{FCD2D6A9-8153-B64C-DC40-E1502716A72A}"/>
                </a:ext>
              </a:extLst>
            </p:cNvPr>
            <p:cNvPicPr>
              <a:picLocks noChangeAspect="1"/>
            </p:cNvPicPr>
            <p:nvPr/>
          </p:nvPicPr>
          <p:blipFill rotWithShape="1">
            <a:blip r:embed="rId22">
              <a:extLst>
                <a:ext uri="{BEBA8EAE-BF5A-486C-A8C5-ECC9F3942E4B}">
                  <a14:imgProps xmlns:a14="http://schemas.microsoft.com/office/drawing/2010/main">
                    <a14:imgLayer r:embed="rId23">
                      <a14:imgEffect>
                        <a14:backgroundRemoval t="38618" b="48735" l="5174" r="12329"/>
                      </a14:imgEffect>
                    </a14:imgLayer>
                  </a14:imgProps>
                </a:ext>
              </a:extLst>
            </a:blip>
            <a:srcRect l="4280" t="37353" r="86777" b="50000"/>
            <a:stretch/>
          </p:blipFill>
          <p:spPr>
            <a:xfrm>
              <a:off x="5062686" y="-944364"/>
              <a:ext cx="650928" cy="650510"/>
            </a:xfrm>
            <a:prstGeom prst="rect">
              <a:avLst/>
            </a:prstGeom>
          </p:spPr>
        </p:pic>
        <p:pic>
          <p:nvPicPr>
            <p:cNvPr id="65" name="Picture 64">
              <a:extLst>
                <a:ext uri="{FF2B5EF4-FFF2-40B4-BE49-F238E27FC236}">
                  <a16:creationId xmlns:a16="http://schemas.microsoft.com/office/drawing/2014/main" id="{8DFB7865-456E-17BF-916D-C806EF0ED118}"/>
                </a:ext>
              </a:extLst>
            </p:cNvPr>
            <p:cNvPicPr>
              <a:picLocks noChangeAspect="1"/>
            </p:cNvPicPr>
            <p:nvPr/>
          </p:nvPicPr>
          <p:blipFill rotWithShape="1">
            <a:blip r:embed="rId8">
              <a:extLst>
                <a:ext uri="{BEBA8EAE-BF5A-486C-A8C5-ECC9F3942E4B}">
                  <a14:imgProps xmlns:a14="http://schemas.microsoft.com/office/drawing/2010/main">
                    <a14:imgLayer r:embed="rId24">
                      <a14:imgEffect>
                        <a14:backgroundRemoval t="38618" b="48735" l="13346" r="20501"/>
                      </a14:imgEffect>
                    </a14:imgLayer>
                  </a14:imgProps>
                </a:ext>
              </a:extLst>
            </a:blip>
            <a:srcRect l="12452" t="37353" r="78605" b="50000"/>
            <a:stretch/>
          </p:blipFill>
          <p:spPr>
            <a:xfrm>
              <a:off x="2505925" y="-1665287"/>
              <a:ext cx="650928" cy="650510"/>
            </a:xfrm>
            <a:prstGeom prst="rect">
              <a:avLst/>
            </a:prstGeom>
          </p:spPr>
        </p:pic>
        <p:pic>
          <p:nvPicPr>
            <p:cNvPr id="66" name="Picture 65">
              <a:extLst>
                <a:ext uri="{FF2B5EF4-FFF2-40B4-BE49-F238E27FC236}">
                  <a16:creationId xmlns:a16="http://schemas.microsoft.com/office/drawing/2014/main" id="{09CFC3C4-1D6C-312E-DA5B-D83ED6F7F8E2}"/>
                </a:ext>
              </a:extLst>
            </p:cNvPr>
            <p:cNvPicPr>
              <a:picLocks noChangeAspect="1"/>
            </p:cNvPicPr>
            <p:nvPr/>
          </p:nvPicPr>
          <p:blipFill rotWithShape="1">
            <a:blip r:embed="rId25">
              <a:extLst>
                <a:ext uri="{BEBA8EAE-BF5A-486C-A8C5-ECC9F3942E4B}">
                  <a14:imgProps xmlns:a14="http://schemas.microsoft.com/office/drawing/2010/main">
                    <a14:imgLayer r:embed="rId26">
                      <a14:imgEffect>
                        <a14:backgroundRemoval t="25641" b="35758" l="13612" r="20767"/>
                      </a14:imgEffect>
                    </a14:imgLayer>
                  </a14:imgProps>
                </a:ext>
              </a:extLst>
            </a:blip>
            <a:srcRect l="12718" t="24376" r="78339" b="62977"/>
            <a:stretch/>
          </p:blipFill>
          <p:spPr>
            <a:xfrm>
              <a:off x="-985026" y="1647539"/>
              <a:ext cx="650928" cy="650510"/>
            </a:xfrm>
            <a:prstGeom prst="rect">
              <a:avLst/>
            </a:prstGeom>
          </p:spPr>
        </p:pic>
        <p:pic>
          <p:nvPicPr>
            <p:cNvPr id="67" name="Picture 66">
              <a:extLst>
                <a:ext uri="{FF2B5EF4-FFF2-40B4-BE49-F238E27FC236}">
                  <a16:creationId xmlns:a16="http://schemas.microsoft.com/office/drawing/2014/main" id="{1D42D491-D092-2219-6716-A96CF1D6A96C}"/>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15056" b="25173" l="14023" r="21178"/>
                      </a14:imgEffect>
                    </a14:imgLayer>
                  </a14:imgProps>
                </a:ext>
              </a:extLst>
            </a:blip>
            <a:srcRect l="13129" t="13791" r="77928" b="73562"/>
            <a:stretch/>
          </p:blipFill>
          <p:spPr>
            <a:xfrm rot="5184990">
              <a:off x="-2155471" y="2414045"/>
              <a:ext cx="650928" cy="650510"/>
            </a:xfrm>
            <a:prstGeom prst="rect">
              <a:avLst/>
            </a:prstGeom>
          </p:spPr>
        </p:pic>
        <p:pic>
          <p:nvPicPr>
            <p:cNvPr id="68" name="Picture 67">
              <a:extLst>
                <a:ext uri="{FF2B5EF4-FFF2-40B4-BE49-F238E27FC236}">
                  <a16:creationId xmlns:a16="http://schemas.microsoft.com/office/drawing/2014/main" id="{5043ABC6-1997-1A6B-06E8-3557D33D6FC4}"/>
                </a:ext>
              </a:extLst>
            </p:cNvPr>
            <p:cNvPicPr>
              <a:picLocks noChangeAspect="1"/>
            </p:cNvPicPr>
            <p:nvPr/>
          </p:nvPicPr>
          <p:blipFill rotWithShape="1">
            <a:blip r:embed="rId29">
              <a:extLst>
                <a:ext uri="{BEBA8EAE-BF5A-486C-A8C5-ECC9F3942E4B}">
                  <a14:imgProps xmlns:a14="http://schemas.microsoft.com/office/drawing/2010/main">
                    <a14:imgLayer r:embed="rId30">
                      <a14:imgEffect>
                        <a14:backgroundRemoval t="1482" b="13332" l="12864" r="18514"/>
                      </a14:imgEffect>
                    </a14:imgLayer>
                  </a14:imgProps>
                </a:ext>
              </a:extLst>
            </a:blip>
            <a:srcRect l="12158" t="1" r="80780" b="85187"/>
            <a:stretch/>
          </p:blipFill>
          <p:spPr>
            <a:xfrm>
              <a:off x="-1402833" y="1965578"/>
              <a:ext cx="514025" cy="761892"/>
            </a:xfrm>
            <a:prstGeom prst="rect">
              <a:avLst/>
            </a:prstGeom>
          </p:spPr>
        </p:pic>
        <p:pic>
          <p:nvPicPr>
            <p:cNvPr id="69" name="Picture 68">
              <a:extLst>
                <a:ext uri="{FF2B5EF4-FFF2-40B4-BE49-F238E27FC236}">
                  <a16:creationId xmlns:a16="http://schemas.microsoft.com/office/drawing/2014/main" id="{AF1A4B91-998C-E17F-4F3A-0F1DBE30E636}"/>
                </a:ext>
              </a:extLst>
            </p:cNvPr>
            <p:cNvPicPr>
              <a:picLocks noChangeAspect="1"/>
            </p:cNvPicPr>
            <p:nvPr/>
          </p:nvPicPr>
          <p:blipFill rotWithShape="1">
            <a:blip r:embed="rId12">
              <a:extLst>
                <a:ext uri="{BEBA8EAE-BF5A-486C-A8C5-ECC9F3942E4B}">
                  <a14:imgProps xmlns:a14="http://schemas.microsoft.com/office/drawing/2010/main">
                    <a14:imgLayer r:embed="rId31">
                      <a14:imgEffect>
                        <a14:backgroundRemoval t="38618" b="48735" l="23177" r="30020"/>
                      </a14:imgEffect>
                    </a14:imgLayer>
                  </a14:imgProps>
                </a:ext>
              </a:extLst>
            </a:blip>
            <a:srcRect l="22322" t="37353" r="69125" b="50000"/>
            <a:stretch/>
          </p:blipFill>
          <p:spPr>
            <a:xfrm>
              <a:off x="-2133019" y="821733"/>
              <a:ext cx="622571" cy="650510"/>
            </a:xfrm>
            <a:prstGeom prst="rect">
              <a:avLst/>
            </a:prstGeom>
          </p:spPr>
        </p:pic>
        <p:pic>
          <p:nvPicPr>
            <p:cNvPr id="70" name="Picture 69">
              <a:extLst>
                <a:ext uri="{FF2B5EF4-FFF2-40B4-BE49-F238E27FC236}">
                  <a16:creationId xmlns:a16="http://schemas.microsoft.com/office/drawing/2014/main" id="{CA6705EA-C08F-7CE9-9959-1F5F0716C173}"/>
                </a:ext>
              </a:extLst>
            </p:cNvPr>
            <p:cNvPicPr>
              <a:picLocks noChangeAspect="1"/>
            </p:cNvPicPr>
            <p:nvPr/>
          </p:nvPicPr>
          <p:blipFill rotWithShape="1">
            <a:blip r:embed="rId14">
              <a:extLst>
                <a:ext uri="{BEBA8EAE-BF5A-486C-A8C5-ECC9F3942E4B}">
                  <a14:imgProps xmlns:a14="http://schemas.microsoft.com/office/drawing/2010/main">
                    <a14:imgLayer r:embed="rId32">
                      <a14:imgEffect>
                        <a14:backgroundRemoval t="38618" b="48735" l="32246" r="39089"/>
                      </a14:imgEffect>
                    </a14:imgLayer>
                  </a14:imgProps>
                </a:ext>
              </a:extLst>
            </a:blip>
            <a:srcRect l="31391" t="37353" r="60056" b="50000"/>
            <a:stretch/>
          </p:blipFill>
          <p:spPr>
            <a:xfrm>
              <a:off x="-3471577" y="-144193"/>
              <a:ext cx="622571" cy="650510"/>
            </a:xfrm>
            <a:prstGeom prst="rect">
              <a:avLst/>
            </a:prstGeom>
          </p:spPr>
        </p:pic>
        <p:pic>
          <p:nvPicPr>
            <p:cNvPr id="71" name="Picture 70">
              <a:extLst>
                <a:ext uri="{FF2B5EF4-FFF2-40B4-BE49-F238E27FC236}">
                  <a16:creationId xmlns:a16="http://schemas.microsoft.com/office/drawing/2014/main" id="{DE7DD3F1-470F-6F4B-9D02-409065A50FD2}"/>
                </a:ext>
              </a:extLst>
            </p:cNvPr>
            <p:cNvPicPr>
              <a:picLocks noChangeAspect="1"/>
            </p:cNvPicPr>
            <p:nvPr/>
          </p:nvPicPr>
          <p:blipFill rotWithShape="1">
            <a:blip r:embed="rId33">
              <a:extLst>
                <a:ext uri="{BEBA8EAE-BF5A-486C-A8C5-ECC9F3942E4B}">
                  <a14:imgProps xmlns:a14="http://schemas.microsoft.com/office/drawing/2010/main">
                    <a14:imgLayer r:embed="rId34">
                      <a14:imgEffect>
                        <a14:backgroundRemoval t="14186" b="24303" l="31817" r="38660"/>
                      </a14:imgEffect>
                    </a14:imgLayer>
                  </a14:imgProps>
                </a:ext>
              </a:extLst>
            </a:blip>
            <a:srcRect l="30962" t="12921" r="60485" b="74432"/>
            <a:stretch/>
          </p:blipFill>
          <p:spPr>
            <a:xfrm>
              <a:off x="-2095501" y="1599211"/>
              <a:ext cx="622571" cy="650510"/>
            </a:xfrm>
            <a:prstGeom prst="rect">
              <a:avLst/>
            </a:prstGeom>
          </p:spPr>
        </p:pic>
        <p:pic>
          <p:nvPicPr>
            <p:cNvPr id="72" name="Picture 71">
              <a:extLst>
                <a:ext uri="{FF2B5EF4-FFF2-40B4-BE49-F238E27FC236}">
                  <a16:creationId xmlns:a16="http://schemas.microsoft.com/office/drawing/2014/main" id="{185C6DD6-3AE6-C8E2-3D2C-98C8B6C71ADE}"/>
                </a:ext>
              </a:extLst>
            </p:cNvPr>
            <p:cNvPicPr>
              <a:picLocks noChangeAspect="1"/>
            </p:cNvPicPr>
            <p:nvPr/>
          </p:nvPicPr>
          <p:blipFill rotWithShape="1">
            <a:blip r:embed="rId16">
              <a:extLst>
                <a:ext uri="{BEBA8EAE-BF5A-486C-A8C5-ECC9F3942E4B}">
                  <a14:imgProps xmlns:a14="http://schemas.microsoft.com/office/drawing/2010/main">
                    <a14:imgLayer r:embed="rId15">
                      <a14:imgEffect>
                        <a14:backgroundRemoval t="1633" b="11750" l="36060" r="40092"/>
                      </a14:imgEffect>
                    </a14:imgLayer>
                  </a14:imgProps>
                </a:ext>
              </a:extLst>
            </a:blip>
            <a:srcRect l="35556" t="368" r="59404" b="86985"/>
            <a:stretch/>
          </p:blipFill>
          <p:spPr>
            <a:xfrm>
              <a:off x="1779731" y="-1391828"/>
              <a:ext cx="366821" cy="650510"/>
            </a:xfrm>
            <a:prstGeom prst="rect">
              <a:avLst/>
            </a:prstGeom>
          </p:spPr>
        </p:pic>
      </p:grpSp>
      <p:sp>
        <p:nvSpPr>
          <p:cNvPr id="15" name="Rectangle 14">
            <a:extLst>
              <a:ext uri="{FF2B5EF4-FFF2-40B4-BE49-F238E27FC236}">
                <a16:creationId xmlns:a16="http://schemas.microsoft.com/office/drawing/2014/main" id="{38D8081D-7525-4B04-ABBE-CC57CEC655F5}"/>
              </a:ext>
            </a:extLst>
          </p:cNvPr>
          <p:cNvSpPr/>
          <p:nvPr/>
        </p:nvSpPr>
        <p:spPr>
          <a:xfrm rot="21035360">
            <a:off x="-1889191" y="2747438"/>
            <a:ext cx="14340507" cy="379393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aphicFrame>
        <p:nvGraphicFramePr>
          <p:cNvPr id="13" name="Diagram 12">
            <a:extLst>
              <a:ext uri="{FF2B5EF4-FFF2-40B4-BE49-F238E27FC236}">
                <a16:creationId xmlns:a16="http://schemas.microsoft.com/office/drawing/2014/main" id="{52169DDB-EE38-64E0-5804-4E8C050FD0DD}"/>
              </a:ext>
            </a:extLst>
          </p:cNvPr>
          <p:cNvGraphicFramePr/>
          <p:nvPr/>
        </p:nvGraphicFramePr>
        <p:xfrm>
          <a:off x="2002173" y="318668"/>
          <a:ext cx="9795868" cy="6312549"/>
        </p:xfrm>
        <a:graphic>
          <a:graphicData uri="http://schemas.openxmlformats.org/drawingml/2006/diagram">
            <dgm:relIds xmlns:dgm="http://schemas.openxmlformats.org/drawingml/2006/diagram" xmlns:r="http://schemas.openxmlformats.org/officeDocument/2006/relationships" r:dm="rId35" r:lo="rId36" r:qs="rId37" r:cs="rId38"/>
          </a:graphicData>
        </a:graphic>
      </p:graphicFrame>
    </p:spTree>
    <p:extLst>
      <p:ext uri="{BB962C8B-B14F-4D97-AF65-F5344CB8AC3E}">
        <p14:creationId xmlns:p14="http://schemas.microsoft.com/office/powerpoint/2010/main" val="124099413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9BBAB23B-2876-6BDB-060B-9F4400922334}"/>
              </a:ext>
            </a:extLst>
          </p:cNvPr>
          <p:cNvSpPr/>
          <p:nvPr/>
        </p:nvSpPr>
        <p:spPr>
          <a:xfrm>
            <a:off x="-1810653" y="-3921818"/>
            <a:ext cx="15028844" cy="15028844"/>
          </a:xfrm>
          <a:prstGeom prst="ellipse">
            <a:avLst/>
          </a:prstGeom>
          <a:solidFill>
            <a:srgbClr val="02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itle 11">
            <a:extLst>
              <a:ext uri="{FF2B5EF4-FFF2-40B4-BE49-F238E27FC236}">
                <a16:creationId xmlns:a16="http://schemas.microsoft.com/office/drawing/2014/main" id="{9A1758F9-9C2F-F09E-172B-848EEC28C661}"/>
              </a:ext>
            </a:extLst>
          </p:cNvPr>
          <p:cNvSpPr>
            <a:spLocks noGrp="1"/>
          </p:cNvSpPr>
          <p:nvPr>
            <p:ph type="title"/>
          </p:nvPr>
        </p:nvSpPr>
        <p:spPr>
          <a:xfrm>
            <a:off x="659131" y="2228736"/>
            <a:ext cx="10833200" cy="2397600"/>
          </a:xfrm>
          <a:effectLst>
            <a:glow rad="228600">
              <a:schemeClr val="accent2">
                <a:satMod val="175000"/>
                <a:alpha val="40000"/>
              </a:schemeClr>
            </a:glow>
          </a:effectLst>
        </p:spPr>
        <p:txBody>
          <a:bodyPr>
            <a:normAutofit/>
          </a:bodyPr>
          <a:lstStyle/>
          <a:p>
            <a:r>
              <a:rPr lang="en-US" sz="9600" dirty="0">
                <a:solidFill>
                  <a:schemeClr val="accent6">
                    <a:lumMod val="20000"/>
                    <a:lumOff val="80000"/>
                  </a:schemeClr>
                </a:solidFill>
                <a:highlight>
                  <a:srgbClr val="026670"/>
                </a:highlight>
                <a:latin typeface="Silom" pitchFamily="2" charset="-34"/>
                <a:ea typeface="Silom" pitchFamily="2" charset="-34"/>
                <a:cs typeface="Silom" pitchFamily="2" charset="-34"/>
              </a:rPr>
              <a:t>1995</a:t>
            </a:r>
          </a:p>
        </p:txBody>
      </p:sp>
      <p:sp>
        <p:nvSpPr>
          <p:cNvPr id="109" name="Freeform 5">
            <a:extLst>
              <a:ext uri="{FF2B5EF4-FFF2-40B4-BE49-F238E27FC236}">
                <a16:creationId xmlns:a16="http://schemas.microsoft.com/office/drawing/2014/main" id="{4E3B1144-B041-6F64-6849-73D8B2E82C28}"/>
              </a:ext>
            </a:extLst>
          </p:cNvPr>
          <p:cNvSpPr/>
          <p:nvPr/>
        </p:nvSpPr>
        <p:spPr>
          <a:xfrm>
            <a:off x="13850312" y="1912979"/>
            <a:ext cx="4507147" cy="5443487"/>
          </a:xfrm>
          <a:custGeom>
            <a:avLst/>
            <a:gdLst/>
            <a:ahLst/>
            <a:cxnLst/>
            <a:rect l="l" t="t" r="r" b="b"/>
            <a:pathLst>
              <a:path w="6157188" h="7436317">
                <a:moveTo>
                  <a:pt x="3078594" y="5949"/>
                </a:moveTo>
                <a:cubicBezTo>
                  <a:pt x="2027358" y="0"/>
                  <a:pt x="1053959" y="706239"/>
                  <a:pt x="526979" y="1857245"/>
                </a:cubicBezTo>
                <a:cubicBezTo>
                  <a:pt x="0" y="3008251"/>
                  <a:pt x="0" y="4428067"/>
                  <a:pt x="526979" y="5579073"/>
                </a:cubicBezTo>
                <a:cubicBezTo>
                  <a:pt x="1053959" y="6730078"/>
                  <a:pt x="2027358" y="7436317"/>
                  <a:pt x="3078594" y="7430369"/>
                </a:cubicBezTo>
                <a:cubicBezTo>
                  <a:pt x="4129830" y="7436317"/>
                  <a:pt x="5103229" y="6730078"/>
                  <a:pt x="5630209" y="5579073"/>
                </a:cubicBezTo>
                <a:cubicBezTo>
                  <a:pt x="6157188" y="4428067"/>
                  <a:pt x="6157188" y="3008251"/>
                  <a:pt x="5630209" y="1857245"/>
                </a:cubicBezTo>
                <a:cubicBezTo>
                  <a:pt x="5103229" y="706240"/>
                  <a:pt x="4129830" y="0"/>
                  <a:pt x="3078594" y="5949"/>
                </a:cubicBezTo>
                <a:close/>
              </a:path>
            </a:pathLst>
          </a:custGeom>
          <a:blipFill>
            <a:blip r:embed="rId3"/>
            <a:stretch>
              <a:fillRect l="-23875" t="-40182" r="-46626" b="-40280"/>
            </a:stretch>
          </a:blipFill>
        </p:spPr>
        <p:txBody>
          <a:bodyPr/>
          <a:lstStyle/>
          <a:p>
            <a:endParaRPr lang="en-US" sz="933"/>
          </a:p>
        </p:txBody>
      </p:sp>
      <p:sp>
        <p:nvSpPr>
          <p:cNvPr id="111" name="Freeform 6">
            <a:extLst>
              <a:ext uri="{FF2B5EF4-FFF2-40B4-BE49-F238E27FC236}">
                <a16:creationId xmlns:a16="http://schemas.microsoft.com/office/drawing/2014/main" id="{333BCECD-4503-C2DE-40BF-B5D4CD95A71A}"/>
              </a:ext>
            </a:extLst>
          </p:cNvPr>
          <p:cNvSpPr/>
          <p:nvPr/>
        </p:nvSpPr>
        <p:spPr>
          <a:xfrm>
            <a:off x="13902692" y="1812496"/>
            <a:ext cx="4438185" cy="5577945"/>
          </a:xfrm>
          <a:custGeom>
            <a:avLst/>
            <a:gdLst/>
            <a:ahLst/>
            <a:cxnLst/>
            <a:rect l="l" t="t" r="r" b="b"/>
            <a:pathLst>
              <a:path w="6062980" h="7620000">
                <a:moveTo>
                  <a:pt x="3031490" y="7620000"/>
                </a:moveTo>
                <a:cubicBezTo>
                  <a:pt x="1360170" y="7620000"/>
                  <a:pt x="0" y="5910580"/>
                  <a:pt x="0" y="3810000"/>
                </a:cubicBezTo>
                <a:cubicBezTo>
                  <a:pt x="0" y="1709420"/>
                  <a:pt x="1360170" y="0"/>
                  <a:pt x="3031490" y="0"/>
                </a:cubicBezTo>
                <a:cubicBezTo>
                  <a:pt x="4702810" y="0"/>
                  <a:pt x="6062980" y="1709420"/>
                  <a:pt x="6062980" y="3810000"/>
                </a:cubicBezTo>
                <a:cubicBezTo>
                  <a:pt x="6062980" y="5910580"/>
                  <a:pt x="4702810" y="7620000"/>
                  <a:pt x="3031490" y="7620000"/>
                </a:cubicBezTo>
                <a:close/>
                <a:moveTo>
                  <a:pt x="3031490" y="196850"/>
                </a:moveTo>
                <a:cubicBezTo>
                  <a:pt x="1468120" y="196850"/>
                  <a:pt x="196850" y="1817370"/>
                  <a:pt x="196850" y="3810000"/>
                </a:cubicBezTo>
                <a:cubicBezTo>
                  <a:pt x="196850" y="5802630"/>
                  <a:pt x="1468120" y="7423150"/>
                  <a:pt x="3031490" y="7423150"/>
                </a:cubicBezTo>
                <a:cubicBezTo>
                  <a:pt x="4594860" y="7423150"/>
                  <a:pt x="5866130" y="5802630"/>
                  <a:pt x="5866130" y="3810000"/>
                </a:cubicBezTo>
                <a:cubicBezTo>
                  <a:pt x="5866130" y="1817370"/>
                  <a:pt x="4594860" y="196850"/>
                  <a:pt x="3031490" y="196850"/>
                </a:cubicBezTo>
                <a:close/>
              </a:path>
            </a:pathLst>
          </a:custGeom>
          <a:solidFill>
            <a:srgbClr val="3F547F"/>
          </a:solidFill>
        </p:spPr>
      </p:sp>
      <p:pic>
        <p:nvPicPr>
          <p:cNvPr id="110" name="Picture 7">
            <a:extLst>
              <a:ext uri="{FF2B5EF4-FFF2-40B4-BE49-F238E27FC236}">
                <a16:creationId xmlns:a16="http://schemas.microsoft.com/office/drawing/2014/main" id="{953FADC1-E0CB-5F06-411B-5C16C6E991C4}"/>
              </a:ext>
            </a:extLst>
          </p:cNvPr>
          <p:cNvPicPr>
            <a:picLocks noChangeAspect="1"/>
          </p:cNvPicPr>
          <p:nvPr/>
        </p:nvPicPr>
        <p:blipFill rotWithShape="1">
          <a:blip r:embed="rId4"/>
          <a:srcRect l="16113" t="30372" r="28883" b="17536"/>
          <a:stretch/>
        </p:blipFill>
        <p:spPr>
          <a:xfrm>
            <a:off x="14087404" y="2704321"/>
            <a:ext cx="4063308" cy="5130800"/>
          </a:xfrm>
          <a:prstGeom prst="rect">
            <a:avLst/>
          </a:prstGeom>
        </p:spPr>
      </p:pic>
      <p:pic>
        <p:nvPicPr>
          <p:cNvPr id="137" name="Picture 136">
            <a:extLst>
              <a:ext uri="{FF2B5EF4-FFF2-40B4-BE49-F238E27FC236}">
                <a16:creationId xmlns:a16="http://schemas.microsoft.com/office/drawing/2014/main" id="{3157C3C5-B165-F0EA-55D8-D5FF18DEAD1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618" b="48735" l="13346" r="20501"/>
                    </a14:imgEffect>
                  </a14:imgLayer>
                </a14:imgProps>
              </a:ext>
            </a:extLst>
          </a:blip>
          <a:srcRect l="12452" t="37353" r="78605" b="50000"/>
          <a:stretch/>
        </p:blipFill>
        <p:spPr>
          <a:xfrm>
            <a:off x="8212579" y="-87319"/>
            <a:ext cx="867904" cy="867347"/>
          </a:xfrm>
          <a:prstGeom prst="rect">
            <a:avLst/>
          </a:prstGeom>
        </p:spPr>
      </p:pic>
      <p:grpSp>
        <p:nvGrpSpPr>
          <p:cNvPr id="34" name="Group 33">
            <a:extLst>
              <a:ext uri="{FF2B5EF4-FFF2-40B4-BE49-F238E27FC236}">
                <a16:creationId xmlns:a16="http://schemas.microsoft.com/office/drawing/2014/main" id="{81172AEE-CA9E-1E8B-2373-40D8FA301566}"/>
              </a:ext>
            </a:extLst>
          </p:cNvPr>
          <p:cNvGrpSpPr/>
          <p:nvPr/>
        </p:nvGrpSpPr>
        <p:grpSpPr>
          <a:xfrm>
            <a:off x="509181" y="277293"/>
            <a:ext cx="11048560" cy="6303411"/>
            <a:chOff x="381886" y="207970"/>
            <a:chExt cx="8286420" cy="4727558"/>
          </a:xfrm>
        </p:grpSpPr>
        <p:pic>
          <p:nvPicPr>
            <p:cNvPr id="117" name="Picture 116">
              <a:extLst>
                <a:ext uri="{FF2B5EF4-FFF2-40B4-BE49-F238E27FC236}">
                  <a16:creationId xmlns:a16="http://schemas.microsoft.com/office/drawing/2014/main" id="{27F669F8-C2DE-D231-D64F-FADEF967AFC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265" b="11382" l="4766" r="11921"/>
                      </a14:imgEffect>
                    </a14:imgLayer>
                  </a14:imgProps>
                </a:ext>
              </a:extLst>
            </a:blip>
            <a:srcRect l="3872" r="87185" b="87353"/>
            <a:stretch/>
          </p:blipFill>
          <p:spPr>
            <a:xfrm>
              <a:off x="2472652" y="1655836"/>
              <a:ext cx="650928" cy="650510"/>
            </a:xfrm>
            <a:prstGeom prst="rect">
              <a:avLst/>
            </a:prstGeom>
          </p:spPr>
        </p:pic>
        <p:pic>
          <p:nvPicPr>
            <p:cNvPr id="118" name="Picture 117">
              <a:extLst>
                <a:ext uri="{FF2B5EF4-FFF2-40B4-BE49-F238E27FC236}">
                  <a16:creationId xmlns:a16="http://schemas.microsoft.com/office/drawing/2014/main" id="{0C9A5405-B9B6-E0B3-FD07-F68DF9F12DD8}"/>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3309" b="23426" l="4882" r="12037"/>
                      </a14:imgEffect>
                    </a14:imgLayer>
                  </a14:imgProps>
                </a:ext>
              </a:extLst>
            </a:blip>
            <a:srcRect l="3988" t="12044" r="87069" b="75309"/>
            <a:stretch/>
          </p:blipFill>
          <p:spPr>
            <a:xfrm>
              <a:off x="3273385" y="1127943"/>
              <a:ext cx="650928" cy="650510"/>
            </a:xfrm>
            <a:prstGeom prst="rect">
              <a:avLst/>
            </a:prstGeom>
          </p:spPr>
        </p:pic>
        <p:pic>
          <p:nvPicPr>
            <p:cNvPr id="119" name="Picture 118">
              <a:extLst>
                <a:ext uri="{FF2B5EF4-FFF2-40B4-BE49-F238E27FC236}">
                  <a16:creationId xmlns:a16="http://schemas.microsoft.com/office/drawing/2014/main" id="{55080B29-B542-4CB8-99E4-C1D75350EB39}"/>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5641" b="35758" l="5115" r="12270">
                          <a14:foregroundMark x1="11000" y1="28571" x2="11000" y2="28571"/>
                          <a14:foregroundMark x1="11000" y1="28006" x2="11000" y2="28006"/>
                          <a14:foregroundMark x1="11000" y1="28006" x2="11650" y2="29774"/>
                          <a14:foregroundMark x1="11400" y1="27652" x2="11200" y2="30057"/>
                          <a14:foregroundMark x1="5900" y1="30693" x2="6300" y2="35502"/>
                          <a14:foregroundMark x1="6100" y1="30976" x2="5900" y2="29491"/>
                        </a14:backgroundRemoval>
                      </a14:imgEffect>
                    </a14:imgLayer>
                  </a14:imgProps>
                </a:ext>
              </a:extLst>
            </a:blip>
            <a:srcRect l="4221" t="24376" r="86836" b="62977"/>
            <a:stretch/>
          </p:blipFill>
          <p:spPr>
            <a:xfrm>
              <a:off x="2613071" y="3177463"/>
              <a:ext cx="650928" cy="650510"/>
            </a:xfrm>
            <a:prstGeom prst="rect">
              <a:avLst/>
            </a:prstGeom>
          </p:spPr>
        </p:pic>
        <p:pic>
          <p:nvPicPr>
            <p:cNvPr id="120" name="Picture 119">
              <a:extLst>
                <a:ext uri="{FF2B5EF4-FFF2-40B4-BE49-F238E27FC236}">
                  <a16:creationId xmlns:a16="http://schemas.microsoft.com/office/drawing/2014/main" id="{9B7CCFCD-F142-9ADE-DEDB-E63A4F2CDB0E}"/>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38618" b="48735" l="5174" r="12329"/>
                      </a14:imgEffect>
                    </a14:imgLayer>
                  </a14:imgProps>
                </a:ext>
              </a:extLst>
            </a:blip>
            <a:srcRect l="4280" t="37353" r="86777" b="50000"/>
            <a:stretch/>
          </p:blipFill>
          <p:spPr>
            <a:xfrm>
              <a:off x="6463003" y="2257887"/>
              <a:ext cx="650928" cy="650510"/>
            </a:xfrm>
            <a:prstGeom prst="rect">
              <a:avLst/>
            </a:prstGeom>
          </p:spPr>
        </p:pic>
        <p:pic>
          <p:nvPicPr>
            <p:cNvPr id="121" name="Picture 120">
              <a:extLst>
                <a:ext uri="{FF2B5EF4-FFF2-40B4-BE49-F238E27FC236}">
                  <a16:creationId xmlns:a16="http://schemas.microsoft.com/office/drawing/2014/main" id="{93A22BC0-E957-541C-10B7-FE57F5083949}"/>
                </a:ext>
              </a:extLst>
            </p:cNvPr>
            <p:cNvPicPr>
              <a:picLocks noChangeAspect="1"/>
            </p:cNvPicPr>
            <p:nvPr/>
          </p:nvPicPr>
          <p:blipFill rotWithShape="1">
            <a:blip r:embed="rId5">
              <a:extLst>
                <a:ext uri="{BEBA8EAE-BF5A-486C-A8C5-ECC9F3942E4B}">
                  <a14:imgProps xmlns:a14="http://schemas.microsoft.com/office/drawing/2010/main">
                    <a14:imgLayer r:embed="rId15">
                      <a14:imgEffect>
                        <a14:backgroundRemoval t="38618" b="48735" l="13346" r="20501"/>
                      </a14:imgEffect>
                    </a14:imgLayer>
                  </a14:imgProps>
                </a:ext>
              </a:extLst>
            </a:blip>
            <a:srcRect l="12452" t="37353" r="78605" b="50000"/>
            <a:stretch/>
          </p:blipFill>
          <p:spPr>
            <a:xfrm>
              <a:off x="1947574" y="2597204"/>
              <a:ext cx="650928" cy="650510"/>
            </a:xfrm>
            <a:prstGeom prst="rect">
              <a:avLst/>
            </a:prstGeom>
          </p:spPr>
        </p:pic>
        <p:pic>
          <p:nvPicPr>
            <p:cNvPr id="122" name="Picture 121">
              <a:extLst>
                <a:ext uri="{FF2B5EF4-FFF2-40B4-BE49-F238E27FC236}">
                  <a16:creationId xmlns:a16="http://schemas.microsoft.com/office/drawing/2014/main" id="{91373075-2578-11BC-84AB-6DB7B7268280}"/>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25641" b="35758" l="13612" r="20767"/>
                      </a14:imgEffect>
                    </a14:imgLayer>
                  </a14:imgProps>
                </a:ext>
              </a:extLst>
            </a:blip>
            <a:srcRect l="12718" t="24376" r="78339" b="62977"/>
            <a:stretch/>
          </p:blipFill>
          <p:spPr>
            <a:xfrm>
              <a:off x="6699848" y="1377731"/>
              <a:ext cx="650928" cy="650510"/>
            </a:xfrm>
            <a:prstGeom prst="rect">
              <a:avLst/>
            </a:prstGeom>
          </p:spPr>
        </p:pic>
        <p:pic>
          <p:nvPicPr>
            <p:cNvPr id="123" name="Picture 122">
              <a:extLst>
                <a:ext uri="{FF2B5EF4-FFF2-40B4-BE49-F238E27FC236}">
                  <a16:creationId xmlns:a16="http://schemas.microsoft.com/office/drawing/2014/main" id="{22229C6A-CC86-CB66-0DA3-60312B65E556}"/>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15056" b="25173" l="14023" r="21178"/>
                      </a14:imgEffect>
                    </a14:imgLayer>
                  </a14:imgProps>
                </a:ext>
              </a:extLst>
            </a:blip>
            <a:srcRect l="13129" t="13791" r="77928" b="73562"/>
            <a:stretch/>
          </p:blipFill>
          <p:spPr>
            <a:xfrm>
              <a:off x="4631714" y="3451100"/>
              <a:ext cx="650928" cy="650510"/>
            </a:xfrm>
            <a:prstGeom prst="rect">
              <a:avLst/>
            </a:prstGeom>
          </p:spPr>
        </p:pic>
        <p:pic>
          <p:nvPicPr>
            <p:cNvPr id="124" name="Picture 123">
              <a:extLst>
                <a:ext uri="{FF2B5EF4-FFF2-40B4-BE49-F238E27FC236}">
                  <a16:creationId xmlns:a16="http://schemas.microsoft.com/office/drawing/2014/main" id="{3A6CEA37-708F-C62F-D284-FA26CC415688}"/>
                </a:ext>
              </a:extLst>
            </p:cNvPr>
            <p:cNvPicPr>
              <a:picLocks noChangeAspect="1"/>
            </p:cNvPicPr>
            <p:nvPr/>
          </p:nvPicPr>
          <p:blipFill rotWithShape="1">
            <a:blip r:embed="rId20">
              <a:extLst>
                <a:ext uri="{BEBA8EAE-BF5A-486C-A8C5-ECC9F3942E4B}">
                  <a14:imgProps xmlns:a14="http://schemas.microsoft.com/office/drawing/2010/main">
                    <a14:imgLayer r:embed="rId21">
                      <a14:imgEffect>
                        <a14:backgroundRemoval t="1482" b="13332" l="12864" r="18514"/>
                      </a14:imgEffect>
                    </a14:imgLayer>
                  </a14:imgProps>
                </a:ext>
              </a:extLst>
            </a:blip>
            <a:srcRect l="12158" t="1" r="80780" b="85187"/>
            <a:stretch/>
          </p:blipFill>
          <p:spPr>
            <a:xfrm>
              <a:off x="5508554" y="3801210"/>
              <a:ext cx="514025" cy="761892"/>
            </a:xfrm>
            <a:prstGeom prst="rect">
              <a:avLst/>
            </a:prstGeom>
          </p:spPr>
        </p:pic>
        <p:pic>
          <p:nvPicPr>
            <p:cNvPr id="126" name="Picture 125">
              <a:extLst>
                <a:ext uri="{FF2B5EF4-FFF2-40B4-BE49-F238E27FC236}">
                  <a16:creationId xmlns:a16="http://schemas.microsoft.com/office/drawing/2014/main" id="{1E11B777-3348-F074-F1FA-C423D750E7AD}"/>
                </a:ext>
              </a:extLst>
            </p:cNvPr>
            <p:cNvPicPr>
              <a:picLocks noChangeAspect="1"/>
            </p:cNvPicPr>
            <p:nvPr/>
          </p:nvPicPr>
          <p:blipFill rotWithShape="1">
            <a:blip r:embed="rId22">
              <a:extLst>
                <a:ext uri="{BEBA8EAE-BF5A-486C-A8C5-ECC9F3942E4B}">
                  <a14:imgProps xmlns:a14="http://schemas.microsoft.com/office/drawing/2010/main">
                    <a14:imgLayer r:embed="rId23">
                      <a14:imgEffect>
                        <a14:backgroundRemoval t="14190" b="24307" l="23519" r="29627"/>
                      </a14:imgEffect>
                    </a14:imgLayer>
                  </a14:imgProps>
                </a:ext>
              </a:extLst>
            </a:blip>
            <a:srcRect l="22756" t="12925" r="69610" b="74428"/>
            <a:stretch/>
          </p:blipFill>
          <p:spPr>
            <a:xfrm>
              <a:off x="2381113" y="556655"/>
              <a:ext cx="555713" cy="650510"/>
            </a:xfrm>
            <a:prstGeom prst="rect">
              <a:avLst/>
            </a:prstGeom>
          </p:spPr>
        </p:pic>
        <p:pic>
          <p:nvPicPr>
            <p:cNvPr id="127" name="Picture 126">
              <a:extLst>
                <a:ext uri="{FF2B5EF4-FFF2-40B4-BE49-F238E27FC236}">
                  <a16:creationId xmlns:a16="http://schemas.microsoft.com/office/drawing/2014/main" id="{543DEA7A-2C3B-4409-1D28-3CF5E6314513}"/>
                </a:ext>
              </a:extLst>
            </p:cNvPr>
            <p:cNvPicPr>
              <a:picLocks noChangeAspect="1"/>
            </p:cNvPicPr>
            <p:nvPr/>
          </p:nvPicPr>
          <p:blipFill rotWithShape="1">
            <a:blip r:embed="rId24">
              <a:extLst>
                <a:ext uri="{BEBA8EAE-BF5A-486C-A8C5-ECC9F3942E4B}">
                  <a14:imgProps xmlns:a14="http://schemas.microsoft.com/office/drawing/2010/main">
                    <a14:imgLayer r:embed="rId25">
                      <a14:imgEffect>
                        <a14:backgroundRemoval t="26238" b="36351" l="22400" r="29650">
                          <a14:foregroundMark x1="22200" y1="27511" x2="28900" y2="28501"/>
                          <a14:foregroundMark x1="28900" y1="28501" x2="29650" y2="35007"/>
                          <a14:foregroundMark x1="22400" y1="34088" x2="28550" y2="34088"/>
                          <a14:foregroundMark x1="28800" y1="26874" x2="26000" y2="27157"/>
                          <a14:foregroundMark x1="22400" y1="34088" x2="22400" y2="34088"/>
                          <a14:foregroundMark x1="24100" y1="32885" x2="24100" y2="29279"/>
                        </a14:backgroundRemoval>
                      </a14:imgEffect>
                    </a14:imgLayer>
                  </a14:imgProps>
                </a:ext>
              </a:extLst>
            </a:blip>
            <a:srcRect l="21872" t="24978" r="69575" b="62375"/>
            <a:stretch/>
          </p:blipFill>
          <p:spPr>
            <a:xfrm>
              <a:off x="4376476" y="985564"/>
              <a:ext cx="622571" cy="650510"/>
            </a:xfrm>
            <a:prstGeom prst="rect">
              <a:avLst/>
            </a:prstGeom>
          </p:spPr>
        </p:pic>
        <p:pic>
          <p:nvPicPr>
            <p:cNvPr id="128" name="Picture 127">
              <a:extLst>
                <a:ext uri="{FF2B5EF4-FFF2-40B4-BE49-F238E27FC236}">
                  <a16:creationId xmlns:a16="http://schemas.microsoft.com/office/drawing/2014/main" id="{F7878BB9-B225-FF3B-93BE-8EA276C7917E}"/>
                </a:ext>
              </a:extLst>
            </p:cNvPr>
            <p:cNvPicPr>
              <a:picLocks noChangeAspect="1"/>
            </p:cNvPicPr>
            <p:nvPr/>
          </p:nvPicPr>
          <p:blipFill rotWithShape="1">
            <a:blip r:embed="rId26">
              <a:extLst>
                <a:ext uri="{BEBA8EAE-BF5A-486C-A8C5-ECC9F3942E4B}">
                  <a14:imgProps xmlns:a14="http://schemas.microsoft.com/office/drawing/2010/main">
                    <a14:imgLayer r:embed="rId27">
                      <a14:imgEffect>
                        <a14:backgroundRemoval t="38618" b="48735" l="23177" r="30020"/>
                      </a14:imgEffect>
                    </a14:imgLayer>
                  </a14:imgProps>
                </a:ext>
              </a:extLst>
            </a:blip>
            <a:srcRect l="22322" t="37353" r="69125" b="50000"/>
            <a:stretch/>
          </p:blipFill>
          <p:spPr>
            <a:xfrm>
              <a:off x="3669013" y="214597"/>
              <a:ext cx="622571" cy="650510"/>
            </a:xfrm>
            <a:prstGeom prst="rect">
              <a:avLst/>
            </a:prstGeom>
          </p:spPr>
        </p:pic>
        <p:pic>
          <p:nvPicPr>
            <p:cNvPr id="129" name="Picture 128">
              <a:extLst>
                <a:ext uri="{FF2B5EF4-FFF2-40B4-BE49-F238E27FC236}">
                  <a16:creationId xmlns:a16="http://schemas.microsoft.com/office/drawing/2014/main" id="{C63B761A-D504-D236-0DED-918E98A92F67}"/>
                </a:ext>
              </a:extLst>
            </p:cNvPr>
            <p:cNvPicPr>
              <a:picLocks noChangeAspect="1"/>
            </p:cNvPicPr>
            <p:nvPr/>
          </p:nvPicPr>
          <p:blipFill rotWithShape="1">
            <a:blip r:embed="rId28">
              <a:extLst>
                <a:ext uri="{BEBA8EAE-BF5A-486C-A8C5-ECC9F3942E4B}">
                  <a14:imgProps xmlns:a14="http://schemas.microsoft.com/office/drawing/2010/main">
                    <a14:imgLayer r:embed="rId29">
                      <a14:imgEffect>
                        <a14:backgroundRemoval t="38618" b="48735" l="32246" r="39089"/>
                      </a14:imgEffect>
                    </a14:imgLayer>
                  </a14:imgProps>
                </a:ext>
              </a:extLst>
            </a:blip>
            <a:srcRect l="31391" t="37353" r="60056" b="50000"/>
            <a:stretch/>
          </p:blipFill>
          <p:spPr>
            <a:xfrm>
              <a:off x="5671915" y="1222881"/>
              <a:ext cx="622571" cy="650510"/>
            </a:xfrm>
            <a:prstGeom prst="rect">
              <a:avLst/>
            </a:prstGeom>
          </p:spPr>
        </p:pic>
        <p:pic>
          <p:nvPicPr>
            <p:cNvPr id="131" name="Picture 130">
              <a:extLst>
                <a:ext uri="{FF2B5EF4-FFF2-40B4-BE49-F238E27FC236}">
                  <a16:creationId xmlns:a16="http://schemas.microsoft.com/office/drawing/2014/main" id="{7D0E420E-7BE2-5545-90E8-391669EA7CFE}"/>
                </a:ext>
              </a:extLst>
            </p:cNvPr>
            <p:cNvPicPr>
              <a:picLocks noChangeAspect="1"/>
            </p:cNvPicPr>
            <p:nvPr/>
          </p:nvPicPr>
          <p:blipFill rotWithShape="1">
            <a:blip r:embed="rId30">
              <a:extLst>
                <a:ext uri="{BEBA8EAE-BF5A-486C-A8C5-ECC9F3942E4B}">
                  <a14:imgProps xmlns:a14="http://schemas.microsoft.com/office/drawing/2010/main">
                    <a14:imgLayer r:embed="rId31">
                      <a14:imgEffect>
                        <a14:backgroundRemoval t="14186" b="24303" l="31817" r="38660"/>
                      </a14:imgEffect>
                    </a14:imgLayer>
                  </a14:imgProps>
                </a:ext>
              </a:extLst>
            </a:blip>
            <a:srcRect l="30962" t="12921" r="60485" b="74432"/>
            <a:stretch/>
          </p:blipFill>
          <p:spPr>
            <a:xfrm>
              <a:off x="6165896" y="3177961"/>
              <a:ext cx="622571" cy="650510"/>
            </a:xfrm>
            <a:prstGeom prst="rect">
              <a:avLst/>
            </a:prstGeom>
          </p:spPr>
        </p:pic>
        <p:pic>
          <p:nvPicPr>
            <p:cNvPr id="132" name="Picture 131">
              <a:extLst>
                <a:ext uri="{FF2B5EF4-FFF2-40B4-BE49-F238E27FC236}">
                  <a16:creationId xmlns:a16="http://schemas.microsoft.com/office/drawing/2014/main" id="{00E23940-6D09-911F-C0E6-226484CC2682}"/>
                </a:ext>
              </a:extLst>
            </p:cNvPr>
            <p:cNvPicPr>
              <a:picLocks noChangeAspect="1"/>
            </p:cNvPicPr>
            <p:nvPr/>
          </p:nvPicPr>
          <p:blipFill rotWithShape="1">
            <a:blip r:embed="rId32">
              <a:extLst>
                <a:ext uri="{BEBA8EAE-BF5A-486C-A8C5-ECC9F3942E4B}">
                  <a14:imgProps xmlns:a14="http://schemas.microsoft.com/office/drawing/2010/main">
                    <a14:imgLayer r:embed="rId33">
                      <a14:imgEffect>
                        <a14:backgroundRemoval t="1633" b="11750" l="36060" r="40092"/>
                      </a14:imgEffect>
                    </a14:imgLayer>
                  </a14:imgProps>
                </a:ext>
              </a:extLst>
            </a:blip>
            <a:srcRect l="35556" t="368" r="59404" b="86985"/>
            <a:stretch/>
          </p:blipFill>
          <p:spPr>
            <a:xfrm>
              <a:off x="3764446" y="3259767"/>
              <a:ext cx="366821" cy="650510"/>
            </a:xfrm>
            <a:prstGeom prst="rect">
              <a:avLst/>
            </a:prstGeom>
          </p:spPr>
        </p:pic>
        <p:pic>
          <p:nvPicPr>
            <p:cNvPr id="133" name="Picture 132">
              <a:extLst>
                <a:ext uri="{FF2B5EF4-FFF2-40B4-BE49-F238E27FC236}">
                  <a16:creationId xmlns:a16="http://schemas.microsoft.com/office/drawing/2014/main" id="{FF15BD75-F8DA-61A7-F3AB-E0E13E56B47F}"/>
                </a:ext>
              </a:extLst>
            </p:cNvPr>
            <p:cNvPicPr>
              <a:picLocks noChangeAspect="1"/>
            </p:cNvPicPr>
            <p:nvPr/>
          </p:nvPicPr>
          <p:blipFill rotWithShape="1">
            <a:blip r:embed="rId7">
              <a:extLst>
                <a:ext uri="{BEBA8EAE-BF5A-486C-A8C5-ECC9F3942E4B}">
                  <a14:imgProps xmlns:a14="http://schemas.microsoft.com/office/drawing/2010/main">
                    <a14:imgLayer r:embed="rId34">
                      <a14:imgEffect>
                        <a14:backgroundRemoval t="1265" b="11382" l="4766" r="11921"/>
                      </a14:imgEffect>
                    </a14:imgLayer>
                  </a14:imgProps>
                </a:ext>
              </a:extLst>
            </a:blip>
            <a:srcRect l="3872" r="87185" b="87353"/>
            <a:stretch/>
          </p:blipFill>
          <p:spPr>
            <a:xfrm>
              <a:off x="607861" y="3389064"/>
              <a:ext cx="650928" cy="650510"/>
            </a:xfrm>
            <a:prstGeom prst="rect">
              <a:avLst/>
            </a:prstGeom>
          </p:spPr>
        </p:pic>
        <p:pic>
          <p:nvPicPr>
            <p:cNvPr id="134" name="Picture 133">
              <a:extLst>
                <a:ext uri="{FF2B5EF4-FFF2-40B4-BE49-F238E27FC236}">
                  <a16:creationId xmlns:a16="http://schemas.microsoft.com/office/drawing/2014/main" id="{E739FFB6-BCCD-63D8-983F-FB6528097015}"/>
                </a:ext>
              </a:extLst>
            </p:cNvPr>
            <p:cNvPicPr>
              <a:picLocks noChangeAspect="1"/>
            </p:cNvPicPr>
            <p:nvPr/>
          </p:nvPicPr>
          <p:blipFill rotWithShape="1">
            <a:blip r:embed="rId9">
              <a:extLst>
                <a:ext uri="{BEBA8EAE-BF5A-486C-A8C5-ECC9F3942E4B}">
                  <a14:imgProps xmlns:a14="http://schemas.microsoft.com/office/drawing/2010/main">
                    <a14:imgLayer r:embed="rId35">
                      <a14:imgEffect>
                        <a14:backgroundRemoval t="13309" b="23426" l="4882" r="12037"/>
                      </a14:imgEffect>
                    </a14:imgLayer>
                  </a14:imgProps>
                </a:ext>
              </a:extLst>
            </a:blip>
            <a:srcRect l="3988" t="12044" r="87069" b="75309"/>
            <a:stretch/>
          </p:blipFill>
          <p:spPr>
            <a:xfrm>
              <a:off x="6998274" y="347982"/>
              <a:ext cx="650928" cy="650510"/>
            </a:xfrm>
            <a:prstGeom prst="rect">
              <a:avLst/>
            </a:prstGeom>
          </p:spPr>
        </p:pic>
        <p:pic>
          <p:nvPicPr>
            <p:cNvPr id="135" name="Picture 134">
              <a:extLst>
                <a:ext uri="{FF2B5EF4-FFF2-40B4-BE49-F238E27FC236}">
                  <a16:creationId xmlns:a16="http://schemas.microsoft.com/office/drawing/2014/main" id="{94AF3C6D-F0C2-BA11-A357-8D35273D3B81}"/>
                </a:ext>
              </a:extLst>
            </p:cNvPr>
            <p:cNvPicPr>
              <a:picLocks noChangeAspect="1"/>
            </p:cNvPicPr>
            <p:nvPr/>
          </p:nvPicPr>
          <p:blipFill rotWithShape="1">
            <a:blip r:embed="rId11">
              <a:extLst>
                <a:ext uri="{BEBA8EAE-BF5A-486C-A8C5-ECC9F3942E4B}">
                  <a14:imgProps xmlns:a14="http://schemas.microsoft.com/office/drawing/2010/main">
                    <a14:imgLayer r:embed="rId36">
                      <a14:imgEffect>
                        <a14:backgroundRemoval t="25641" b="35758" l="5115" r="12270">
                          <a14:foregroundMark x1="11000" y1="28571" x2="11000" y2="28571"/>
                          <a14:foregroundMark x1="11000" y1="28006" x2="11000" y2="28006"/>
                          <a14:foregroundMark x1="11000" y1="28006" x2="11650" y2="29774"/>
                          <a14:foregroundMark x1="11400" y1="27652" x2="11200" y2="30057"/>
                          <a14:foregroundMark x1="5900" y1="30693" x2="6300" y2="35502"/>
                          <a14:foregroundMark x1="6100" y1="30976" x2="5900" y2="29491"/>
                        </a14:backgroundRemoval>
                      </a14:imgEffect>
                    </a14:imgLayer>
                  </a14:imgProps>
                </a:ext>
              </a:extLst>
            </a:blip>
            <a:srcRect l="4221" t="24376" r="86836" b="62977"/>
            <a:stretch/>
          </p:blipFill>
          <p:spPr>
            <a:xfrm>
              <a:off x="7782544" y="1536204"/>
              <a:ext cx="650928" cy="650510"/>
            </a:xfrm>
            <a:prstGeom prst="rect">
              <a:avLst/>
            </a:prstGeom>
          </p:spPr>
        </p:pic>
        <p:pic>
          <p:nvPicPr>
            <p:cNvPr id="136" name="Picture 135">
              <a:extLst>
                <a:ext uri="{FF2B5EF4-FFF2-40B4-BE49-F238E27FC236}">
                  <a16:creationId xmlns:a16="http://schemas.microsoft.com/office/drawing/2014/main" id="{2A820C82-BC8E-5BA3-3CAC-A4A7D104B0EF}"/>
                </a:ext>
              </a:extLst>
            </p:cNvPr>
            <p:cNvPicPr>
              <a:picLocks noChangeAspect="1"/>
            </p:cNvPicPr>
            <p:nvPr/>
          </p:nvPicPr>
          <p:blipFill rotWithShape="1">
            <a:blip r:embed="rId13">
              <a:extLst>
                <a:ext uri="{BEBA8EAE-BF5A-486C-A8C5-ECC9F3942E4B}">
                  <a14:imgProps xmlns:a14="http://schemas.microsoft.com/office/drawing/2010/main">
                    <a14:imgLayer r:embed="rId37">
                      <a14:imgEffect>
                        <a14:backgroundRemoval t="38618" b="48735" l="5174" r="12329"/>
                      </a14:imgEffect>
                    </a14:imgLayer>
                  </a14:imgProps>
                </a:ext>
              </a:extLst>
            </a:blip>
            <a:srcRect l="4280" t="37353" r="86777" b="50000"/>
            <a:stretch/>
          </p:blipFill>
          <p:spPr>
            <a:xfrm>
              <a:off x="771827" y="2523147"/>
              <a:ext cx="650928" cy="650510"/>
            </a:xfrm>
            <a:prstGeom prst="rect">
              <a:avLst/>
            </a:prstGeom>
          </p:spPr>
        </p:pic>
        <p:pic>
          <p:nvPicPr>
            <p:cNvPr id="138" name="Picture 137">
              <a:extLst>
                <a:ext uri="{FF2B5EF4-FFF2-40B4-BE49-F238E27FC236}">
                  <a16:creationId xmlns:a16="http://schemas.microsoft.com/office/drawing/2014/main" id="{ACCAEB73-F502-DC6C-522D-D1533A2ED7F0}"/>
                </a:ext>
              </a:extLst>
            </p:cNvPr>
            <p:cNvPicPr>
              <a:picLocks noChangeAspect="1"/>
            </p:cNvPicPr>
            <p:nvPr/>
          </p:nvPicPr>
          <p:blipFill rotWithShape="1">
            <a:blip r:embed="rId16">
              <a:extLst>
                <a:ext uri="{BEBA8EAE-BF5A-486C-A8C5-ECC9F3942E4B}">
                  <a14:imgProps xmlns:a14="http://schemas.microsoft.com/office/drawing/2010/main">
                    <a14:imgLayer r:embed="rId38">
                      <a14:imgEffect>
                        <a14:backgroundRemoval t="25641" b="35758" l="13612" r="20767"/>
                      </a14:imgEffect>
                    </a14:imgLayer>
                  </a14:imgProps>
                </a:ext>
              </a:extLst>
            </a:blip>
            <a:srcRect l="12718" t="24376" r="78339" b="62977"/>
            <a:stretch/>
          </p:blipFill>
          <p:spPr>
            <a:xfrm>
              <a:off x="1209865" y="1403085"/>
              <a:ext cx="650928" cy="650510"/>
            </a:xfrm>
            <a:prstGeom prst="rect">
              <a:avLst/>
            </a:prstGeom>
          </p:spPr>
        </p:pic>
        <p:pic>
          <p:nvPicPr>
            <p:cNvPr id="139" name="Picture 138">
              <a:extLst>
                <a:ext uri="{FF2B5EF4-FFF2-40B4-BE49-F238E27FC236}">
                  <a16:creationId xmlns:a16="http://schemas.microsoft.com/office/drawing/2014/main" id="{5DD53540-5C16-A6B8-902C-56CFB0E0987F}"/>
                </a:ext>
              </a:extLst>
            </p:cNvPr>
            <p:cNvPicPr>
              <a:picLocks noChangeAspect="1"/>
            </p:cNvPicPr>
            <p:nvPr/>
          </p:nvPicPr>
          <p:blipFill rotWithShape="1">
            <a:blip r:embed="rId18">
              <a:extLst>
                <a:ext uri="{BEBA8EAE-BF5A-486C-A8C5-ECC9F3942E4B}">
                  <a14:imgProps xmlns:a14="http://schemas.microsoft.com/office/drawing/2010/main">
                    <a14:imgLayer r:embed="rId39">
                      <a14:imgEffect>
                        <a14:backgroundRemoval t="15056" b="25173" l="14023" r="21178"/>
                      </a14:imgEffect>
                    </a14:imgLayer>
                  </a14:imgProps>
                </a:ext>
              </a:extLst>
            </a:blip>
            <a:srcRect l="13129" t="13791" r="77928" b="73562"/>
            <a:stretch/>
          </p:blipFill>
          <p:spPr>
            <a:xfrm>
              <a:off x="1125696" y="263661"/>
              <a:ext cx="650928" cy="650510"/>
            </a:xfrm>
            <a:prstGeom prst="rect">
              <a:avLst/>
            </a:prstGeom>
          </p:spPr>
        </p:pic>
        <p:pic>
          <p:nvPicPr>
            <p:cNvPr id="140" name="Picture 139">
              <a:extLst>
                <a:ext uri="{FF2B5EF4-FFF2-40B4-BE49-F238E27FC236}">
                  <a16:creationId xmlns:a16="http://schemas.microsoft.com/office/drawing/2014/main" id="{F7AB148D-BD69-69BD-C533-CED687712F4B}"/>
                </a:ext>
              </a:extLst>
            </p:cNvPr>
            <p:cNvPicPr>
              <a:picLocks noChangeAspect="1"/>
            </p:cNvPicPr>
            <p:nvPr/>
          </p:nvPicPr>
          <p:blipFill rotWithShape="1">
            <a:blip r:embed="rId20">
              <a:extLst>
                <a:ext uri="{BEBA8EAE-BF5A-486C-A8C5-ECC9F3942E4B}">
                  <a14:imgProps xmlns:a14="http://schemas.microsoft.com/office/drawing/2010/main">
                    <a14:imgLayer r:embed="rId39">
                      <a14:imgEffect>
                        <a14:backgroundRemoval t="1482" b="13332" l="12864" r="18514"/>
                      </a14:imgEffect>
                    </a14:imgLayer>
                  </a14:imgProps>
                </a:ext>
              </a:extLst>
            </a:blip>
            <a:srcRect l="12158" t="1" r="80780" b="85187"/>
            <a:stretch/>
          </p:blipFill>
          <p:spPr>
            <a:xfrm>
              <a:off x="381886" y="731606"/>
              <a:ext cx="514025" cy="761892"/>
            </a:xfrm>
            <a:prstGeom prst="rect">
              <a:avLst/>
            </a:prstGeom>
          </p:spPr>
        </p:pic>
        <p:pic>
          <p:nvPicPr>
            <p:cNvPr id="141" name="Picture 140">
              <a:extLst>
                <a:ext uri="{FF2B5EF4-FFF2-40B4-BE49-F238E27FC236}">
                  <a16:creationId xmlns:a16="http://schemas.microsoft.com/office/drawing/2014/main" id="{F700C778-0363-AA85-B748-F7F270739AD6}"/>
                </a:ext>
              </a:extLst>
            </p:cNvPr>
            <p:cNvPicPr>
              <a:picLocks noChangeAspect="1"/>
            </p:cNvPicPr>
            <p:nvPr/>
          </p:nvPicPr>
          <p:blipFill rotWithShape="1">
            <a:blip r:embed="rId22">
              <a:extLst>
                <a:ext uri="{BEBA8EAE-BF5A-486C-A8C5-ECC9F3942E4B}">
                  <a14:imgProps xmlns:a14="http://schemas.microsoft.com/office/drawing/2010/main">
                    <a14:imgLayer r:embed="rId40">
                      <a14:imgEffect>
                        <a14:backgroundRemoval t="14190" b="24307" l="23519" r="29627"/>
                      </a14:imgEffect>
                    </a14:imgLayer>
                  </a14:imgProps>
                </a:ext>
              </a:extLst>
            </a:blip>
            <a:srcRect l="22756" t="12925" r="69610" b="74428"/>
            <a:stretch/>
          </p:blipFill>
          <p:spPr>
            <a:xfrm>
              <a:off x="7901422" y="2667457"/>
              <a:ext cx="555713" cy="650510"/>
            </a:xfrm>
            <a:prstGeom prst="rect">
              <a:avLst/>
            </a:prstGeom>
          </p:spPr>
        </p:pic>
        <p:pic>
          <p:nvPicPr>
            <p:cNvPr id="142" name="Picture 141">
              <a:extLst>
                <a:ext uri="{FF2B5EF4-FFF2-40B4-BE49-F238E27FC236}">
                  <a16:creationId xmlns:a16="http://schemas.microsoft.com/office/drawing/2014/main" id="{71E05330-6633-03F7-8B86-5C2EF5C1361A}"/>
                </a:ext>
              </a:extLst>
            </p:cNvPr>
            <p:cNvPicPr>
              <a:picLocks noChangeAspect="1"/>
            </p:cNvPicPr>
            <p:nvPr/>
          </p:nvPicPr>
          <p:blipFill rotWithShape="1">
            <a:blip r:embed="rId24">
              <a:extLst>
                <a:ext uri="{BEBA8EAE-BF5A-486C-A8C5-ECC9F3942E4B}">
                  <a14:imgProps xmlns:a14="http://schemas.microsoft.com/office/drawing/2010/main">
                    <a14:imgLayer r:embed="rId41">
                      <a14:imgEffect>
                        <a14:backgroundRemoval t="26238" b="36351" l="22400" r="29650">
                          <a14:foregroundMark x1="22200" y1="27511" x2="28900" y2="28501"/>
                          <a14:foregroundMark x1="28900" y1="28501" x2="29650" y2="35007"/>
                          <a14:foregroundMark x1="22400" y1="34088" x2="28550" y2="34088"/>
                          <a14:foregroundMark x1="28800" y1="26874" x2="26000" y2="27157"/>
                          <a14:foregroundMark x1="22400" y1="34088" x2="22400" y2="34088"/>
                          <a14:foregroundMark x1="24100" y1="32885" x2="24100" y2="29279"/>
                        </a14:backgroundRemoval>
                      </a14:imgEffect>
                    </a14:imgLayer>
                  </a14:imgProps>
                </a:ext>
              </a:extLst>
            </a:blip>
            <a:srcRect l="21872" t="24978" r="69575" b="62375"/>
            <a:stretch/>
          </p:blipFill>
          <p:spPr>
            <a:xfrm>
              <a:off x="6881621" y="3450369"/>
              <a:ext cx="622571" cy="650510"/>
            </a:xfrm>
            <a:prstGeom prst="rect">
              <a:avLst/>
            </a:prstGeom>
          </p:spPr>
        </p:pic>
        <p:pic>
          <p:nvPicPr>
            <p:cNvPr id="143" name="Picture 142">
              <a:extLst>
                <a:ext uri="{FF2B5EF4-FFF2-40B4-BE49-F238E27FC236}">
                  <a16:creationId xmlns:a16="http://schemas.microsoft.com/office/drawing/2014/main" id="{697FBF9D-FF03-4F1A-024D-720241443B27}"/>
                </a:ext>
              </a:extLst>
            </p:cNvPr>
            <p:cNvPicPr>
              <a:picLocks noChangeAspect="1"/>
            </p:cNvPicPr>
            <p:nvPr/>
          </p:nvPicPr>
          <p:blipFill rotWithShape="1">
            <a:blip r:embed="rId26">
              <a:extLst>
                <a:ext uri="{BEBA8EAE-BF5A-486C-A8C5-ECC9F3942E4B}">
                  <a14:imgProps xmlns:a14="http://schemas.microsoft.com/office/drawing/2010/main">
                    <a14:imgLayer r:embed="rId42">
                      <a14:imgEffect>
                        <a14:backgroundRemoval t="38618" b="48735" l="23177" r="30020"/>
                      </a14:imgEffect>
                    </a14:imgLayer>
                  </a14:imgProps>
                </a:ext>
              </a:extLst>
            </a:blip>
            <a:srcRect l="22322" t="37353" r="69125" b="50000"/>
            <a:stretch/>
          </p:blipFill>
          <p:spPr>
            <a:xfrm>
              <a:off x="1711490" y="3942133"/>
              <a:ext cx="622571" cy="650510"/>
            </a:xfrm>
            <a:prstGeom prst="rect">
              <a:avLst/>
            </a:prstGeom>
          </p:spPr>
        </p:pic>
        <p:pic>
          <p:nvPicPr>
            <p:cNvPr id="144" name="Picture 143">
              <a:extLst>
                <a:ext uri="{FF2B5EF4-FFF2-40B4-BE49-F238E27FC236}">
                  <a16:creationId xmlns:a16="http://schemas.microsoft.com/office/drawing/2014/main" id="{65170553-9A0C-3982-5D61-3E6C4EA5984C}"/>
                </a:ext>
              </a:extLst>
            </p:cNvPr>
            <p:cNvPicPr>
              <a:picLocks noChangeAspect="1"/>
            </p:cNvPicPr>
            <p:nvPr/>
          </p:nvPicPr>
          <p:blipFill rotWithShape="1">
            <a:blip r:embed="rId28">
              <a:extLst>
                <a:ext uri="{BEBA8EAE-BF5A-486C-A8C5-ECC9F3942E4B}">
                  <a14:imgProps xmlns:a14="http://schemas.microsoft.com/office/drawing/2010/main">
                    <a14:imgLayer r:embed="rId43">
                      <a14:imgEffect>
                        <a14:backgroundRemoval t="38618" b="48735" l="32246" r="39089"/>
                      </a14:imgEffect>
                    </a14:imgLayer>
                  </a14:imgProps>
                </a:ext>
              </a:extLst>
            </a:blip>
            <a:srcRect l="31391" t="37353" r="60056" b="50000"/>
            <a:stretch/>
          </p:blipFill>
          <p:spPr>
            <a:xfrm>
              <a:off x="8045735" y="667684"/>
              <a:ext cx="622571" cy="650510"/>
            </a:xfrm>
            <a:prstGeom prst="rect">
              <a:avLst/>
            </a:prstGeom>
          </p:spPr>
        </p:pic>
        <p:pic>
          <p:nvPicPr>
            <p:cNvPr id="145" name="Picture 144">
              <a:extLst>
                <a:ext uri="{FF2B5EF4-FFF2-40B4-BE49-F238E27FC236}">
                  <a16:creationId xmlns:a16="http://schemas.microsoft.com/office/drawing/2014/main" id="{D3FBF872-1220-91B8-4187-7B68D2BE5990}"/>
                </a:ext>
              </a:extLst>
            </p:cNvPr>
            <p:cNvPicPr>
              <a:picLocks noChangeAspect="1"/>
            </p:cNvPicPr>
            <p:nvPr/>
          </p:nvPicPr>
          <p:blipFill rotWithShape="1">
            <a:blip r:embed="rId30">
              <a:extLst>
                <a:ext uri="{BEBA8EAE-BF5A-486C-A8C5-ECC9F3942E4B}">
                  <a14:imgProps xmlns:a14="http://schemas.microsoft.com/office/drawing/2010/main">
                    <a14:imgLayer r:embed="rId44">
                      <a14:imgEffect>
                        <a14:backgroundRemoval t="14186" b="24303" l="31817" r="38660"/>
                      </a14:imgEffect>
                    </a14:imgLayer>
                  </a14:imgProps>
                </a:ext>
              </a:extLst>
            </a:blip>
            <a:srcRect l="30962" t="12921" r="60485" b="74432"/>
            <a:stretch/>
          </p:blipFill>
          <p:spPr>
            <a:xfrm>
              <a:off x="3419353" y="4285018"/>
              <a:ext cx="622571" cy="650510"/>
            </a:xfrm>
            <a:prstGeom prst="rect">
              <a:avLst/>
            </a:prstGeom>
          </p:spPr>
        </p:pic>
        <p:pic>
          <p:nvPicPr>
            <p:cNvPr id="146" name="Picture 145">
              <a:extLst>
                <a:ext uri="{FF2B5EF4-FFF2-40B4-BE49-F238E27FC236}">
                  <a16:creationId xmlns:a16="http://schemas.microsoft.com/office/drawing/2014/main" id="{26AF0D9D-1EAA-5A24-F6D7-DC95D5E21D0D}"/>
                </a:ext>
              </a:extLst>
            </p:cNvPr>
            <p:cNvPicPr>
              <a:picLocks noChangeAspect="1"/>
            </p:cNvPicPr>
            <p:nvPr/>
          </p:nvPicPr>
          <p:blipFill rotWithShape="1">
            <a:blip r:embed="rId32">
              <a:extLst>
                <a:ext uri="{BEBA8EAE-BF5A-486C-A8C5-ECC9F3942E4B}">
                  <a14:imgProps xmlns:a14="http://schemas.microsoft.com/office/drawing/2010/main">
                    <a14:imgLayer r:embed="rId45">
                      <a14:imgEffect>
                        <a14:backgroundRemoval t="1633" b="11750" l="36060" r="40092"/>
                      </a14:imgEffect>
                    </a14:imgLayer>
                  </a14:imgProps>
                </a:ext>
              </a:extLst>
            </a:blip>
            <a:srcRect l="35556" t="368" r="59404" b="86985"/>
            <a:stretch/>
          </p:blipFill>
          <p:spPr>
            <a:xfrm>
              <a:off x="5433240" y="207970"/>
              <a:ext cx="366821" cy="650510"/>
            </a:xfrm>
            <a:prstGeom prst="rect">
              <a:avLst/>
            </a:prstGeom>
          </p:spPr>
        </p:pic>
        <p:pic>
          <p:nvPicPr>
            <p:cNvPr id="147" name="Picture 146">
              <a:extLst>
                <a:ext uri="{FF2B5EF4-FFF2-40B4-BE49-F238E27FC236}">
                  <a16:creationId xmlns:a16="http://schemas.microsoft.com/office/drawing/2014/main" id="{8096AAEE-26E1-FC83-7BAD-4E54825CD9D9}"/>
                </a:ext>
              </a:extLst>
            </p:cNvPr>
            <p:cNvPicPr>
              <a:picLocks noChangeAspect="1"/>
            </p:cNvPicPr>
            <p:nvPr/>
          </p:nvPicPr>
          <p:blipFill rotWithShape="1">
            <a:blip r:embed="rId7">
              <a:extLst>
                <a:ext uri="{BEBA8EAE-BF5A-486C-A8C5-ECC9F3942E4B}">
                  <a14:imgProps xmlns:a14="http://schemas.microsoft.com/office/drawing/2010/main">
                    <a14:imgLayer r:embed="rId46">
                      <a14:imgEffect>
                        <a14:backgroundRemoval t="1265" b="11382" l="4766" r="11921"/>
                      </a14:imgEffect>
                    </a14:imgLayer>
                  </a14:imgProps>
                </a:ext>
              </a:extLst>
            </a:blip>
            <a:srcRect l="3872" r="87185" b="87353"/>
            <a:stretch/>
          </p:blipFill>
          <p:spPr>
            <a:xfrm>
              <a:off x="7806207" y="4039574"/>
              <a:ext cx="650928" cy="650510"/>
            </a:xfrm>
            <a:prstGeom prst="rect">
              <a:avLst/>
            </a:prstGeom>
          </p:spPr>
        </p:pic>
      </p:grpSp>
    </p:spTree>
    <p:extLst>
      <p:ext uri="{BB962C8B-B14F-4D97-AF65-F5344CB8AC3E}">
        <p14:creationId xmlns:p14="http://schemas.microsoft.com/office/powerpoint/2010/main" val="212148187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p:cNvSpPr>
            <a:spLocks noGrp="1"/>
          </p:cNvSpPr>
          <p:nvPr>
            <p:ph type="title"/>
          </p:nvPr>
        </p:nvSpPr>
        <p:spPr>
          <a:xfrm>
            <a:off x="354001" y="910195"/>
            <a:ext cx="4195697" cy="2244800"/>
          </a:xfrm>
        </p:spPr>
        <p:txBody>
          <a:bodyPr>
            <a:normAutofit/>
          </a:bodyPr>
          <a:lstStyle/>
          <a:p>
            <a:r>
              <a:rPr lang="en-US" dirty="0"/>
              <a:t>Individual Post-It</a:t>
            </a:r>
            <a:endParaRPr lang="en-US" dirty="0">
              <a:latin typeface="Arial" pitchFamily="34" charset="0"/>
            </a:endParaRPr>
          </a:p>
        </p:txBody>
      </p:sp>
      <p:sp>
        <p:nvSpPr>
          <p:cNvPr id="3" name="Content Placeholder 2"/>
          <p:cNvSpPr>
            <a:spLocks noGrp="1"/>
          </p:cNvSpPr>
          <p:nvPr>
            <p:ph type="subTitle" idx="1"/>
          </p:nvPr>
        </p:nvSpPr>
        <p:spPr/>
        <p:txBody>
          <a:bodyPr>
            <a:normAutofit/>
          </a:bodyPr>
          <a:lstStyle/>
          <a:p>
            <a:pPr>
              <a:lnSpc>
                <a:spcPct val="80000"/>
              </a:lnSpc>
            </a:pPr>
            <a:r>
              <a:rPr lang="en-US" sz="2400" dirty="0">
                <a:latin typeface="Arial" pitchFamily="34" charset="0"/>
              </a:rPr>
              <a:t>2 min</a:t>
            </a:r>
          </a:p>
        </p:txBody>
      </p:sp>
      <p:sp>
        <p:nvSpPr>
          <p:cNvPr id="23" name="Text Placeholder 22">
            <a:extLst>
              <a:ext uri="{FF2B5EF4-FFF2-40B4-BE49-F238E27FC236}">
                <a16:creationId xmlns:a16="http://schemas.microsoft.com/office/drawing/2014/main" id="{7DE708E5-0BA5-F223-A817-6A3B96358E54}"/>
              </a:ext>
            </a:extLst>
          </p:cNvPr>
          <p:cNvSpPr>
            <a:spLocks noGrp="1"/>
          </p:cNvSpPr>
          <p:nvPr>
            <p:ph type="body" idx="2"/>
          </p:nvPr>
        </p:nvSpPr>
        <p:spPr/>
        <p:txBody>
          <a:bodyPr>
            <a:normAutofit/>
          </a:bodyPr>
          <a:lstStyle/>
          <a:p>
            <a:pPr marL="761981" indent="-609585">
              <a:buFont typeface="Arial" panose="020B0604020202020204" pitchFamily="34" charset="0"/>
              <a:buChar char="•"/>
            </a:pPr>
            <a:r>
              <a:rPr lang="en-US" dirty="0"/>
              <a:t>Write a reflection on how your work either at the school or central office contributes to the success of the early warning system in reading.</a:t>
            </a:r>
          </a:p>
        </p:txBody>
      </p:sp>
      <p:sp>
        <p:nvSpPr>
          <p:cNvPr id="110596" name="Slide Number Placeholder 3"/>
          <p:cNvSpPr>
            <a:spLocks noGrp="1"/>
          </p:cNvSpPr>
          <p:nvPr>
            <p:ph type="sldNum" idx="12"/>
          </p:nvPr>
        </p:nvSpPr>
        <p:spPr bwMode="auto">
          <a:noFill/>
          <a:ln>
            <a:miter lim="800000"/>
            <a:headEnd/>
            <a:tailEnd/>
          </a:ln>
        </p:spPr>
        <p:txBody>
          <a:bodyPr/>
          <a:lstStyle/>
          <a:p>
            <a:fld id="{6CC431DD-AE50-4327-976B-E817D4FA2F81}" type="slidenum">
              <a:rPr lang="en-US"/>
              <a:pPr/>
              <a:t>20</a:t>
            </a:fld>
            <a:endParaRPr lang="en-US"/>
          </a:p>
        </p:txBody>
      </p:sp>
      <p:grpSp>
        <p:nvGrpSpPr>
          <p:cNvPr id="2" name="Group 1">
            <a:extLst>
              <a:ext uri="{FF2B5EF4-FFF2-40B4-BE49-F238E27FC236}">
                <a16:creationId xmlns:a16="http://schemas.microsoft.com/office/drawing/2014/main" id="{06778247-B22B-0088-11C8-5DED72AF9893}"/>
              </a:ext>
            </a:extLst>
          </p:cNvPr>
          <p:cNvGrpSpPr/>
          <p:nvPr/>
        </p:nvGrpSpPr>
        <p:grpSpPr>
          <a:xfrm>
            <a:off x="-4628769" y="-2738502"/>
            <a:ext cx="12246921" cy="6824855"/>
            <a:chOff x="-3471577" y="-2053877"/>
            <a:chExt cx="9185191" cy="5118641"/>
          </a:xfrm>
        </p:grpSpPr>
        <p:pic>
          <p:nvPicPr>
            <p:cNvPr id="4" name="Picture 3">
              <a:extLst>
                <a:ext uri="{FF2B5EF4-FFF2-40B4-BE49-F238E27FC236}">
                  <a16:creationId xmlns:a16="http://schemas.microsoft.com/office/drawing/2014/main" id="{2CA9A3F2-FE49-540B-AD97-EA9174C8066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265" b="11382" l="4766" r="11921"/>
                      </a14:imgEffect>
                    </a14:imgLayer>
                  </a14:imgProps>
                </a:ext>
              </a:extLst>
            </a:blip>
            <a:srcRect l="3872" r="87185" b="87353"/>
            <a:stretch/>
          </p:blipFill>
          <p:spPr>
            <a:xfrm>
              <a:off x="-1171815" y="708186"/>
              <a:ext cx="650928" cy="650510"/>
            </a:xfrm>
            <a:prstGeom prst="rect">
              <a:avLst/>
            </a:prstGeom>
          </p:spPr>
        </p:pic>
        <p:pic>
          <p:nvPicPr>
            <p:cNvPr id="5" name="Picture 4">
              <a:extLst>
                <a:ext uri="{FF2B5EF4-FFF2-40B4-BE49-F238E27FC236}">
                  <a16:creationId xmlns:a16="http://schemas.microsoft.com/office/drawing/2014/main" id="{5D84FE79-F605-211D-C197-A975928D391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3309" b="23426" l="4882" r="12037"/>
                      </a14:imgEffect>
                    </a14:imgLayer>
                  </a14:imgProps>
                </a:ext>
              </a:extLst>
            </a:blip>
            <a:srcRect l="3988" t="12044" r="87069" b="75309"/>
            <a:stretch/>
          </p:blipFill>
          <p:spPr>
            <a:xfrm>
              <a:off x="518390" y="-1002073"/>
              <a:ext cx="650928" cy="650510"/>
            </a:xfrm>
            <a:prstGeom prst="rect">
              <a:avLst/>
            </a:prstGeom>
          </p:spPr>
        </p:pic>
        <p:pic>
          <p:nvPicPr>
            <p:cNvPr id="6" name="Picture 5">
              <a:extLst>
                <a:ext uri="{FF2B5EF4-FFF2-40B4-BE49-F238E27FC236}">
                  <a16:creationId xmlns:a16="http://schemas.microsoft.com/office/drawing/2014/main" id="{98D54158-5A61-A917-602B-B95D668F502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8618" b="48735" l="13346" r="20501"/>
                      </a14:imgEffect>
                    </a14:imgLayer>
                  </a14:imgProps>
                </a:ext>
              </a:extLst>
            </a:blip>
            <a:srcRect l="12452" t="37353" r="78605" b="50000"/>
            <a:stretch/>
          </p:blipFill>
          <p:spPr>
            <a:xfrm>
              <a:off x="-2053761" y="-938306"/>
              <a:ext cx="650928" cy="650510"/>
            </a:xfrm>
            <a:prstGeom prst="rect">
              <a:avLst/>
            </a:prstGeom>
          </p:spPr>
        </p:pic>
        <p:pic>
          <p:nvPicPr>
            <p:cNvPr id="7" name="Picture 6">
              <a:extLst>
                <a:ext uri="{FF2B5EF4-FFF2-40B4-BE49-F238E27FC236}">
                  <a16:creationId xmlns:a16="http://schemas.microsoft.com/office/drawing/2014/main" id="{F5AEBDE7-2BEF-7C70-212C-3FFFE2F3EDDC}"/>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4190" b="24307" l="23519" r="29627"/>
                      </a14:imgEffect>
                    </a14:imgLayer>
                  </a14:imgProps>
                </a:ext>
              </a:extLst>
            </a:blip>
            <a:srcRect l="22756" t="12925" r="69610" b="74428"/>
            <a:stretch/>
          </p:blipFill>
          <p:spPr>
            <a:xfrm>
              <a:off x="-1272396" y="-835773"/>
              <a:ext cx="555713" cy="650510"/>
            </a:xfrm>
            <a:prstGeom prst="rect">
              <a:avLst/>
            </a:prstGeom>
          </p:spPr>
        </p:pic>
        <p:pic>
          <p:nvPicPr>
            <p:cNvPr id="8" name="Picture 7">
              <a:extLst>
                <a:ext uri="{FF2B5EF4-FFF2-40B4-BE49-F238E27FC236}">
                  <a16:creationId xmlns:a16="http://schemas.microsoft.com/office/drawing/2014/main" id="{1D46B628-3A94-2842-219B-00E9D07CDE3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38618" b="48735" l="23177" r="30020"/>
                      </a14:imgEffect>
                    </a14:imgLayer>
                  </a14:imgProps>
                </a:ext>
              </a:extLst>
            </a:blip>
            <a:srcRect l="22322" t="37353" r="69125" b="50000"/>
            <a:stretch/>
          </p:blipFill>
          <p:spPr>
            <a:xfrm>
              <a:off x="15504" y="-1385201"/>
              <a:ext cx="622571" cy="650510"/>
            </a:xfrm>
            <a:prstGeom prst="rect">
              <a:avLst/>
            </a:prstGeom>
          </p:spPr>
        </p:pic>
        <p:pic>
          <p:nvPicPr>
            <p:cNvPr id="9" name="Picture 8">
              <a:extLst>
                <a:ext uri="{FF2B5EF4-FFF2-40B4-BE49-F238E27FC236}">
                  <a16:creationId xmlns:a16="http://schemas.microsoft.com/office/drawing/2014/main" id="{B8BAED42-2723-EA32-D9A9-C678F1639748}"/>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38618" b="48735" l="32246" r="39089"/>
                      </a14:imgEffect>
                    </a14:imgLayer>
                  </a14:imgProps>
                </a:ext>
              </a:extLst>
            </a:blip>
            <a:srcRect l="31391" t="37353" r="60056" b="50000"/>
            <a:stretch/>
          </p:blipFill>
          <p:spPr>
            <a:xfrm>
              <a:off x="-2761151" y="-1672412"/>
              <a:ext cx="622571" cy="650510"/>
            </a:xfrm>
            <a:prstGeom prst="rect">
              <a:avLst/>
            </a:prstGeom>
          </p:spPr>
        </p:pic>
        <p:pic>
          <p:nvPicPr>
            <p:cNvPr id="10" name="Picture 9">
              <a:extLst>
                <a:ext uri="{FF2B5EF4-FFF2-40B4-BE49-F238E27FC236}">
                  <a16:creationId xmlns:a16="http://schemas.microsoft.com/office/drawing/2014/main" id="{5D714785-6D7E-DBB6-7740-46C619955704}"/>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633" b="11750" l="36060" r="40092"/>
                      </a14:imgEffect>
                    </a14:imgLayer>
                  </a14:imgProps>
                </a:ext>
              </a:extLst>
            </a:blip>
            <a:srcRect l="35556" t="368" r="59404" b="86985"/>
            <a:stretch/>
          </p:blipFill>
          <p:spPr>
            <a:xfrm rot="1243855">
              <a:off x="4066636" y="-1162619"/>
              <a:ext cx="366821" cy="650510"/>
            </a:xfrm>
            <a:prstGeom prst="rect">
              <a:avLst/>
            </a:prstGeom>
          </p:spPr>
        </p:pic>
        <p:pic>
          <p:nvPicPr>
            <p:cNvPr id="11" name="Picture 10">
              <a:extLst>
                <a:ext uri="{FF2B5EF4-FFF2-40B4-BE49-F238E27FC236}">
                  <a16:creationId xmlns:a16="http://schemas.microsoft.com/office/drawing/2014/main" id="{20522E32-6C32-4DA3-DFEE-93124DA3B2C1}"/>
                </a:ext>
              </a:extLst>
            </p:cNvPr>
            <p:cNvPicPr>
              <a:picLocks noChangeAspect="1"/>
            </p:cNvPicPr>
            <p:nvPr/>
          </p:nvPicPr>
          <p:blipFill rotWithShape="1">
            <a:blip r:embed="rId3">
              <a:extLst>
                <a:ext uri="{BEBA8EAE-BF5A-486C-A8C5-ECC9F3942E4B}">
                  <a14:imgProps xmlns:a14="http://schemas.microsoft.com/office/drawing/2010/main">
                    <a14:imgLayer r:embed="rId17">
                      <a14:imgEffect>
                        <a14:backgroundRemoval t="1265" b="11382" l="4766" r="11921"/>
                      </a14:imgEffect>
                    </a14:imgLayer>
                  </a14:imgProps>
                </a:ext>
              </a:extLst>
            </a:blip>
            <a:srcRect l="3872" r="87185" b="87353"/>
            <a:stretch/>
          </p:blipFill>
          <p:spPr>
            <a:xfrm rot="19996215">
              <a:off x="3774271" y="-2053877"/>
              <a:ext cx="650928" cy="650510"/>
            </a:xfrm>
            <a:prstGeom prst="rect">
              <a:avLst/>
            </a:prstGeom>
          </p:spPr>
        </p:pic>
        <p:pic>
          <p:nvPicPr>
            <p:cNvPr id="12" name="Picture 11">
              <a:extLst>
                <a:ext uri="{FF2B5EF4-FFF2-40B4-BE49-F238E27FC236}">
                  <a16:creationId xmlns:a16="http://schemas.microsoft.com/office/drawing/2014/main" id="{9A26A71B-4933-B1D5-1715-83F3262C8525}"/>
                </a:ext>
              </a:extLst>
            </p:cNvPr>
            <p:cNvPicPr>
              <a:picLocks noChangeAspect="1"/>
            </p:cNvPicPr>
            <p:nvPr/>
          </p:nvPicPr>
          <p:blipFill rotWithShape="1">
            <a:blip r:embed="rId5">
              <a:extLst>
                <a:ext uri="{BEBA8EAE-BF5A-486C-A8C5-ECC9F3942E4B}">
                  <a14:imgProps xmlns:a14="http://schemas.microsoft.com/office/drawing/2010/main">
                    <a14:imgLayer r:embed="rId18">
                      <a14:imgEffect>
                        <a14:backgroundRemoval t="13309" b="23426" l="4882" r="12037"/>
                      </a14:imgEffect>
                    </a14:imgLayer>
                  </a14:imgProps>
                </a:ext>
              </a:extLst>
            </a:blip>
            <a:srcRect l="3988" t="12044" r="87069" b="75309"/>
            <a:stretch/>
          </p:blipFill>
          <p:spPr>
            <a:xfrm>
              <a:off x="-3267786" y="-908775"/>
              <a:ext cx="650928" cy="650510"/>
            </a:xfrm>
            <a:prstGeom prst="rect">
              <a:avLst/>
            </a:prstGeom>
          </p:spPr>
        </p:pic>
        <p:pic>
          <p:nvPicPr>
            <p:cNvPr id="13" name="Picture 12">
              <a:extLst>
                <a:ext uri="{FF2B5EF4-FFF2-40B4-BE49-F238E27FC236}">
                  <a16:creationId xmlns:a16="http://schemas.microsoft.com/office/drawing/2014/main" id="{F5AF39C7-D4F8-7376-A499-6F751BBAD8B5}"/>
                </a:ext>
              </a:extLst>
            </p:cNvPr>
            <p:cNvPicPr>
              <a:picLocks noChangeAspect="1"/>
            </p:cNvPicPr>
            <p:nvPr/>
          </p:nvPicPr>
          <p:blipFill rotWithShape="1">
            <a:blip r:embed="rId19">
              <a:extLst>
                <a:ext uri="{BEBA8EAE-BF5A-486C-A8C5-ECC9F3942E4B}">
                  <a14:imgProps xmlns:a14="http://schemas.microsoft.com/office/drawing/2010/main">
                    <a14:imgLayer r:embed="rId20">
                      <a14:imgEffect>
                        <a14:backgroundRemoval t="25641" b="35758" l="5115" r="12270">
                          <a14:foregroundMark x1="11000" y1="28571" x2="11000" y2="28571"/>
                          <a14:foregroundMark x1="11000" y1="28006" x2="11000" y2="28006"/>
                          <a14:foregroundMark x1="11000" y1="28006" x2="11650" y2="29774"/>
                          <a14:foregroundMark x1="11400" y1="27652" x2="11200" y2="30057"/>
                          <a14:foregroundMark x1="5900" y1="30693" x2="6300" y2="35502"/>
                          <a14:foregroundMark x1="6100" y1="30976" x2="5900" y2="29491"/>
                        </a14:backgroundRemoval>
                      </a14:imgEffect>
                    </a14:imgLayer>
                  </a14:imgProps>
                </a:ext>
              </a:extLst>
            </a:blip>
            <a:srcRect l="4221" t="24376" r="86836" b="62977"/>
            <a:stretch/>
          </p:blipFill>
          <p:spPr>
            <a:xfrm>
              <a:off x="-3056599" y="2122289"/>
              <a:ext cx="650928" cy="650510"/>
            </a:xfrm>
            <a:prstGeom prst="rect">
              <a:avLst/>
            </a:prstGeom>
          </p:spPr>
        </p:pic>
        <p:pic>
          <p:nvPicPr>
            <p:cNvPr id="14" name="Picture 13">
              <a:extLst>
                <a:ext uri="{FF2B5EF4-FFF2-40B4-BE49-F238E27FC236}">
                  <a16:creationId xmlns:a16="http://schemas.microsoft.com/office/drawing/2014/main" id="{EE7E7B89-1F3E-1273-4F5F-748910DDB8AF}"/>
                </a:ext>
              </a:extLst>
            </p:cNvPr>
            <p:cNvPicPr>
              <a:picLocks noChangeAspect="1"/>
            </p:cNvPicPr>
            <p:nvPr/>
          </p:nvPicPr>
          <p:blipFill rotWithShape="1">
            <a:blip r:embed="rId21">
              <a:extLst>
                <a:ext uri="{BEBA8EAE-BF5A-486C-A8C5-ECC9F3942E4B}">
                  <a14:imgProps xmlns:a14="http://schemas.microsoft.com/office/drawing/2010/main">
                    <a14:imgLayer r:embed="rId22">
                      <a14:imgEffect>
                        <a14:backgroundRemoval t="38618" b="48735" l="5174" r="12329"/>
                      </a14:imgEffect>
                    </a14:imgLayer>
                  </a14:imgProps>
                </a:ext>
              </a:extLst>
            </a:blip>
            <a:srcRect l="4280" t="37353" r="86777" b="50000"/>
            <a:stretch/>
          </p:blipFill>
          <p:spPr>
            <a:xfrm>
              <a:off x="5062686" y="-944364"/>
              <a:ext cx="650928" cy="650510"/>
            </a:xfrm>
            <a:prstGeom prst="rect">
              <a:avLst/>
            </a:prstGeom>
          </p:spPr>
        </p:pic>
        <p:pic>
          <p:nvPicPr>
            <p:cNvPr id="15" name="Picture 14">
              <a:extLst>
                <a:ext uri="{FF2B5EF4-FFF2-40B4-BE49-F238E27FC236}">
                  <a16:creationId xmlns:a16="http://schemas.microsoft.com/office/drawing/2014/main" id="{FFF56817-E0BE-CE33-9A73-E62FE2D3315C}"/>
                </a:ext>
              </a:extLst>
            </p:cNvPr>
            <p:cNvPicPr>
              <a:picLocks noChangeAspect="1"/>
            </p:cNvPicPr>
            <p:nvPr/>
          </p:nvPicPr>
          <p:blipFill rotWithShape="1">
            <a:blip r:embed="rId7">
              <a:extLst>
                <a:ext uri="{BEBA8EAE-BF5A-486C-A8C5-ECC9F3942E4B}">
                  <a14:imgProps xmlns:a14="http://schemas.microsoft.com/office/drawing/2010/main">
                    <a14:imgLayer r:embed="rId23">
                      <a14:imgEffect>
                        <a14:backgroundRemoval t="38618" b="48735" l="13346" r="20501"/>
                      </a14:imgEffect>
                    </a14:imgLayer>
                  </a14:imgProps>
                </a:ext>
              </a:extLst>
            </a:blip>
            <a:srcRect l="12452" t="37353" r="78605" b="50000"/>
            <a:stretch/>
          </p:blipFill>
          <p:spPr>
            <a:xfrm>
              <a:off x="2505925" y="-1665287"/>
              <a:ext cx="650928" cy="650510"/>
            </a:xfrm>
            <a:prstGeom prst="rect">
              <a:avLst/>
            </a:prstGeom>
          </p:spPr>
        </p:pic>
        <p:pic>
          <p:nvPicPr>
            <p:cNvPr id="16" name="Picture 15">
              <a:extLst>
                <a:ext uri="{FF2B5EF4-FFF2-40B4-BE49-F238E27FC236}">
                  <a16:creationId xmlns:a16="http://schemas.microsoft.com/office/drawing/2014/main" id="{5D332C06-03DB-4DBC-ECCB-0EEBB3F185B9}"/>
                </a:ext>
              </a:extLst>
            </p:cNvPr>
            <p:cNvPicPr>
              <a:picLocks noChangeAspect="1"/>
            </p:cNvPicPr>
            <p:nvPr/>
          </p:nvPicPr>
          <p:blipFill rotWithShape="1">
            <a:blip r:embed="rId24">
              <a:extLst>
                <a:ext uri="{BEBA8EAE-BF5A-486C-A8C5-ECC9F3942E4B}">
                  <a14:imgProps xmlns:a14="http://schemas.microsoft.com/office/drawing/2010/main">
                    <a14:imgLayer r:embed="rId25">
                      <a14:imgEffect>
                        <a14:backgroundRemoval t="25641" b="35758" l="13612" r="20767"/>
                      </a14:imgEffect>
                    </a14:imgLayer>
                  </a14:imgProps>
                </a:ext>
              </a:extLst>
            </a:blip>
            <a:srcRect l="12718" t="24376" r="78339" b="62977"/>
            <a:stretch/>
          </p:blipFill>
          <p:spPr>
            <a:xfrm>
              <a:off x="-985026" y="1647539"/>
              <a:ext cx="650928" cy="650510"/>
            </a:xfrm>
            <a:prstGeom prst="rect">
              <a:avLst/>
            </a:prstGeom>
          </p:spPr>
        </p:pic>
        <p:pic>
          <p:nvPicPr>
            <p:cNvPr id="17" name="Picture 16">
              <a:extLst>
                <a:ext uri="{FF2B5EF4-FFF2-40B4-BE49-F238E27FC236}">
                  <a16:creationId xmlns:a16="http://schemas.microsoft.com/office/drawing/2014/main" id="{7B79602F-96D7-9B9A-2F50-C8310201370F}"/>
                </a:ext>
              </a:extLst>
            </p:cNvPr>
            <p:cNvPicPr>
              <a:picLocks noChangeAspect="1"/>
            </p:cNvPicPr>
            <p:nvPr/>
          </p:nvPicPr>
          <p:blipFill rotWithShape="1">
            <a:blip r:embed="rId26">
              <a:extLst>
                <a:ext uri="{BEBA8EAE-BF5A-486C-A8C5-ECC9F3942E4B}">
                  <a14:imgProps xmlns:a14="http://schemas.microsoft.com/office/drawing/2010/main">
                    <a14:imgLayer r:embed="rId27">
                      <a14:imgEffect>
                        <a14:backgroundRemoval t="15056" b="25173" l="14023" r="21178"/>
                      </a14:imgEffect>
                    </a14:imgLayer>
                  </a14:imgProps>
                </a:ext>
              </a:extLst>
            </a:blip>
            <a:srcRect l="13129" t="13791" r="77928" b="73562"/>
            <a:stretch/>
          </p:blipFill>
          <p:spPr>
            <a:xfrm rot="5184990">
              <a:off x="-2155471" y="2414045"/>
              <a:ext cx="650928" cy="650510"/>
            </a:xfrm>
            <a:prstGeom prst="rect">
              <a:avLst/>
            </a:prstGeom>
          </p:spPr>
        </p:pic>
        <p:pic>
          <p:nvPicPr>
            <p:cNvPr id="18" name="Picture 17">
              <a:extLst>
                <a:ext uri="{FF2B5EF4-FFF2-40B4-BE49-F238E27FC236}">
                  <a16:creationId xmlns:a16="http://schemas.microsoft.com/office/drawing/2014/main" id="{EE189B0E-7EB2-DC39-5F8B-BF7DECA21CC8}"/>
                </a:ext>
              </a:extLst>
            </p:cNvPr>
            <p:cNvPicPr>
              <a:picLocks noChangeAspect="1"/>
            </p:cNvPicPr>
            <p:nvPr/>
          </p:nvPicPr>
          <p:blipFill rotWithShape="1">
            <a:blip r:embed="rId28">
              <a:extLst>
                <a:ext uri="{BEBA8EAE-BF5A-486C-A8C5-ECC9F3942E4B}">
                  <a14:imgProps xmlns:a14="http://schemas.microsoft.com/office/drawing/2010/main">
                    <a14:imgLayer r:embed="rId29">
                      <a14:imgEffect>
                        <a14:backgroundRemoval t="1482" b="13332" l="12864" r="18514"/>
                      </a14:imgEffect>
                    </a14:imgLayer>
                  </a14:imgProps>
                </a:ext>
              </a:extLst>
            </a:blip>
            <a:srcRect l="12158" t="1" r="80780" b="85187"/>
            <a:stretch/>
          </p:blipFill>
          <p:spPr>
            <a:xfrm>
              <a:off x="-1402833" y="1965578"/>
              <a:ext cx="514025" cy="761892"/>
            </a:xfrm>
            <a:prstGeom prst="rect">
              <a:avLst/>
            </a:prstGeom>
          </p:spPr>
        </p:pic>
        <p:pic>
          <p:nvPicPr>
            <p:cNvPr id="19" name="Picture 18">
              <a:extLst>
                <a:ext uri="{FF2B5EF4-FFF2-40B4-BE49-F238E27FC236}">
                  <a16:creationId xmlns:a16="http://schemas.microsoft.com/office/drawing/2014/main" id="{7D02442E-CE94-C017-9FFE-EDC5EFCF60C2}"/>
                </a:ext>
              </a:extLst>
            </p:cNvPr>
            <p:cNvPicPr>
              <a:picLocks noChangeAspect="1"/>
            </p:cNvPicPr>
            <p:nvPr/>
          </p:nvPicPr>
          <p:blipFill rotWithShape="1">
            <a:blip r:embed="rId11">
              <a:extLst>
                <a:ext uri="{BEBA8EAE-BF5A-486C-A8C5-ECC9F3942E4B}">
                  <a14:imgProps xmlns:a14="http://schemas.microsoft.com/office/drawing/2010/main">
                    <a14:imgLayer r:embed="rId30">
                      <a14:imgEffect>
                        <a14:backgroundRemoval t="38618" b="48735" l="23177" r="30020"/>
                      </a14:imgEffect>
                    </a14:imgLayer>
                  </a14:imgProps>
                </a:ext>
              </a:extLst>
            </a:blip>
            <a:srcRect l="22322" t="37353" r="69125" b="50000"/>
            <a:stretch/>
          </p:blipFill>
          <p:spPr>
            <a:xfrm>
              <a:off x="-2133019" y="821733"/>
              <a:ext cx="622571" cy="650510"/>
            </a:xfrm>
            <a:prstGeom prst="rect">
              <a:avLst/>
            </a:prstGeom>
          </p:spPr>
        </p:pic>
        <p:pic>
          <p:nvPicPr>
            <p:cNvPr id="20" name="Picture 19">
              <a:extLst>
                <a:ext uri="{FF2B5EF4-FFF2-40B4-BE49-F238E27FC236}">
                  <a16:creationId xmlns:a16="http://schemas.microsoft.com/office/drawing/2014/main" id="{0F02EBEF-A565-10BE-D6B1-4523A146EB31}"/>
                </a:ext>
              </a:extLst>
            </p:cNvPr>
            <p:cNvPicPr>
              <a:picLocks noChangeAspect="1"/>
            </p:cNvPicPr>
            <p:nvPr/>
          </p:nvPicPr>
          <p:blipFill rotWithShape="1">
            <a:blip r:embed="rId13">
              <a:extLst>
                <a:ext uri="{BEBA8EAE-BF5A-486C-A8C5-ECC9F3942E4B}">
                  <a14:imgProps xmlns:a14="http://schemas.microsoft.com/office/drawing/2010/main">
                    <a14:imgLayer r:embed="rId31">
                      <a14:imgEffect>
                        <a14:backgroundRemoval t="38618" b="48735" l="32246" r="39089"/>
                      </a14:imgEffect>
                    </a14:imgLayer>
                  </a14:imgProps>
                </a:ext>
              </a:extLst>
            </a:blip>
            <a:srcRect l="31391" t="37353" r="60056" b="50000"/>
            <a:stretch/>
          </p:blipFill>
          <p:spPr>
            <a:xfrm>
              <a:off x="-3471577" y="-144193"/>
              <a:ext cx="622571" cy="650510"/>
            </a:xfrm>
            <a:prstGeom prst="rect">
              <a:avLst/>
            </a:prstGeom>
          </p:spPr>
        </p:pic>
        <p:pic>
          <p:nvPicPr>
            <p:cNvPr id="21" name="Picture 20">
              <a:extLst>
                <a:ext uri="{FF2B5EF4-FFF2-40B4-BE49-F238E27FC236}">
                  <a16:creationId xmlns:a16="http://schemas.microsoft.com/office/drawing/2014/main" id="{1D5E27D4-4BF1-2310-B4A6-59CDD002CCCB}"/>
                </a:ext>
              </a:extLst>
            </p:cNvPr>
            <p:cNvPicPr>
              <a:picLocks noChangeAspect="1"/>
            </p:cNvPicPr>
            <p:nvPr/>
          </p:nvPicPr>
          <p:blipFill rotWithShape="1">
            <a:blip r:embed="rId32">
              <a:extLst>
                <a:ext uri="{BEBA8EAE-BF5A-486C-A8C5-ECC9F3942E4B}">
                  <a14:imgProps xmlns:a14="http://schemas.microsoft.com/office/drawing/2010/main">
                    <a14:imgLayer r:embed="rId33">
                      <a14:imgEffect>
                        <a14:backgroundRemoval t="14186" b="24303" l="31817" r="38660"/>
                      </a14:imgEffect>
                    </a14:imgLayer>
                  </a14:imgProps>
                </a:ext>
              </a:extLst>
            </a:blip>
            <a:srcRect l="30962" t="12921" r="60485" b="74432"/>
            <a:stretch/>
          </p:blipFill>
          <p:spPr>
            <a:xfrm>
              <a:off x="-2095501" y="1599211"/>
              <a:ext cx="622571" cy="650510"/>
            </a:xfrm>
            <a:prstGeom prst="rect">
              <a:avLst/>
            </a:prstGeom>
          </p:spPr>
        </p:pic>
        <p:pic>
          <p:nvPicPr>
            <p:cNvPr id="22" name="Picture 21">
              <a:extLst>
                <a:ext uri="{FF2B5EF4-FFF2-40B4-BE49-F238E27FC236}">
                  <a16:creationId xmlns:a16="http://schemas.microsoft.com/office/drawing/2014/main" id="{4B0E7EBE-103F-4B09-DE18-BE96887CE8E5}"/>
                </a:ext>
              </a:extLst>
            </p:cNvPr>
            <p:cNvPicPr>
              <a:picLocks noChangeAspect="1"/>
            </p:cNvPicPr>
            <p:nvPr/>
          </p:nvPicPr>
          <p:blipFill rotWithShape="1">
            <a:blip r:embed="rId15">
              <a:extLst>
                <a:ext uri="{BEBA8EAE-BF5A-486C-A8C5-ECC9F3942E4B}">
                  <a14:imgProps xmlns:a14="http://schemas.microsoft.com/office/drawing/2010/main">
                    <a14:imgLayer r:embed="rId14">
                      <a14:imgEffect>
                        <a14:backgroundRemoval t="1633" b="11750" l="36060" r="40092"/>
                      </a14:imgEffect>
                    </a14:imgLayer>
                  </a14:imgProps>
                </a:ext>
              </a:extLst>
            </a:blip>
            <a:srcRect l="35556" t="368" r="59404" b="86985"/>
            <a:stretch/>
          </p:blipFill>
          <p:spPr>
            <a:xfrm>
              <a:off x="1779731" y="-1391828"/>
              <a:ext cx="366821" cy="650510"/>
            </a:xfrm>
            <a:prstGeom prst="rect">
              <a:avLst/>
            </a:prstGeom>
          </p:spPr>
        </p:pic>
      </p:grpSp>
      <p:pic>
        <p:nvPicPr>
          <p:cNvPr id="24" name="Graphic 23" descr="Group brainstorm">
            <a:extLst>
              <a:ext uri="{FF2B5EF4-FFF2-40B4-BE49-F238E27FC236}">
                <a16:creationId xmlns:a16="http://schemas.microsoft.com/office/drawing/2014/main" id="{E62B01E6-2314-F46E-B9FA-8BE11BD83BE8}"/>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1608851" y="4123529"/>
            <a:ext cx="1219200" cy="1219200"/>
          </a:xfrm>
          <a:prstGeom prst="rect">
            <a:avLst/>
          </a:prstGeom>
        </p:spPr>
      </p:pic>
      <p:sp>
        <p:nvSpPr>
          <p:cNvPr id="25" name="Text Placeholder 22">
            <a:extLst>
              <a:ext uri="{FF2B5EF4-FFF2-40B4-BE49-F238E27FC236}">
                <a16:creationId xmlns:a16="http://schemas.microsoft.com/office/drawing/2014/main" id="{D31C1894-AF58-C18C-8F3B-A8463C03DE40}"/>
              </a:ext>
            </a:extLst>
          </p:cNvPr>
          <p:cNvSpPr txBox="1">
            <a:spLocks/>
          </p:cNvSpPr>
          <p:nvPr/>
        </p:nvSpPr>
        <p:spPr>
          <a:xfrm>
            <a:off x="354001" y="-117108"/>
            <a:ext cx="4889996" cy="1617405"/>
          </a:xfrm>
          <a:prstGeom prst="rect">
            <a:avLst/>
          </a:prstGeom>
          <a:noFill/>
          <a:ln>
            <a:noFill/>
          </a:ln>
        </p:spPr>
        <p:txBody>
          <a:bodyPr spcFirstLastPara="1" wrap="square" lIns="121900" tIns="121900" rIns="121900" bIns="121900" anchor="ctr" anchorCtr="0">
            <a:normAutofit/>
          </a:bodyPr>
          <a:lstStyle>
            <a:defPPr marR="0" lvl="0" algn="l" rtl="0">
              <a:lnSpc>
                <a:spcPct val="100000"/>
              </a:lnSpc>
              <a:spcBef>
                <a:spcPts val="0"/>
              </a:spcBef>
              <a:spcAft>
                <a:spcPts val="0"/>
              </a:spcAft>
            </a:defPPr>
            <a:lvl1pPr marL="114300" marR="0" lvl="0" indent="0" algn="l" rtl="0">
              <a:lnSpc>
                <a:spcPct val="115000"/>
              </a:lnSpc>
              <a:spcBef>
                <a:spcPts val="0"/>
              </a:spcBef>
              <a:spcAft>
                <a:spcPts val="0"/>
              </a:spcAft>
              <a:buClr>
                <a:schemeClr val="lt1"/>
              </a:buClr>
              <a:buSzPts val="1800"/>
              <a:buFont typeface="Lato"/>
              <a:buNone/>
              <a:defRPr sz="2400" b="0" i="0" u="none" strike="noStrike" cap="none">
                <a:solidFill>
                  <a:srgbClr val="3D537E"/>
                </a:solidFill>
                <a:latin typeface="Lato"/>
                <a:ea typeface="Lato"/>
                <a:cs typeface="Lato"/>
                <a:sym typeface="Lato"/>
              </a:defRPr>
            </a:lvl1pPr>
            <a:lvl2pPr marL="914400" marR="0" lvl="1" indent="-317500" algn="l" rtl="0">
              <a:lnSpc>
                <a:spcPct val="115000"/>
              </a:lnSpc>
              <a:spcBef>
                <a:spcPts val="0"/>
              </a:spcBef>
              <a:spcAft>
                <a:spcPts val="0"/>
              </a:spcAft>
              <a:buClr>
                <a:schemeClr val="lt1"/>
              </a:buClr>
              <a:buSzPts val="1400"/>
              <a:buFont typeface="Lato"/>
              <a:buChar char="○"/>
              <a:defRPr sz="1400" b="0" i="0" u="none" strike="noStrike" cap="none">
                <a:solidFill>
                  <a:schemeClr val="lt1"/>
                </a:solidFill>
                <a:latin typeface="Lato"/>
                <a:ea typeface="Lato"/>
                <a:cs typeface="Lato"/>
                <a:sym typeface="Lato"/>
              </a:defRPr>
            </a:lvl2pPr>
            <a:lvl3pPr marL="1371600" marR="0" lvl="2" indent="-317500" algn="l" rtl="0">
              <a:lnSpc>
                <a:spcPct val="115000"/>
              </a:lnSpc>
              <a:spcBef>
                <a:spcPts val="0"/>
              </a:spcBef>
              <a:spcAft>
                <a:spcPts val="0"/>
              </a:spcAft>
              <a:buClr>
                <a:schemeClr val="lt1"/>
              </a:buClr>
              <a:buSzPts val="1400"/>
              <a:buFont typeface="Lato"/>
              <a:buChar char="■"/>
              <a:defRPr sz="1400" b="0" i="0" u="none" strike="noStrike" cap="none">
                <a:solidFill>
                  <a:schemeClr val="lt1"/>
                </a:solidFill>
                <a:latin typeface="Lato"/>
                <a:ea typeface="Lato"/>
                <a:cs typeface="Lato"/>
                <a:sym typeface="Lato"/>
              </a:defRPr>
            </a:lvl3pPr>
            <a:lvl4pPr marL="1828800" marR="0" lvl="3" indent="-317500" algn="l" rtl="0">
              <a:lnSpc>
                <a:spcPct val="115000"/>
              </a:lnSpc>
              <a:spcBef>
                <a:spcPts val="0"/>
              </a:spcBef>
              <a:spcAft>
                <a:spcPts val="0"/>
              </a:spcAft>
              <a:buClr>
                <a:schemeClr val="lt1"/>
              </a:buClr>
              <a:buSzPts val="1400"/>
              <a:buFont typeface="Lato"/>
              <a:buChar char="●"/>
              <a:defRPr sz="1400" b="0" i="0" u="none" strike="noStrike" cap="none">
                <a:solidFill>
                  <a:schemeClr val="lt1"/>
                </a:solidFill>
                <a:latin typeface="Lato"/>
                <a:ea typeface="Lato"/>
                <a:cs typeface="Lato"/>
                <a:sym typeface="Lato"/>
              </a:defRPr>
            </a:lvl4pPr>
            <a:lvl5pPr marL="2286000" marR="0" lvl="4" indent="-317500" algn="l" rtl="0">
              <a:lnSpc>
                <a:spcPct val="115000"/>
              </a:lnSpc>
              <a:spcBef>
                <a:spcPts val="0"/>
              </a:spcBef>
              <a:spcAft>
                <a:spcPts val="0"/>
              </a:spcAft>
              <a:buClr>
                <a:schemeClr val="lt1"/>
              </a:buClr>
              <a:buSzPts val="1400"/>
              <a:buFont typeface="Lato"/>
              <a:buChar char="○"/>
              <a:defRPr sz="1400" b="0" i="0" u="none" strike="noStrike" cap="none">
                <a:solidFill>
                  <a:schemeClr val="lt1"/>
                </a:solidFill>
                <a:latin typeface="Lato"/>
                <a:ea typeface="Lato"/>
                <a:cs typeface="Lato"/>
                <a:sym typeface="Lato"/>
              </a:defRPr>
            </a:lvl5pPr>
            <a:lvl6pPr marL="2743200" marR="0" lvl="5" indent="-317500" algn="l" rtl="0">
              <a:lnSpc>
                <a:spcPct val="115000"/>
              </a:lnSpc>
              <a:spcBef>
                <a:spcPts val="0"/>
              </a:spcBef>
              <a:spcAft>
                <a:spcPts val="0"/>
              </a:spcAft>
              <a:buClr>
                <a:schemeClr val="lt1"/>
              </a:buClr>
              <a:buSzPts val="1400"/>
              <a:buFont typeface="Lato"/>
              <a:buChar char="■"/>
              <a:defRPr sz="1400" b="0" i="0" u="none" strike="noStrike" cap="none">
                <a:solidFill>
                  <a:schemeClr val="lt1"/>
                </a:solidFill>
                <a:latin typeface="Lato"/>
                <a:ea typeface="Lato"/>
                <a:cs typeface="Lato"/>
                <a:sym typeface="Lato"/>
              </a:defRPr>
            </a:lvl6pPr>
            <a:lvl7pPr marL="3200400" marR="0" lvl="6" indent="-317500" algn="l" rtl="0">
              <a:lnSpc>
                <a:spcPct val="115000"/>
              </a:lnSpc>
              <a:spcBef>
                <a:spcPts val="0"/>
              </a:spcBef>
              <a:spcAft>
                <a:spcPts val="0"/>
              </a:spcAft>
              <a:buClr>
                <a:schemeClr val="lt1"/>
              </a:buClr>
              <a:buSzPts val="1400"/>
              <a:buFont typeface="Lato"/>
              <a:buChar char="●"/>
              <a:defRPr sz="1400" b="0" i="0" u="none" strike="noStrike" cap="none">
                <a:solidFill>
                  <a:schemeClr val="lt1"/>
                </a:solidFill>
                <a:latin typeface="Lato"/>
                <a:ea typeface="Lato"/>
                <a:cs typeface="Lato"/>
                <a:sym typeface="Lato"/>
              </a:defRPr>
            </a:lvl7pPr>
            <a:lvl8pPr marL="3657600" marR="0" lvl="7" indent="-317500" algn="l" rtl="0">
              <a:lnSpc>
                <a:spcPct val="115000"/>
              </a:lnSpc>
              <a:spcBef>
                <a:spcPts val="0"/>
              </a:spcBef>
              <a:spcAft>
                <a:spcPts val="0"/>
              </a:spcAft>
              <a:buClr>
                <a:schemeClr val="lt1"/>
              </a:buClr>
              <a:buSzPts val="1400"/>
              <a:buFont typeface="Lato"/>
              <a:buChar char="○"/>
              <a:defRPr sz="1400" b="0" i="0" u="none" strike="noStrike" cap="none">
                <a:solidFill>
                  <a:schemeClr val="lt1"/>
                </a:solidFill>
                <a:latin typeface="Lato"/>
                <a:ea typeface="Lato"/>
                <a:cs typeface="Lato"/>
                <a:sym typeface="Lato"/>
              </a:defRPr>
            </a:lvl8pPr>
            <a:lvl9pPr marL="4114800" marR="0" lvl="8" indent="-317500" algn="l" rtl="0">
              <a:lnSpc>
                <a:spcPct val="115000"/>
              </a:lnSpc>
              <a:spcBef>
                <a:spcPts val="0"/>
              </a:spcBef>
              <a:spcAft>
                <a:spcPts val="0"/>
              </a:spcAft>
              <a:buClr>
                <a:schemeClr val="lt1"/>
              </a:buClr>
              <a:buSzPts val="1400"/>
              <a:buFont typeface="Lato"/>
              <a:buChar char="■"/>
              <a:defRPr sz="1400" b="0" i="0" u="none" strike="noStrike" cap="none">
                <a:solidFill>
                  <a:schemeClr val="lt1"/>
                </a:solidFill>
                <a:latin typeface="Lato"/>
                <a:ea typeface="Lato"/>
                <a:cs typeface="Lato"/>
                <a:sym typeface="Lato"/>
              </a:defRPr>
            </a:lvl9pPr>
          </a:lstStyle>
          <a:p>
            <a:r>
              <a:rPr lang="en-US" sz="3200" b="1" dirty="0">
                <a:highlight>
                  <a:srgbClr val="FFFF00"/>
                </a:highlight>
              </a:rPr>
              <a:t>(</a:t>
            </a:r>
            <a:r>
              <a:rPr lang="en-US" sz="3200" b="1" dirty="0" err="1">
                <a:highlight>
                  <a:srgbClr val="FFFF00"/>
                </a:highlight>
              </a:rPr>
              <a:t>Ferdy</a:t>
            </a:r>
            <a:r>
              <a:rPr lang="en-US" sz="3200" b="1" dirty="0">
                <a:highlight>
                  <a:srgbClr val="FFFF00"/>
                </a:highlight>
              </a:rPr>
              <a:t>)</a:t>
            </a:r>
          </a:p>
        </p:txBody>
      </p:sp>
    </p:spTree>
    <p:extLst>
      <p:ext uri="{BB962C8B-B14F-4D97-AF65-F5344CB8AC3E}">
        <p14:creationId xmlns:p14="http://schemas.microsoft.com/office/powerpoint/2010/main" val="309122169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C9481-CC18-41DF-2C96-1777BDD029B8}"/>
              </a:ext>
            </a:extLst>
          </p:cNvPr>
          <p:cNvSpPr>
            <a:spLocks noGrp="1"/>
          </p:cNvSpPr>
          <p:nvPr>
            <p:ph type="ctrTitle"/>
          </p:nvPr>
        </p:nvSpPr>
        <p:spPr/>
        <p:txBody>
          <a:bodyPr>
            <a:noAutofit/>
          </a:bodyPr>
          <a:lstStyle/>
          <a:p>
            <a:r>
              <a:rPr lang="en-US" sz="8000" b="1" dirty="0" err="1"/>
              <a:t>eMPowerED</a:t>
            </a:r>
            <a:r>
              <a:rPr lang="en-US" sz="8000" b="1" dirty="0"/>
              <a:t> Platform</a:t>
            </a:r>
          </a:p>
        </p:txBody>
      </p:sp>
      <p:sp>
        <p:nvSpPr>
          <p:cNvPr id="4" name="Subtitle 3">
            <a:extLst>
              <a:ext uri="{FF2B5EF4-FFF2-40B4-BE49-F238E27FC236}">
                <a16:creationId xmlns:a16="http://schemas.microsoft.com/office/drawing/2014/main" id="{4D61F555-2067-2F22-9313-9AAF2E1ED8C2}"/>
              </a:ext>
            </a:extLst>
          </p:cNvPr>
          <p:cNvSpPr>
            <a:spLocks noGrp="1"/>
          </p:cNvSpPr>
          <p:nvPr>
            <p:ph type="subTitle" idx="1"/>
          </p:nvPr>
        </p:nvSpPr>
        <p:spPr>
          <a:xfrm>
            <a:off x="1972667" y="4278107"/>
            <a:ext cx="8246533" cy="935200"/>
          </a:xfrm>
        </p:spPr>
        <p:txBody>
          <a:bodyPr>
            <a:normAutofit/>
          </a:bodyPr>
          <a:lstStyle/>
          <a:p>
            <a:r>
              <a:rPr lang="en-US" dirty="0"/>
              <a:t>Technical solution for the early warning system</a:t>
            </a:r>
          </a:p>
        </p:txBody>
      </p:sp>
    </p:spTree>
    <p:extLst>
      <p:ext uri="{BB962C8B-B14F-4D97-AF65-F5344CB8AC3E}">
        <p14:creationId xmlns:p14="http://schemas.microsoft.com/office/powerpoint/2010/main" val="37210958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2999" y="1676401"/>
            <a:ext cx="4495801" cy="2286002"/>
          </a:xfrm>
        </p:spPr>
        <p:txBody>
          <a:bodyPr anchor="t">
            <a:normAutofit/>
          </a:bodyPr>
          <a:lstStyle/>
          <a:p>
            <a:pPr algn="l"/>
            <a:r>
              <a:rPr lang="en-US" sz="4800"/>
              <a:t>CNMI PSS</a:t>
            </a:r>
          </a:p>
        </p:txBody>
      </p:sp>
      <p:sp>
        <p:nvSpPr>
          <p:cNvPr id="3" name="Subtitle 2"/>
          <p:cNvSpPr>
            <a:spLocks noGrp="1"/>
          </p:cNvSpPr>
          <p:nvPr>
            <p:ph type="subTitle" idx="1"/>
          </p:nvPr>
        </p:nvSpPr>
        <p:spPr>
          <a:xfrm>
            <a:off x="1143000" y="4267200"/>
            <a:ext cx="2619376" cy="809625"/>
          </a:xfrm>
        </p:spPr>
        <p:txBody>
          <a:bodyPr vert="horz" lIns="91440" tIns="45720" rIns="91440" bIns="45720" rtlCol="0" anchor="t">
            <a:normAutofit/>
          </a:bodyPr>
          <a:lstStyle/>
          <a:p>
            <a:pPr algn="l"/>
            <a:r>
              <a:rPr lang="en-US" dirty="0">
                <a:solidFill>
                  <a:schemeClr val="tx1">
                    <a:alpha val="55000"/>
                  </a:schemeClr>
                </a:solidFill>
              </a:rPr>
              <a:t>July 28</a:t>
            </a:r>
            <a:r>
              <a:rPr lang="en-US" baseline="30000" dirty="0">
                <a:solidFill>
                  <a:schemeClr val="tx1">
                    <a:alpha val="55000"/>
                  </a:schemeClr>
                </a:solidFill>
              </a:rPr>
              <a:t>th</a:t>
            </a:r>
            <a:r>
              <a:rPr lang="en-US" dirty="0">
                <a:solidFill>
                  <a:schemeClr val="tx1">
                    <a:alpha val="55000"/>
                  </a:schemeClr>
                </a:solidFill>
              </a:rPr>
              <a:t>, 2023</a:t>
            </a:r>
          </a:p>
        </p:txBody>
      </p:sp>
      <p:pic>
        <p:nvPicPr>
          <p:cNvPr id="1026" name="Picture 2" descr="Graphical user interface&#10;&#10;Description automatically generated">
            <a:extLst>
              <a:ext uri="{FF2B5EF4-FFF2-40B4-BE49-F238E27FC236}">
                <a16:creationId xmlns:a16="http://schemas.microsoft.com/office/drawing/2014/main" id="{FA6B1B58-B0D5-227F-7C4C-1D1F4936F75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759660" y="3304723"/>
            <a:ext cx="1951677" cy="5444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9A2024C-3690-3B88-54F5-3F10300DBCB4}"/>
              </a:ext>
            </a:extLst>
          </p:cNvPr>
          <p:cNvPicPr>
            <a:picLocks noChangeAspect="1"/>
          </p:cNvPicPr>
          <p:nvPr/>
        </p:nvPicPr>
        <p:blipFill>
          <a:blip r:embed="rId3"/>
          <a:stretch>
            <a:fillRect/>
          </a:stretch>
        </p:blipFill>
        <p:spPr>
          <a:xfrm>
            <a:off x="6259348" y="3257254"/>
            <a:ext cx="2224087" cy="639425"/>
          </a:xfrm>
          <a:prstGeom prst="rect">
            <a:avLst/>
          </a:prstGeom>
        </p:spPr>
      </p:pic>
      <p:sp>
        <p:nvSpPr>
          <p:cNvPr id="5" name="Subtitle 2">
            <a:extLst>
              <a:ext uri="{FF2B5EF4-FFF2-40B4-BE49-F238E27FC236}">
                <a16:creationId xmlns:a16="http://schemas.microsoft.com/office/drawing/2014/main" id="{CEE26106-5467-4103-C457-292BC6A41C0C}"/>
              </a:ext>
            </a:extLst>
          </p:cNvPr>
          <p:cNvSpPr txBox="1">
            <a:spLocks/>
          </p:cNvSpPr>
          <p:nvPr/>
        </p:nvSpPr>
        <p:spPr>
          <a:xfrm>
            <a:off x="7319961" y="2161724"/>
            <a:ext cx="2566991" cy="914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a:solidFill>
                  <a:schemeClr val="tx1">
                    <a:alpha val="55000"/>
                  </a:schemeClr>
                </a:solidFill>
              </a:rPr>
              <a:t>In Partnership</a:t>
            </a:r>
          </a:p>
        </p:txBody>
      </p:sp>
      <p:cxnSp>
        <p:nvCxnSpPr>
          <p:cNvPr id="7" name="Straight Connector 6">
            <a:extLst>
              <a:ext uri="{FF2B5EF4-FFF2-40B4-BE49-F238E27FC236}">
                <a16:creationId xmlns:a16="http://schemas.microsoft.com/office/drawing/2014/main" id="{ECA603F0-C69D-D1F4-79F2-41BF621A4089}"/>
              </a:ext>
            </a:extLst>
          </p:cNvPr>
          <p:cNvCxnSpPr/>
          <p:nvPr/>
        </p:nvCxnSpPr>
        <p:spPr>
          <a:xfrm>
            <a:off x="5514975" y="2143125"/>
            <a:ext cx="0" cy="260985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98699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FAF441-0B8B-A5EF-B5C4-EFC74683AF26}"/>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cs typeface="Calibri Light"/>
              </a:rPr>
              <a:t>Topics</a:t>
            </a:r>
            <a:endParaRPr lang="en-US" sz="4000">
              <a:solidFill>
                <a:srgbClr val="FFFFFF"/>
              </a:solidFill>
            </a:endParaRPr>
          </a:p>
        </p:txBody>
      </p:sp>
      <p:graphicFrame>
        <p:nvGraphicFramePr>
          <p:cNvPr id="5" name="Content Placeholder 2">
            <a:extLst>
              <a:ext uri="{FF2B5EF4-FFF2-40B4-BE49-F238E27FC236}">
                <a16:creationId xmlns:a16="http://schemas.microsoft.com/office/drawing/2014/main" id="{D06D2021-06EF-4204-6328-EADAE43886F3}"/>
              </a:ext>
            </a:extLst>
          </p:cNvPr>
          <p:cNvGraphicFramePr>
            <a:graphicFrameLocks noGrp="1"/>
          </p:cNvGraphicFramePr>
          <p:nvPr>
            <p:ph idx="1"/>
            <p:extLst>
              <p:ext uri="{D42A27DB-BD31-4B8C-83A1-F6EECF244321}">
                <p14:modId xmlns:p14="http://schemas.microsoft.com/office/powerpoint/2010/main" val="1512679274"/>
              </p:ext>
            </p:extLst>
          </p:nvPr>
        </p:nvGraphicFramePr>
        <p:xfrm>
          <a:off x="2264270" y="2649554"/>
          <a:ext cx="7663460" cy="21137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35020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8D3FE3-5B86-40E6-988A-E562BB90A9FA}"/>
              </a:ext>
            </a:extLst>
          </p:cNvPr>
          <p:cNvSpPr txBox="1">
            <a:spLocks/>
          </p:cNvSpPr>
          <p:nvPr/>
        </p:nvSpPr>
        <p:spPr>
          <a:xfrm>
            <a:off x="1336964" y="143165"/>
            <a:ext cx="3714863" cy="646331"/>
          </a:xfrm>
          <a:prstGeom prst="rect">
            <a:avLst/>
          </a:prstGeom>
          <a:noFill/>
        </p:spPr>
        <p:txBody>
          <a:bodyPr wrap="none" rtlCol="0">
            <a:spAutoFit/>
          </a:bodyPr>
          <a:lstStyle>
            <a:defPPr>
              <a:defRPr lang="en-US"/>
            </a:defPPr>
            <a:lvl1pPr>
              <a:defRPr sz="3600"/>
            </a:lvl1pPr>
          </a:lstStyle>
          <a:p>
            <a:r>
              <a:rPr lang="en-US">
                <a:latin typeface="Calibri" panose="020F0502020204030204" pitchFamily="34" charset="0"/>
                <a:cs typeface="Calibri" panose="020F0502020204030204" pitchFamily="34" charset="0"/>
              </a:rPr>
              <a:t>Today’s Objectives</a:t>
            </a:r>
          </a:p>
        </p:txBody>
      </p:sp>
      <p:sp>
        <p:nvSpPr>
          <p:cNvPr id="5" name="Content Placeholder 1">
            <a:extLst>
              <a:ext uri="{FF2B5EF4-FFF2-40B4-BE49-F238E27FC236}">
                <a16:creationId xmlns:a16="http://schemas.microsoft.com/office/drawing/2014/main" id="{6973FA91-CF47-44C6-9872-ABC106803A62}"/>
              </a:ext>
            </a:extLst>
          </p:cNvPr>
          <p:cNvSpPr txBox="1">
            <a:spLocks/>
          </p:cNvSpPr>
          <p:nvPr/>
        </p:nvSpPr>
        <p:spPr>
          <a:xfrm>
            <a:off x="1117601" y="1067712"/>
            <a:ext cx="9337964" cy="5855732"/>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prstClr val="black"/>
                </a:solidFill>
                <a:latin typeface="Calibri" panose="020F0502020204030204"/>
              </a:rPr>
              <a:t>Introduce ourselves and meet you</a:t>
            </a:r>
          </a:p>
          <a:p>
            <a:endParaRPr lang="en-US">
              <a:solidFill>
                <a:prstClr val="black"/>
              </a:solidFill>
              <a:latin typeface="Calibri" panose="020F0502020204030204"/>
            </a:endParaRPr>
          </a:p>
          <a:p>
            <a:r>
              <a:rPr lang="en-US">
                <a:solidFill>
                  <a:prstClr val="black"/>
                </a:solidFill>
                <a:latin typeface="Calibri" panose="020F0502020204030204"/>
              </a:rPr>
              <a:t>Communicate project terminology, goals, schedules, and expectations</a:t>
            </a:r>
          </a:p>
          <a:p>
            <a:endParaRPr lang="en-US">
              <a:solidFill>
                <a:prstClr val="black"/>
              </a:solidFill>
              <a:latin typeface="Calibri" panose="020F0502020204030204"/>
            </a:endParaRPr>
          </a:p>
          <a:p>
            <a:r>
              <a:rPr lang="en-US">
                <a:solidFill>
                  <a:prstClr val="black"/>
                </a:solidFill>
                <a:latin typeface="Calibri" panose="020F0502020204030204"/>
              </a:rPr>
              <a:t>Provide everyone with a basic understanding of the technologies, components and architecture used in CNMI’s Statewide Longitudinal Data System (SLDS), Early Warning System (EWS), Reporting &amp; PreK – 20 Workforce (P-20W) solutions</a:t>
            </a:r>
            <a:endParaRPr lang="en-US" strike="sngStrike">
              <a:solidFill>
                <a:prstClr val="black"/>
              </a:solidFill>
              <a:latin typeface="Calibri" panose="020F0502020204030204"/>
            </a:endParaRPr>
          </a:p>
          <a:p>
            <a:endParaRPr lang="en-US" b="1">
              <a:solidFill>
                <a:prstClr val="black"/>
              </a:solidFill>
              <a:latin typeface="Calibri" panose="020F0502020204030204"/>
            </a:endParaRPr>
          </a:p>
          <a:p>
            <a:endParaRPr lang="en-US" sz="3200">
              <a:solidFill>
                <a:prstClr val="black"/>
              </a:solidFill>
              <a:latin typeface="Calibri" panose="020F0502020204030204"/>
            </a:endParaRPr>
          </a:p>
          <a:p>
            <a:pPr marL="0" indent="0">
              <a:buNone/>
            </a:pPr>
            <a:endParaRPr lang="en-US" sz="3200">
              <a:solidFill>
                <a:prstClr val="black"/>
              </a:solidFill>
              <a:latin typeface="Calibri" panose="020F0502020204030204"/>
            </a:endParaRPr>
          </a:p>
          <a:p>
            <a:endParaRPr lang="en-US">
              <a:solidFill>
                <a:prstClr val="black"/>
              </a:solidFill>
              <a:latin typeface="Calibri" panose="020F0502020204030204"/>
            </a:endParaRPr>
          </a:p>
          <a:p>
            <a:pPr lvl="1"/>
            <a:endParaRPr lang="en-US" sz="2800">
              <a:solidFill>
                <a:prstClr val="black"/>
              </a:solidFill>
              <a:latin typeface="Calibri" panose="020F0502020204030204"/>
            </a:endParaRPr>
          </a:p>
        </p:txBody>
      </p:sp>
    </p:spTree>
    <p:extLst>
      <p:ext uri="{BB962C8B-B14F-4D97-AF65-F5344CB8AC3E}">
        <p14:creationId xmlns:p14="http://schemas.microsoft.com/office/powerpoint/2010/main" val="42092427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IKW Pyramid">
            <a:extLst>
              <a:ext uri="{FF2B5EF4-FFF2-40B4-BE49-F238E27FC236}">
                <a16:creationId xmlns:a16="http://schemas.microsoft.com/office/drawing/2014/main" id="{117FF2BD-A995-46CA-A695-24FE2CF5F6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8844" y="1174750"/>
            <a:ext cx="9144000" cy="4508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A29123F-9612-467A-B68E-672771EAB23F}"/>
              </a:ext>
            </a:extLst>
          </p:cNvPr>
          <p:cNvSpPr txBox="1"/>
          <p:nvPr/>
        </p:nvSpPr>
        <p:spPr>
          <a:xfrm>
            <a:off x="2286001" y="381001"/>
            <a:ext cx="5757795" cy="646331"/>
          </a:xfrm>
          <a:prstGeom prst="rect">
            <a:avLst/>
          </a:prstGeom>
          <a:noFill/>
        </p:spPr>
        <p:txBody>
          <a:bodyPr wrap="none" rtlCol="0">
            <a:spAutoFit/>
          </a:bodyPr>
          <a:lstStyle/>
          <a:p>
            <a:r>
              <a:rPr lang="en-US" sz="3600"/>
              <a:t>Moving Up the DIKW Pyramid</a:t>
            </a:r>
          </a:p>
        </p:txBody>
      </p:sp>
    </p:spTree>
    <p:extLst>
      <p:ext uri="{BB962C8B-B14F-4D97-AF65-F5344CB8AC3E}">
        <p14:creationId xmlns:p14="http://schemas.microsoft.com/office/powerpoint/2010/main" val="32891833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0F7515-CED7-424E-8803-7EB7DFBEE525}"/>
              </a:ext>
            </a:extLst>
          </p:cNvPr>
          <p:cNvSpPr txBox="1"/>
          <p:nvPr/>
        </p:nvSpPr>
        <p:spPr>
          <a:xfrm>
            <a:off x="2286001" y="381001"/>
            <a:ext cx="1851789" cy="646331"/>
          </a:xfrm>
          <a:prstGeom prst="rect">
            <a:avLst/>
          </a:prstGeom>
          <a:noFill/>
        </p:spPr>
        <p:txBody>
          <a:bodyPr wrap="none" rtlCol="0">
            <a:spAutoFit/>
          </a:bodyPr>
          <a:lstStyle/>
          <a:p>
            <a:r>
              <a:rPr lang="en-US" sz="3600"/>
              <a:t>PSS SLDS</a:t>
            </a:r>
          </a:p>
        </p:txBody>
      </p:sp>
      <p:sp>
        <p:nvSpPr>
          <p:cNvPr id="10" name="TextBox 9">
            <a:extLst>
              <a:ext uri="{FF2B5EF4-FFF2-40B4-BE49-F238E27FC236}">
                <a16:creationId xmlns:a16="http://schemas.microsoft.com/office/drawing/2014/main" id="{65C88527-B1FC-442C-968C-432B24993659}"/>
              </a:ext>
            </a:extLst>
          </p:cNvPr>
          <p:cNvSpPr txBox="1"/>
          <p:nvPr/>
        </p:nvSpPr>
        <p:spPr>
          <a:xfrm>
            <a:off x="2250559" y="1027332"/>
            <a:ext cx="8494313" cy="584775"/>
          </a:xfrm>
          <a:prstGeom prst="rect">
            <a:avLst/>
          </a:prstGeom>
          <a:noFill/>
        </p:spPr>
        <p:txBody>
          <a:bodyPr wrap="none" rtlCol="0">
            <a:spAutoFit/>
          </a:bodyPr>
          <a:lstStyle/>
          <a:p>
            <a:r>
              <a:rPr lang="en-US" sz="3200"/>
              <a:t>What is an Educational Longitudinal Data System?</a:t>
            </a:r>
          </a:p>
        </p:txBody>
      </p:sp>
      <p:sp>
        <p:nvSpPr>
          <p:cNvPr id="3" name="TextBox 2">
            <a:extLst>
              <a:ext uri="{FF2B5EF4-FFF2-40B4-BE49-F238E27FC236}">
                <a16:creationId xmlns:a16="http://schemas.microsoft.com/office/drawing/2014/main" id="{3B943F26-B5CD-40DD-9314-7DAEF9B75302}"/>
              </a:ext>
            </a:extLst>
          </p:cNvPr>
          <p:cNvSpPr txBox="1"/>
          <p:nvPr/>
        </p:nvSpPr>
        <p:spPr>
          <a:xfrm>
            <a:off x="2227521" y="1673662"/>
            <a:ext cx="7350642" cy="1754326"/>
          </a:xfrm>
          <a:prstGeom prst="rect">
            <a:avLst/>
          </a:prstGeom>
          <a:noFill/>
        </p:spPr>
        <p:txBody>
          <a:bodyPr wrap="square" rtlCol="0">
            <a:spAutoFit/>
          </a:bodyPr>
          <a:lstStyle/>
          <a:p>
            <a:r>
              <a:rPr lang="en-US">
                <a:solidFill>
                  <a:srgbClr val="000000"/>
                </a:solidFill>
                <a:latin typeface="Roboto" panose="02000000000000000000" pitchFamily="2" charset="0"/>
              </a:rPr>
              <a:t>1.) An education longitudinal data system (LDS) is a data system that </a:t>
            </a:r>
            <a:r>
              <a:rPr lang="en-US">
                <a:solidFill>
                  <a:srgbClr val="000000"/>
                </a:solidFill>
                <a:highlight>
                  <a:srgbClr val="21FF36"/>
                </a:highlight>
                <a:latin typeface="Roboto" panose="02000000000000000000" pitchFamily="2" charset="0"/>
              </a:rPr>
              <a:t>collects and maintains detailed</a:t>
            </a:r>
            <a:r>
              <a:rPr lang="en-US">
                <a:solidFill>
                  <a:srgbClr val="000000"/>
                </a:solidFill>
                <a:latin typeface="Roboto" panose="02000000000000000000" pitchFamily="2" charset="0"/>
              </a:rPr>
              <a:t>, high quality, student- and staff-level </a:t>
            </a:r>
            <a:r>
              <a:rPr lang="en-US">
                <a:solidFill>
                  <a:srgbClr val="000000"/>
                </a:solidFill>
                <a:highlight>
                  <a:srgbClr val="21FF36"/>
                </a:highlight>
                <a:latin typeface="Roboto" panose="02000000000000000000" pitchFamily="2" charset="0"/>
              </a:rPr>
              <a:t>data</a:t>
            </a:r>
            <a:r>
              <a:rPr lang="en-US">
                <a:solidFill>
                  <a:srgbClr val="000000"/>
                </a:solidFill>
                <a:latin typeface="Roboto" panose="02000000000000000000" pitchFamily="2" charset="0"/>
              </a:rPr>
              <a:t>;</a:t>
            </a:r>
          </a:p>
          <a:p>
            <a:r>
              <a:rPr lang="en-US">
                <a:solidFill>
                  <a:srgbClr val="000000"/>
                </a:solidFill>
                <a:latin typeface="Roboto" panose="02000000000000000000" pitchFamily="2" charset="0"/>
              </a:rPr>
              <a:t>2.) links these data across entities and over time, providing </a:t>
            </a:r>
            <a:r>
              <a:rPr lang="en-US">
                <a:solidFill>
                  <a:srgbClr val="000000"/>
                </a:solidFill>
                <a:highlight>
                  <a:srgbClr val="21FF36"/>
                </a:highlight>
                <a:latin typeface="Roboto" panose="02000000000000000000" pitchFamily="2" charset="0"/>
              </a:rPr>
              <a:t>a complete academic and performance history </a:t>
            </a:r>
            <a:r>
              <a:rPr lang="en-US">
                <a:solidFill>
                  <a:srgbClr val="000000"/>
                </a:solidFill>
                <a:latin typeface="Roboto" panose="02000000000000000000" pitchFamily="2" charset="0"/>
              </a:rPr>
              <a:t>for each student; </a:t>
            </a:r>
          </a:p>
          <a:p>
            <a:r>
              <a:rPr lang="en-US">
                <a:solidFill>
                  <a:srgbClr val="000000"/>
                </a:solidFill>
                <a:latin typeface="Roboto" panose="02000000000000000000" pitchFamily="2" charset="0"/>
              </a:rPr>
              <a:t>3.) makes these data accessible through</a:t>
            </a:r>
            <a:r>
              <a:rPr lang="en-US">
                <a:solidFill>
                  <a:srgbClr val="000000"/>
                </a:solidFill>
                <a:highlight>
                  <a:srgbClr val="21FF36"/>
                </a:highlight>
                <a:latin typeface="Roboto" panose="02000000000000000000" pitchFamily="2" charset="0"/>
              </a:rPr>
              <a:t> reporting and analysis tools</a:t>
            </a:r>
            <a:endParaRPr lang="en-US">
              <a:highlight>
                <a:srgbClr val="21FF36"/>
              </a:highlight>
            </a:endParaRPr>
          </a:p>
        </p:txBody>
      </p:sp>
      <p:sp>
        <p:nvSpPr>
          <p:cNvPr id="6" name="TextBox 5">
            <a:extLst>
              <a:ext uri="{FF2B5EF4-FFF2-40B4-BE49-F238E27FC236}">
                <a16:creationId xmlns:a16="http://schemas.microsoft.com/office/drawing/2014/main" id="{08796CCF-851D-4F44-9392-AFD4776665B6}"/>
              </a:ext>
            </a:extLst>
          </p:cNvPr>
          <p:cNvSpPr txBox="1"/>
          <p:nvPr/>
        </p:nvSpPr>
        <p:spPr>
          <a:xfrm>
            <a:off x="1820730" y="3788711"/>
            <a:ext cx="8424550" cy="1384995"/>
          </a:xfrm>
          <a:prstGeom prst="rect">
            <a:avLst/>
          </a:prstGeom>
          <a:noFill/>
        </p:spPr>
        <p:txBody>
          <a:bodyPr wrap="none" rtlCol="0">
            <a:spAutoFit/>
          </a:bodyPr>
          <a:lstStyle/>
          <a:p>
            <a:pPr marL="571500" indent="-571500">
              <a:buFont typeface="Arial" panose="020B0604020202020204" pitchFamily="34" charset="0"/>
              <a:buChar char="•"/>
            </a:pPr>
            <a:r>
              <a:rPr lang="en-US" sz="2800"/>
              <a:t>Consolidates and maintains PSS data into one system</a:t>
            </a:r>
          </a:p>
          <a:p>
            <a:pPr marL="571500" indent="-571500">
              <a:buFont typeface="Arial" panose="020B0604020202020204" pitchFamily="34" charset="0"/>
              <a:buChar char="•"/>
            </a:pPr>
            <a:r>
              <a:rPr lang="en-US" sz="2800"/>
              <a:t>Provides a complete PK-12 data record (longitudinal)</a:t>
            </a:r>
          </a:p>
          <a:p>
            <a:pPr marL="571500" indent="-571500">
              <a:buFont typeface="Arial" panose="020B0604020202020204" pitchFamily="34" charset="0"/>
              <a:buChar char="•"/>
            </a:pPr>
            <a:r>
              <a:rPr lang="en-US" sz="2800"/>
              <a:t>Allows for reports and data analysis</a:t>
            </a:r>
            <a:endParaRPr lang="en-US" sz="3600"/>
          </a:p>
        </p:txBody>
      </p:sp>
    </p:spTree>
    <p:extLst>
      <p:ext uri="{BB962C8B-B14F-4D97-AF65-F5344CB8AC3E}">
        <p14:creationId xmlns:p14="http://schemas.microsoft.com/office/powerpoint/2010/main" val="4285508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Arrow Connector 9">
            <a:extLst>
              <a:ext uri="{FF2B5EF4-FFF2-40B4-BE49-F238E27FC236}">
                <a16:creationId xmlns:a16="http://schemas.microsoft.com/office/drawing/2014/main" id="{7B384C01-BD5A-C653-448A-F6A3C405EFEC}"/>
              </a:ext>
            </a:extLst>
          </p:cNvPr>
          <p:cNvCxnSpPr>
            <a:cxnSpLocks/>
          </p:cNvCxnSpPr>
          <p:nvPr/>
        </p:nvCxnSpPr>
        <p:spPr>
          <a:xfrm>
            <a:off x="1868527" y="2545696"/>
            <a:ext cx="784988" cy="555856"/>
          </a:xfrm>
          <a:prstGeom prst="straightConnector1">
            <a:avLst/>
          </a:prstGeom>
          <a:ln w="57150">
            <a:headEnd w="lg" len="lg"/>
            <a:tailEnd type="triangle"/>
          </a:ln>
        </p:spPr>
        <p:style>
          <a:lnRef idx="1">
            <a:schemeClr val="accent1"/>
          </a:lnRef>
          <a:fillRef idx="0">
            <a:schemeClr val="accent1"/>
          </a:fillRef>
          <a:effectRef idx="0">
            <a:schemeClr val="accent1"/>
          </a:effectRef>
          <a:fontRef idx="minor">
            <a:schemeClr val="tx1"/>
          </a:fontRef>
        </p:style>
      </p:cxnSp>
      <p:grpSp>
        <p:nvGrpSpPr>
          <p:cNvPr id="126" name="Group 125">
            <a:extLst>
              <a:ext uri="{FF2B5EF4-FFF2-40B4-BE49-F238E27FC236}">
                <a16:creationId xmlns:a16="http://schemas.microsoft.com/office/drawing/2014/main" id="{5E6286BA-EFC0-9A4C-AF8A-E5CAE11DFD62}"/>
              </a:ext>
            </a:extLst>
          </p:cNvPr>
          <p:cNvGrpSpPr/>
          <p:nvPr/>
        </p:nvGrpSpPr>
        <p:grpSpPr>
          <a:xfrm>
            <a:off x="2236681" y="3016041"/>
            <a:ext cx="2228551" cy="1327654"/>
            <a:chOff x="5140141" y="2828763"/>
            <a:chExt cx="2228551" cy="1327656"/>
          </a:xfrm>
        </p:grpSpPr>
        <p:sp>
          <p:nvSpPr>
            <p:cNvPr id="4" name="TextBox 3">
              <a:extLst>
                <a:ext uri="{FF2B5EF4-FFF2-40B4-BE49-F238E27FC236}">
                  <a16:creationId xmlns:a16="http://schemas.microsoft.com/office/drawing/2014/main" id="{E110AD22-536C-E318-C400-C0F3C7DC5571}"/>
                </a:ext>
              </a:extLst>
            </p:cNvPr>
            <p:cNvSpPr txBox="1"/>
            <p:nvPr/>
          </p:nvSpPr>
          <p:spPr>
            <a:xfrm>
              <a:off x="5140141" y="3902375"/>
              <a:ext cx="2228551" cy="254044"/>
            </a:xfrm>
            <a:prstGeom prst="rect">
              <a:avLst/>
            </a:prstGeom>
            <a:noFill/>
          </p:spPr>
          <p:txBody>
            <a:bodyPr wrap="square" rtlCol="0">
              <a:spAutoFit/>
            </a:bodyPr>
            <a:lstStyle/>
            <a:p>
              <a:pPr algn="ctr"/>
              <a:r>
                <a:rPr lang="en-US" sz="1051"/>
                <a:t>K-12 SLDS DW</a:t>
              </a:r>
            </a:p>
          </p:txBody>
        </p:sp>
        <p:pic>
          <p:nvPicPr>
            <p:cNvPr id="12" name="Picture 11" descr="Icon&#10;&#10;Description automatically generated">
              <a:extLst>
                <a:ext uri="{FF2B5EF4-FFF2-40B4-BE49-F238E27FC236}">
                  <a16:creationId xmlns:a16="http://schemas.microsoft.com/office/drawing/2014/main" id="{47FAE9BF-EDED-9484-395A-14C3F4451E8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577672" y="2828763"/>
              <a:ext cx="600585" cy="865823"/>
            </a:xfrm>
            <a:prstGeom prst="rect">
              <a:avLst/>
            </a:prstGeom>
          </p:spPr>
        </p:pic>
        <p:pic>
          <p:nvPicPr>
            <p:cNvPr id="13" name="Picture 12" descr="Icon&#10;&#10;Description automatically generated">
              <a:extLst>
                <a:ext uri="{FF2B5EF4-FFF2-40B4-BE49-F238E27FC236}">
                  <a16:creationId xmlns:a16="http://schemas.microsoft.com/office/drawing/2014/main" id="{175934E6-8DF4-F2B6-7426-F496E34C96B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730072" y="2981163"/>
              <a:ext cx="600585" cy="865823"/>
            </a:xfrm>
            <a:prstGeom prst="rect">
              <a:avLst/>
            </a:prstGeom>
          </p:spPr>
        </p:pic>
        <p:pic>
          <p:nvPicPr>
            <p:cNvPr id="14" name="Picture 13" descr="Icon&#10;&#10;Description automatically generated">
              <a:extLst>
                <a:ext uri="{FF2B5EF4-FFF2-40B4-BE49-F238E27FC236}">
                  <a16:creationId xmlns:a16="http://schemas.microsoft.com/office/drawing/2014/main" id="{EB376591-3995-FC5D-3143-386E1BED2F3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882472" y="3133563"/>
              <a:ext cx="600585" cy="865823"/>
            </a:xfrm>
            <a:prstGeom prst="rect">
              <a:avLst/>
            </a:prstGeom>
          </p:spPr>
        </p:pic>
      </p:grpSp>
      <p:grpSp>
        <p:nvGrpSpPr>
          <p:cNvPr id="122" name="Group 121">
            <a:extLst>
              <a:ext uri="{FF2B5EF4-FFF2-40B4-BE49-F238E27FC236}">
                <a16:creationId xmlns:a16="http://schemas.microsoft.com/office/drawing/2014/main" id="{9EF6B202-B13F-5DAA-211B-155BFAE6F259}"/>
              </a:ext>
            </a:extLst>
          </p:cNvPr>
          <p:cNvGrpSpPr/>
          <p:nvPr/>
        </p:nvGrpSpPr>
        <p:grpSpPr>
          <a:xfrm>
            <a:off x="250875" y="1623609"/>
            <a:ext cx="2228551" cy="950591"/>
            <a:chOff x="1240446" y="913314"/>
            <a:chExt cx="2228551" cy="950591"/>
          </a:xfrm>
        </p:grpSpPr>
        <p:sp>
          <p:nvSpPr>
            <p:cNvPr id="8" name="TextBox 7">
              <a:extLst>
                <a:ext uri="{FF2B5EF4-FFF2-40B4-BE49-F238E27FC236}">
                  <a16:creationId xmlns:a16="http://schemas.microsoft.com/office/drawing/2014/main" id="{20F9C005-DFAC-48DE-62F4-142AE9E5575D}"/>
                </a:ext>
              </a:extLst>
            </p:cNvPr>
            <p:cNvSpPr txBox="1"/>
            <p:nvPr/>
          </p:nvSpPr>
          <p:spPr>
            <a:xfrm>
              <a:off x="1240446" y="1609861"/>
              <a:ext cx="2228551" cy="254044"/>
            </a:xfrm>
            <a:prstGeom prst="rect">
              <a:avLst/>
            </a:prstGeom>
            <a:noFill/>
          </p:spPr>
          <p:txBody>
            <a:bodyPr wrap="square" rtlCol="0">
              <a:spAutoFit/>
            </a:bodyPr>
            <a:lstStyle/>
            <a:p>
              <a:pPr algn="ctr"/>
              <a:r>
                <a:rPr lang="en-US" sz="1051"/>
                <a:t>Infinite Campus</a:t>
              </a:r>
            </a:p>
          </p:txBody>
        </p:sp>
        <p:pic>
          <p:nvPicPr>
            <p:cNvPr id="15" name="Picture 14" descr="Icon&#10;&#10;Description automatically generated">
              <a:extLst>
                <a:ext uri="{FF2B5EF4-FFF2-40B4-BE49-F238E27FC236}">
                  <a16:creationId xmlns:a16="http://schemas.microsoft.com/office/drawing/2014/main" id="{CAE23D67-1B3A-447D-CB37-681FB7135EA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108947" y="913314"/>
              <a:ext cx="600585" cy="865823"/>
            </a:xfrm>
            <a:prstGeom prst="rect">
              <a:avLst/>
            </a:prstGeom>
          </p:spPr>
        </p:pic>
      </p:grpSp>
      <p:grpSp>
        <p:nvGrpSpPr>
          <p:cNvPr id="127" name="Group 126">
            <a:extLst>
              <a:ext uri="{FF2B5EF4-FFF2-40B4-BE49-F238E27FC236}">
                <a16:creationId xmlns:a16="http://schemas.microsoft.com/office/drawing/2014/main" id="{68F8E7E6-00B8-D63A-36A9-38A3577E2F7D}"/>
              </a:ext>
            </a:extLst>
          </p:cNvPr>
          <p:cNvGrpSpPr/>
          <p:nvPr/>
        </p:nvGrpSpPr>
        <p:grpSpPr>
          <a:xfrm>
            <a:off x="3832419" y="3135770"/>
            <a:ext cx="2228552" cy="967419"/>
            <a:chOff x="6565604" y="3675040"/>
            <a:chExt cx="2228551" cy="967418"/>
          </a:xfrm>
        </p:grpSpPr>
        <p:pic>
          <p:nvPicPr>
            <p:cNvPr id="17" name="Graphic 16" descr="Folder with solid fill">
              <a:extLst>
                <a:ext uri="{FF2B5EF4-FFF2-40B4-BE49-F238E27FC236}">
                  <a16:creationId xmlns:a16="http://schemas.microsoft.com/office/drawing/2014/main" id="{CB2BDB81-BBBE-8536-48A8-C94E7C4F734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05995" y="3675040"/>
              <a:ext cx="810141" cy="810141"/>
            </a:xfrm>
            <a:prstGeom prst="rect">
              <a:avLst/>
            </a:prstGeom>
          </p:spPr>
        </p:pic>
        <p:sp>
          <p:nvSpPr>
            <p:cNvPr id="18" name="TextBox 17">
              <a:extLst>
                <a:ext uri="{FF2B5EF4-FFF2-40B4-BE49-F238E27FC236}">
                  <a16:creationId xmlns:a16="http://schemas.microsoft.com/office/drawing/2014/main" id="{C3B98F98-6E87-B7EF-F2E3-5B4F5927C770}"/>
                </a:ext>
              </a:extLst>
            </p:cNvPr>
            <p:cNvSpPr txBox="1"/>
            <p:nvPr/>
          </p:nvSpPr>
          <p:spPr>
            <a:xfrm>
              <a:off x="6565604" y="4388414"/>
              <a:ext cx="2228551" cy="254044"/>
            </a:xfrm>
            <a:prstGeom prst="rect">
              <a:avLst/>
            </a:prstGeom>
            <a:noFill/>
          </p:spPr>
          <p:txBody>
            <a:bodyPr wrap="square" rtlCol="0">
              <a:spAutoFit/>
            </a:bodyPr>
            <a:lstStyle/>
            <a:p>
              <a:pPr algn="ctr"/>
              <a:r>
                <a:rPr lang="en-US" sz="1051" err="1"/>
                <a:t>DBDriven</a:t>
              </a:r>
              <a:r>
                <a:rPr lang="en-US" sz="1051"/>
                <a:t> SFTP </a:t>
              </a:r>
            </a:p>
          </p:txBody>
        </p:sp>
      </p:grpSp>
      <p:grpSp>
        <p:nvGrpSpPr>
          <p:cNvPr id="123" name="Group 122">
            <a:extLst>
              <a:ext uri="{FF2B5EF4-FFF2-40B4-BE49-F238E27FC236}">
                <a16:creationId xmlns:a16="http://schemas.microsoft.com/office/drawing/2014/main" id="{59470AE8-3AC3-ED5A-4975-6D9D7C13A550}"/>
              </a:ext>
            </a:extLst>
          </p:cNvPr>
          <p:cNvGrpSpPr/>
          <p:nvPr/>
        </p:nvGrpSpPr>
        <p:grpSpPr>
          <a:xfrm>
            <a:off x="98214" y="2784270"/>
            <a:ext cx="1653017" cy="1067090"/>
            <a:chOff x="1348602" y="2669197"/>
            <a:chExt cx="1653016" cy="1067092"/>
          </a:xfrm>
        </p:grpSpPr>
        <p:pic>
          <p:nvPicPr>
            <p:cNvPr id="19" name="Graphic 18" descr="Folder with solid fill">
              <a:extLst>
                <a:ext uri="{FF2B5EF4-FFF2-40B4-BE49-F238E27FC236}">
                  <a16:creationId xmlns:a16="http://schemas.microsoft.com/office/drawing/2014/main" id="{F889DF19-8C97-955F-88DE-21EE90AC92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46384" y="2669197"/>
              <a:ext cx="810141" cy="810141"/>
            </a:xfrm>
            <a:prstGeom prst="rect">
              <a:avLst/>
            </a:prstGeom>
          </p:spPr>
        </p:pic>
        <p:sp>
          <p:nvSpPr>
            <p:cNvPr id="22" name="TextBox 21">
              <a:extLst>
                <a:ext uri="{FF2B5EF4-FFF2-40B4-BE49-F238E27FC236}">
                  <a16:creationId xmlns:a16="http://schemas.microsoft.com/office/drawing/2014/main" id="{C65D31F9-24FB-144C-74AC-672781B19084}"/>
                </a:ext>
              </a:extLst>
            </p:cNvPr>
            <p:cNvSpPr txBox="1"/>
            <p:nvPr/>
          </p:nvSpPr>
          <p:spPr>
            <a:xfrm>
              <a:off x="1348602" y="3320533"/>
              <a:ext cx="1653016" cy="415756"/>
            </a:xfrm>
            <a:prstGeom prst="rect">
              <a:avLst/>
            </a:prstGeom>
            <a:noFill/>
          </p:spPr>
          <p:txBody>
            <a:bodyPr wrap="square" rtlCol="0">
              <a:spAutoFit/>
            </a:bodyPr>
            <a:lstStyle/>
            <a:p>
              <a:pPr algn="ctr"/>
              <a:r>
                <a:rPr lang="en-US" sz="1051"/>
                <a:t>Achieve 3000</a:t>
              </a:r>
            </a:p>
            <a:p>
              <a:pPr algn="ctr"/>
              <a:r>
                <a:rPr lang="en-US" sz="1051"/>
                <a:t>Smarty Ants SFTP</a:t>
              </a:r>
            </a:p>
          </p:txBody>
        </p:sp>
      </p:grpSp>
      <p:grpSp>
        <p:nvGrpSpPr>
          <p:cNvPr id="125" name="Group 124">
            <a:extLst>
              <a:ext uri="{FF2B5EF4-FFF2-40B4-BE49-F238E27FC236}">
                <a16:creationId xmlns:a16="http://schemas.microsoft.com/office/drawing/2014/main" id="{58EFA4EE-FFC1-2B4D-2EB5-FF7E75BB48BB}"/>
              </a:ext>
            </a:extLst>
          </p:cNvPr>
          <p:cNvGrpSpPr/>
          <p:nvPr/>
        </p:nvGrpSpPr>
        <p:grpSpPr>
          <a:xfrm>
            <a:off x="1577183" y="4930302"/>
            <a:ext cx="1544915" cy="883417"/>
            <a:chOff x="2436903" y="5476666"/>
            <a:chExt cx="1544914" cy="883417"/>
          </a:xfrm>
        </p:grpSpPr>
        <p:pic>
          <p:nvPicPr>
            <p:cNvPr id="23" name="Graphic 22" descr="Email with solid fill">
              <a:extLst>
                <a:ext uri="{FF2B5EF4-FFF2-40B4-BE49-F238E27FC236}">
                  <a16:creationId xmlns:a16="http://schemas.microsoft.com/office/drawing/2014/main" id="{04720FA4-A3C1-44E6-2734-DCBB982D6BE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19400" y="5476666"/>
              <a:ext cx="649597" cy="649597"/>
            </a:xfrm>
            <a:prstGeom prst="rect">
              <a:avLst/>
            </a:prstGeom>
          </p:spPr>
        </p:pic>
        <p:sp>
          <p:nvSpPr>
            <p:cNvPr id="24" name="TextBox 23">
              <a:extLst>
                <a:ext uri="{FF2B5EF4-FFF2-40B4-BE49-F238E27FC236}">
                  <a16:creationId xmlns:a16="http://schemas.microsoft.com/office/drawing/2014/main" id="{A3718429-4EC9-8F88-3B4E-F9494254326E}"/>
                </a:ext>
              </a:extLst>
            </p:cNvPr>
            <p:cNvSpPr txBox="1"/>
            <p:nvPr/>
          </p:nvSpPr>
          <p:spPr>
            <a:xfrm>
              <a:off x="2436903" y="6106039"/>
              <a:ext cx="1544914" cy="254044"/>
            </a:xfrm>
            <a:prstGeom prst="rect">
              <a:avLst/>
            </a:prstGeom>
            <a:noFill/>
          </p:spPr>
          <p:txBody>
            <a:bodyPr wrap="square" rtlCol="0">
              <a:spAutoFit/>
            </a:bodyPr>
            <a:lstStyle/>
            <a:p>
              <a:pPr algn="ctr"/>
              <a:r>
                <a:rPr lang="en-US" sz="1051"/>
                <a:t>TS Gold Secure File  </a:t>
              </a:r>
            </a:p>
          </p:txBody>
        </p:sp>
      </p:grpSp>
      <p:cxnSp>
        <p:nvCxnSpPr>
          <p:cNvPr id="25" name="Straight Arrow Connector 24">
            <a:extLst>
              <a:ext uri="{FF2B5EF4-FFF2-40B4-BE49-F238E27FC236}">
                <a16:creationId xmlns:a16="http://schemas.microsoft.com/office/drawing/2014/main" id="{EF8A4FB5-0E1B-2B1A-BF1C-DAD171260D01}"/>
              </a:ext>
            </a:extLst>
          </p:cNvPr>
          <p:cNvCxnSpPr>
            <a:cxnSpLocks/>
          </p:cNvCxnSpPr>
          <p:nvPr/>
        </p:nvCxnSpPr>
        <p:spPr>
          <a:xfrm>
            <a:off x="1401890" y="3335655"/>
            <a:ext cx="1088676" cy="3477"/>
          </a:xfrm>
          <a:prstGeom prst="straightConnector1">
            <a:avLst/>
          </a:prstGeom>
          <a:ln w="57150">
            <a:solidFill>
              <a:schemeClr val="accent2">
                <a:lumMod val="60000"/>
                <a:lumOff val="40000"/>
              </a:schemeClr>
            </a:solidFill>
            <a:headEnd w="lg" len="lg"/>
            <a:tailEnd type="triangle"/>
          </a:ln>
        </p:spPr>
        <p:style>
          <a:lnRef idx="1">
            <a:schemeClr val="accent1"/>
          </a:lnRef>
          <a:fillRef idx="0">
            <a:schemeClr val="accent1"/>
          </a:fillRef>
          <a:effectRef idx="0">
            <a:schemeClr val="accent1"/>
          </a:effectRef>
          <a:fontRef idx="minor">
            <a:schemeClr val="tx1"/>
          </a:fontRef>
        </p:style>
      </p:cxnSp>
      <p:grpSp>
        <p:nvGrpSpPr>
          <p:cNvPr id="121" name="Group 120">
            <a:extLst>
              <a:ext uri="{FF2B5EF4-FFF2-40B4-BE49-F238E27FC236}">
                <a16:creationId xmlns:a16="http://schemas.microsoft.com/office/drawing/2014/main" id="{BC71EC37-0B4C-DC59-EC90-EC1BF316C18F}"/>
              </a:ext>
            </a:extLst>
          </p:cNvPr>
          <p:cNvGrpSpPr/>
          <p:nvPr/>
        </p:nvGrpSpPr>
        <p:grpSpPr>
          <a:xfrm>
            <a:off x="1727887" y="1089139"/>
            <a:ext cx="2228551" cy="986625"/>
            <a:chOff x="3894216" y="151022"/>
            <a:chExt cx="2228551" cy="986626"/>
          </a:xfrm>
        </p:grpSpPr>
        <p:pic>
          <p:nvPicPr>
            <p:cNvPr id="31" name="Picture 30" descr="Icon&#10;&#10;Description automatically generated">
              <a:extLst>
                <a:ext uri="{FF2B5EF4-FFF2-40B4-BE49-F238E27FC236}">
                  <a16:creationId xmlns:a16="http://schemas.microsoft.com/office/drawing/2014/main" id="{B9548AA8-DCA4-7282-3556-687D82A9B70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747028" y="151022"/>
              <a:ext cx="600585" cy="865823"/>
            </a:xfrm>
            <a:prstGeom prst="rect">
              <a:avLst/>
            </a:prstGeom>
          </p:spPr>
        </p:pic>
        <p:sp>
          <p:nvSpPr>
            <p:cNvPr id="32" name="TextBox 31">
              <a:extLst>
                <a:ext uri="{FF2B5EF4-FFF2-40B4-BE49-F238E27FC236}">
                  <a16:creationId xmlns:a16="http://schemas.microsoft.com/office/drawing/2014/main" id="{80DD4C5D-93C0-4649-056F-6F41703E5772}"/>
                </a:ext>
              </a:extLst>
            </p:cNvPr>
            <p:cNvSpPr txBox="1"/>
            <p:nvPr/>
          </p:nvSpPr>
          <p:spPr>
            <a:xfrm>
              <a:off x="3894216" y="883604"/>
              <a:ext cx="2228551" cy="254044"/>
            </a:xfrm>
            <a:prstGeom prst="rect">
              <a:avLst/>
            </a:prstGeom>
            <a:noFill/>
          </p:spPr>
          <p:txBody>
            <a:bodyPr wrap="square" rtlCol="0">
              <a:spAutoFit/>
            </a:bodyPr>
            <a:lstStyle/>
            <a:p>
              <a:pPr algn="ctr"/>
              <a:r>
                <a:rPr lang="en-US" sz="1051" err="1"/>
                <a:t>ChildPlus</a:t>
              </a:r>
              <a:endParaRPr lang="en-US" sz="1051"/>
            </a:p>
          </p:txBody>
        </p:sp>
      </p:grpSp>
      <p:grpSp>
        <p:nvGrpSpPr>
          <p:cNvPr id="124" name="Group 123">
            <a:extLst>
              <a:ext uri="{FF2B5EF4-FFF2-40B4-BE49-F238E27FC236}">
                <a16:creationId xmlns:a16="http://schemas.microsoft.com/office/drawing/2014/main" id="{2A51840D-FFAC-8D34-0286-425A4F9781B9}"/>
              </a:ext>
            </a:extLst>
          </p:cNvPr>
          <p:cNvGrpSpPr/>
          <p:nvPr/>
        </p:nvGrpSpPr>
        <p:grpSpPr>
          <a:xfrm>
            <a:off x="563903" y="4063367"/>
            <a:ext cx="1509831" cy="864213"/>
            <a:chOff x="1449114" y="4262937"/>
            <a:chExt cx="1509830" cy="864214"/>
          </a:xfrm>
        </p:grpSpPr>
        <p:pic>
          <p:nvPicPr>
            <p:cNvPr id="30" name="Graphic 29" descr="Folder with solid fill">
              <a:extLst>
                <a:ext uri="{FF2B5EF4-FFF2-40B4-BE49-F238E27FC236}">
                  <a16:creationId xmlns:a16="http://schemas.microsoft.com/office/drawing/2014/main" id="{C45370AC-70ED-82B9-8F68-9F44F1C8F95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50963" y="4262937"/>
              <a:ext cx="810141" cy="810141"/>
            </a:xfrm>
            <a:prstGeom prst="rect">
              <a:avLst/>
            </a:prstGeom>
          </p:spPr>
        </p:pic>
        <p:sp>
          <p:nvSpPr>
            <p:cNvPr id="33" name="TextBox 32">
              <a:extLst>
                <a:ext uri="{FF2B5EF4-FFF2-40B4-BE49-F238E27FC236}">
                  <a16:creationId xmlns:a16="http://schemas.microsoft.com/office/drawing/2014/main" id="{741F1DFF-DCEB-28EF-0167-95F381419FB6}"/>
                </a:ext>
              </a:extLst>
            </p:cNvPr>
            <p:cNvSpPr txBox="1"/>
            <p:nvPr/>
          </p:nvSpPr>
          <p:spPr>
            <a:xfrm>
              <a:off x="1449114" y="4873107"/>
              <a:ext cx="1509830" cy="254044"/>
            </a:xfrm>
            <a:prstGeom prst="rect">
              <a:avLst/>
            </a:prstGeom>
            <a:noFill/>
          </p:spPr>
          <p:txBody>
            <a:bodyPr wrap="square" rtlCol="0">
              <a:spAutoFit/>
            </a:bodyPr>
            <a:lstStyle/>
            <a:p>
              <a:pPr algn="ctr"/>
              <a:r>
                <a:rPr lang="en-US" sz="1051"/>
                <a:t>Renaissance SFTP</a:t>
              </a:r>
            </a:p>
          </p:txBody>
        </p:sp>
      </p:grpSp>
      <p:cxnSp>
        <p:nvCxnSpPr>
          <p:cNvPr id="34" name="Straight Arrow Connector 33">
            <a:extLst>
              <a:ext uri="{FF2B5EF4-FFF2-40B4-BE49-F238E27FC236}">
                <a16:creationId xmlns:a16="http://schemas.microsoft.com/office/drawing/2014/main" id="{E15B8345-F313-4833-6604-5684EFEFC3F4}"/>
              </a:ext>
            </a:extLst>
          </p:cNvPr>
          <p:cNvCxnSpPr>
            <a:cxnSpLocks/>
          </p:cNvCxnSpPr>
          <p:nvPr/>
        </p:nvCxnSpPr>
        <p:spPr>
          <a:xfrm>
            <a:off x="2889610" y="2229510"/>
            <a:ext cx="37621" cy="809567"/>
          </a:xfrm>
          <a:prstGeom prst="straightConnector1">
            <a:avLst/>
          </a:prstGeom>
          <a:ln w="57150">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A228C57F-4E0C-5202-4B86-31251A713FF3}"/>
              </a:ext>
            </a:extLst>
          </p:cNvPr>
          <p:cNvCxnSpPr>
            <a:cxnSpLocks/>
          </p:cNvCxnSpPr>
          <p:nvPr/>
        </p:nvCxnSpPr>
        <p:spPr>
          <a:xfrm flipV="1">
            <a:off x="1683472" y="3667501"/>
            <a:ext cx="913069" cy="582016"/>
          </a:xfrm>
          <a:prstGeom prst="straightConnector1">
            <a:avLst/>
          </a:prstGeom>
          <a:ln w="57150">
            <a:solidFill>
              <a:schemeClr val="accent2">
                <a:lumMod val="60000"/>
                <a:lumOff val="40000"/>
              </a:schemeClr>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5BBFC8BC-15D3-05EB-A540-2F899D64650C}"/>
              </a:ext>
            </a:extLst>
          </p:cNvPr>
          <p:cNvCxnSpPr>
            <a:cxnSpLocks/>
          </p:cNvCxnSpPr>
          <p:nvPr/>
        </p:nvCxnSpPr>
        <p:spPr>
          <a:xfrm flipV="1">
            <a:off x="2347542" y="4004040"/>
            <a:ext cx="401145" cy="811499"/>
          </a:xfrm>
          <a:prstGeom prst="straightConnector1">
            <a:avLst/>
          </a:prstGeom>
          <a:ln w="57150">
            <a:solidFill>
              <a:schemeClr val="accent2">
                <a:lumMod val="60000"/>
                <a:lumOff val="40000"/>
              </a:schemeClr>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2499BA2-F669-8766-D20B-3AA9E2712E01}"/>
              </a:ext>
            </a:extLst>
          </p:cNvPr>
          <p:cNvCxnSpPr>
            <a:cxnSpLocks/>
          </p:cNvCxnSpPr>
          <p:nvPr/>
        </p:nvCxnSpPr>
        <p:spPr>
          <a:xfrm flipH="1">
            <a:off x="3579594" y="3559867"/>
            <a:ext cx="885637" cy="0"/>
          </a:xfrm>
          <a:prstGeom prst="straightConnector1">
            <a:avLst/>
          </a:prstGeom>
          <a:ln w="57150">
            <a:solidFill>
              <a:schemeClr val="accent2">
                <a:lumMod val="60000"/>
                <a:lumOff val="40000"/>
              </a:schemeClr>
            </a:solidFill>
            <a:headEnd w="lg" len="lg"/>
            <a:tailEnd type="triangle"/>
          </a:ln>
        </p:spPr>
        <p:style>
          <a:lnRef idx="1">
            <a:schemeClr val="accent1"/>
          </a:lnRef>
          <a:fillRef idx="0">
            <a:schemeClr val="accent1"/>
          </a:fillRef>
          <a:effectRef idx="0">
            <a:schemeClr val="accent1"/>
          </a:effectRef>
          <a:fontRef idx="minor">
            <a:schemeClr val="tx1"/>
          </a:fontRef>
        </p:style>
      </p:cxnSp>
      <p:grpSp>
        <p:nvGrpSpPr>
          <p:cNvPr id="120" name="Group 119">
            <a:extLst>
              <a:ext uri="{FF2B5EF4-FFF2-40B4-BE49-F238E27FC236}">
                <a16:creationId xmlns:a16="http://schemas.microsoft.com/office/drawing/2014/main" id="{BA457EEA-E81B-6B1F-F2CE-EB837A3E71E6}"/>
              </a:ext>
            </a:extLst>
          </p:cNvPr>
          <p:cNvGrpSpPr/>
          <p:nvPr/>
        </p:nvGrpSpPr>
        <p:grpSpPr>
          <a:xfrm>
            <a:off x="3622515" y="1210316"/>
            <a:ext cx="2228551" cy="891727"/>
            <a:chOff x="7136267" y="324352"/>
            <a:chExt cx="2228551" cy="891727"/>
          </a:xfrm>
        </p:grpSpPr>
        <p:pic>
          <p:nvPicPr>
            <p:cNvPr id="48" name="Graphic 47" descr="Paper outline">
              <a:extLst>
                <a:ext uri="{FF2B5EF4-FFF2-40B4-BE49-F238E27FC236}">
                  <a16:creationId xmlns:a16="http://schemas.microsoft.com/office/drawing/2014/main" id="{0545FE52-9E8D-060D-2AEB-BB6DD764296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827093" y="324352"/>
              <a:ext cx="709623" cy="709623"/>
            </a:xfrm>
            <a:prstGeom prst="rect">
              <a:avLst/>
            </a:prstGeom>
          </p:spPr>
        </p:pic>
        <p:sp>
          <p:nvSpPr>
            <p:cNvPr id="54" name="TextBox 53">
              <a:extLst>
                <a:ext uri="{FF2B5EF4-FFF2-40B4-BE49-F238E27FC236}">
                  <a16:creationId xmlns:a16="http://schemas.microsoft.com/office/drawing/2014/main" id="{D5576882-5376-8F66-1054-31D78E564F0F}"/>
                </a:ext>
              </a:extLst>
            </p:cNvPr>
            <p:cNvSpPr txBox="1"/>
            <p:nvPr/>
          </p:nvSpPr>
          <p:spPr>
            <a:xfrm>
              <a:off x="7136267" y="962035"/>
              <a:ext cx="2228551" cy="254044"/>
            </a:xfrm>
            <a:prstGeom prst="rect">
              <a:avLst/>
            </a:prstGeom>
            <a:noFill/>
          </p:spPr>
          <p:txBody>
            <a:bodyPr wrap="square" rtlCol="0">
              <a:spAutoFit/>
            </a:bodyPr>
            <a:lstStyle/>
            <a:p>
              <a:pPr algn="ctr"/>
              <a:r>
                <a:rPr lang="en-US" sz="1051"/>
                <a:t>MSAA</a:t>
              </a:r>
            </a:p>
          </p:txBody>
        </p:sp>
      </p:grpSp>
      <p:grpSp>
        <p:nvGrpSpPr>
          <p:cNvPr id="119" name="Group 118">
            <a:extLst>
              <a:ext uri="{FF2B5EF4-FFF2-40B4-BE49-F238E27FC236}">
                <a16:creationId xmlns:a16="http://schemas.microsoft.com/office/drawing/2014/main" id="{7FA03151-DE79-E9E8-7832-BB5B208A13DE}"/>
              </a:ext>
            </a:extLst>
          </p:cNvPr>
          <p:cNvGrpSpPr/>
          <p:nvPr/>
        </p:nvGrpSpPr>
        <p:grpSpPr>
          <a:xfrm>
            <a:off x="4548258" y="1259091"/>
            <a:ext cx="2228551" cy="875813"/>
            <a:chOff x="8872908" y="963188"/>
            <a:chExt cx="2228551" cy="875814"/>
          </a:xfrm>
        </p:grpSpPr>
        <p:pic>
          <p:nvPicPr>
            <p:cNvPr id="49" name="Graphic 48" descr="Paper outline">
              <a:extLst>
                <a:ext uri="{FF2B5EF4-FFF2-40B4-BE49-F238E27FC236}">
                  <a16:creationId xmlns:a16="http://schemas.microsoft.com/office/drawing/2014/main" id="{F7E58021-A327-9AF5-F693-73E87CD9B7C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586711" y="963188"/>
              <a:ext cx="709623" cy="709623"/>
            </a:xfrm>
            <a:prstGeom prst="rect">
              <a:avLst/>
            </a:prstGeom>
          </p:spPr>
        </p:pic>
        <p:sp>
          <p:nvSpPr>
            <p:cNvPr id="55" name="TextBox 54">
              <a:extLst>
                <a:ext uri="{FF2B5EF4-FFF2-40B4-BE49-F238E27FC236}">
                  <a16:creationId xmlns:a16="http://schemas.microsoft.com/office/drawing/2014/main" id="{0A578CB6-E0A1-F6E7-5BD3-03FAEC8813B5}"/>
                </a:ext>
              </a:extLst>
            </p:cNvPr>
            <p:cNvSpPr txBox="1"/>
            <p:nvPr/>
          </p:nvSpPr>
          <p:spPr>
            <a:xfrm>
              <a:off x="8872908" y="1584958"/>
              <a:ext cx="2228551" cy="254044"/>
            </a:xfrm>
            <a:prstGeom prst="rect">
              <a:avLst/>
            </a:prstGeom>
            <a:noFill/>
          </p:spPr>
          <p:txBody>
            <a:bodyPr wrap="square" rtlCol="0">
              <a:spAutoFit/>
            </a:bodyPr>
            <a:lstStyle/>
            <a:p>
              <a:pPr algn="ctr"/>
              <a:r>
                <a:rPr lang="en-US" sz="1051"/>
                <a:t>SBA</a:t>
              </a:r>
            </a:p>
          </p:txBody>
        </p:sp>
      </p:grpSp>
      <p:grpSp>
        <p:nvGrpSpPr>
          <p:cNvPr id="118" name="Group 117">
            <a:extLst>
              <a:ext uri="{FF2B5EF4-FFF2-40B4-BE49-F238E27FC236}">
                <a16:creationId xmlns:a16="http://schemas.microsoft.com/office/drawing/2014/main" id="{88B4DAF3-90FA-4D4E-C756-9E2CA1A46522}"/>
              </a:ext>
            </a:extLst>
          </p:cNvPr>
          <p:cNvGrpSpPr/>
          <p:nvPr/>
        </p:nvGrpSpPr>
        <p:grpSpPr>
          <a:xfrm>
            <a:off x="5440491" y="4824526"/>
            <a:ext cx="2228551" cy="889692"/>
            <a:chOff x="9453343" y="2829469"/>
            <a:chExt cx="2228551" cy="889692"/>
          </a:xfrm>
        </p:grpSpPr>
        <p:pic>
          <p:nvPicPr>
            <p:cNvPr id="50" name="Graphic 49" descr="Paper outline">
              <a:extLst>
                <a:ext uri="{FF2B5EF4-FFF2-40B4-BE49-F238E27FC236}">
                  <a16:creationId xmlns:a16="http://schemas.microsoft.com/office/drawing/2014/main" id="{89304365-6A0B-54EA-233D-7AEBA26BA1F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136644" y="2829469"/>
              <a:ext cx="709623" cy="709623"/>
            </a:xfrm>
            <a:prstGeom prst="rect">
              <a:avLst/>
            </a:prstGeom>
          </p:spPr>
        </p:pic>
        <p:sp>
          <p:nvSpPr>
            <p:cNvPr id="56" name="TextBox 55">
              <a:extLst>
                <a:ext uri="{FF2B5EF4-FFF2-40B4-BE49-F238E27FC236}">
                  <a16:creationId xmlns:a16="http://schemas.microsoft.com/office/drawing/2014/main" id="{7F4583B3-6FB6-9F82-4D3C-36AA1B2B1E14}"/>
                </a:ext>
              </a:extLst>
            </p:cNvPr>
            <p:cNvSpPr txBox="1"/>
            <p:nvPr/>
          </p:nvSpPr>
          <p:spPr>
            <a:xfrm>
              <a:off x="9453343" y="3465117"/>
              <a:ext cx="2228551" cy="254044"/>
            </a:xfrm>
            <a:prstGeom prst="rect">
              <a:avLst/>
            </a:prstGeom>
            <a:noFill/>
          </p:spPr>
          <p:txBody>
            <a:bodyPr wrap="square" rtlCol="0">
              <a:spAutoFit/>
            </a:bodyPr>
            <a:lstStyle/>
            <a:p>
              <a:pPr algn="ctr"/>
              <a:r>
                <a:rPr lang="en-US" sz="1051"/>
                <a:t>WIDA</a:t>
              </a:r>
            </a:p>
          </p:txBody>
        </p:sp>
      </p:grpSp>
      <p:grpSp>
        <p:nvGrpSpPr>
          <p:cNvPr id="117" name="Group 116">
            <a:extLst>
              <a:ext uri="{FF2B5EF4-FFF2-40B4-BE49-F238E27FC236}">
                <a16:creationId xmlns:a16="http://schemas.microsoft.com/office/drawing/2014/main" id="{88EFF0DB-BAEC-AE1A-3D4C-4555AEC74EC0}"/>
              </a:ext>
            </a:extLst>
          </p:cNvPr>
          <p:cNvGrpSpPr/>
          <p:nvPr/>
        </p:nvGrpSpPr>
        <p:grpSpPr>
          <a:xfrm>
            <a:off x="4656790" y="5164603"/>
            <a:ext cx="2228551" cy="926221"/>
            <a:chOff x="9128452" y="4621963"/>
            <a:chExt cx="2228551" cy="926222"/>
          </a:xfrm>
        </p:grpSpPr>
        <p:pic>
          <p:nvPicPr>
            <p:cNvPr id="51" name="Graphic 50" descr="Paper outline">
              <a:extLst>
                <a:ext uri="{FF2B5EF4-FFF2-40B4-BE49-F238E27FC236}">
                  <a16:creationId xmlns:a16="http://schemas.microsoft.com/office/drawing/2014/main" id="{416E5DD8-0791-9771-086A-BDD752A823B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769362" y="4621963"/>
              <a:ext cx="709623" cy="709623"/>
            </a:xfrm>
            <a:prstGeom prst="rect">
              <a:avLst/>
            </a:prstGeom>
          </p:spPr>
        </p:pic>
        <p:sp>
          <p:nvSpPr>
            <p:cNvPr id="57" name="TextBox 56">
              <a:extLst>
                <a:ext uri="{FF2B5EF4-FFF2-40B4-BE49-F238E27FC236}">
                  <a16:creationId xmlns:a16="http://schemas.microsoft.com/office/drawing/2014/main" id="{983B4183-EC1E-D97F-2E79-16EFBFFC7A37}"/>
                </a:ext>
              </a:extLst>
            </p:cNvPr>
            <p:cNvSpPr txBox="1"/>
            <p:nvPr/>
          </p:nvSpPr>
          <p:spPr>
            <a:xfrm>
              <a:off x="9128452" y="5294141"/>
              <a:ext cx="2228551" cy="254044"/>
            </a:xfrm>
            <a:prstGeom prst="rect">
              <a:avLst/>
            </a:prstGeom>
            <a:noFill/>
          </p:spPr>
          <p:txBody>
            <a:bodyPr wrap="square" rtlCol="0">
              <a:spAutoFit/>
            </a:bodyPr>
            <a:lstStyle/>
            <a:p>
              <a:pPr algn="ctr"/>
              <a:r>
                <a:rPr lang="en-US" sz="1051"/>
                <a:t>AP Program</a:t>
              </a:r>
            </a:p>
          </p:txBody>
        </p:sp>
      </p:grpSp>
      <p:grpSp>
        <p:nvGrpSpPr>
          <p:cNvPr id="116" name="Group 115">
            <a:extLst>
              <a:ext uri="{FF2B5EF4-FFF2-40B4-BE49-F238E27FC236}">
                <a16:creationId xmlns:a16="http://schemas.microsoft.com/office/drawing/2014/main" id="{6858A028-79A7-3C38-3923-128B0CA6A380}"/>
              </a:ext>
            </a:extLst>
          </p:cNvPr>
          <p:cNvGrpSpPr/>
          <p:nvPr/>
        </p:nvGrpSpPr>
        <p:grpSpPr>
          <a:xfrm>
            <a:off x="3778771" y="5217924"/>
            <a:ext cx="2228551" cy="874498"/>
            <a:chOff x="7340428" y="5416639"/>
            <a:chExt cx="2228551" cy="874497"/>
          </a:xfrm>
        </p:grpSpPr>
        <p:pic>
          <p:nvPicPr>
            <p:cNvPr id="52" name="Graphic 51" descr="Paper outline">
              <a:extLst>
                <a:ext uri="{FF2B5EF4-FFF2-40B4-BE49-F238E27FC236}">
                  <a16:creationId xmlns:a16="http://schemas.microsoft.com/office/drawing/2014/main" id="{EB974BFF-B09F-B52A-6715-5D81432F6C6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002600" y="5416639"/>
              <a:ext cx="709623" cy="709623"/>
            </a:xfrm>
            <a:prstGeom prst="rect">
              <a:avLst/>
            </a:prstGeom>
          </p:spPr>
        </p:pic>
        <p:sp>
          <p:nvSpPr>
            <p:cNvPr id="58" name="TextBox 57">
              <a:extLst>
                <a:ext uri="{FF2B5EF4-FFF2-40B4-BE49-F238E27FC236}">
                  <a16:creationId xmlns:a16="http://schemas.microsoft.com/office/drawing/2014/main" id="{91D99A3E-CC62-2AC2-23E6-021FF0D609D1}"/>
                </a:ext>
              </a:extLst>
            </p:cNvPr>
            <p:cNvSpPr txBox="1">
              <a:spLocks/>
            </p:cNvSpPr>
            <p:nvPr/>
          </p:nvSpPr>
          <p:spPr>
            <a:xfrm>
              <a:off x="7340428" y="6037092"/>
              <a:ext cx="2228551" cy="254044"/>
            </a:xfrm>
            <a:prstGeom prst="rect">
              <a:avLst/>
            </a:prstGeom>
            <a:noFill/>
          </p:spPr>
          <p:txBody>
            <a:bodyPr wrap="square" rtlCol="0">
              <a:spAutoFit/>
            </a:bodyPr>
            <a:lstStyle/>
            <a:p>
              <a:pPr algn="ctr"/>
              <a:r>
                <a:rPr lang="en-US" sz="1051"/>
                <a:t>JD Edwards</a:t>
              </a:r>
            </a:p>
          </p:txBody>
        </p:sp>
      </p:grpSp>
      <p:cxnSp>
        <p:nvCxnSpPr>
          <p:cNvPr id="59" name="Straight Arrow Connector 58">
            <a:extLst>
              <a:ext uri="{FF2B5EF4-FFF2-40B4-BE49-F238E27FC236}">
                <a16:creationId xmlns:a16="http://schemas.microsoft.com/office/drawing/2014/main" id="{E04A416F-AF7A-0A02-610F-3C28B6E29CAB}"/>
              </a:ext>
            </a:extLst>
          </p:cNvPr>
          <p:cNvCxnSpPr>
            <a:cxnSpLocks/>
          </p:cNvCxnSpPr>
          <p:nvPr/>
        </p:nvCxnSpPr>
        <p:spPr>
          <a:xfrm>
            <a:off x="4732992" y="2292996"/>
            <a:ext cx="0" cy="861803"/>
          </a:xfrm>
          <a:prstGeom prst="straightConnector1">
            <a:avLst/>
          </a:prstGeom>
          <a:ln w="57150">
            <a:solidFill>
              <a:schemeClr val="accent2">
                <a:lumMod val="60000"/>
                <a:lumOff val="40000"/>
              </a:schemeClr>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8C6BE31A-7908-799A-52A5-15082F6C1B51}"/>
              </a:ext>
            </a:extLst>
          </p:cNvPr>
          <p:cNvCxnSpPr>
            <a:cxnSpLocks/>
          </p:cNvCxnSpPr>
          <p:nvPr/>
        </p:nvCxnSpPr>
        <p:spPr>
          <a:xfrm flipH="1">
            <a:off x="5049563" y="2296313"/>
            <a:ext cx="434107" cy="897095"/>
          </a:xfrm>
          <a:prstGeom prst="straightConnector1">
            <a:avLst/>
          </a:prstGeom>
          <a:ln w="57150">
            <a:solidFill>
              <a:schemeClr val="accent2">
                <a:lumMod val="60000"/>
                <a:lumOff val="40000"/>
              </a:schemeClr>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E8EA63CD-D246-8B1B-77CA-619E680A94D2}"/>
              </a:ext>
            </a:extLst>
          </p:cNvPr>
          <p:cNvCxnSpPr>
            <a:cxnSpLocks/>
          </p:cNvCxnSpPr>
          <p:nvPr/>
        </p:nvCxnSpPr>
        <p:spPr>
          <a:xfrm flipH="1" flipV="1">
            <a:off x="5382328" y="4122022"/>
            <a:ext cx="739152" cy="722156"/>
          </a:xfrm>
          <a:prstGeom prst="straightConnector1">
            <a:avLst/>
          </a:prstGeom>
          <a:ln w="57150">
            <a:solidFill>
              <a:schemeClr val="accent2">
                <a:lumMod val="60000"/>
                <a:lumOff val="40000"/>
              </a:schemeClr>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09EE2C08-2DB7-6E25-159E-7F2997BDE8EB}"/>
              </a:ext>
            </a:extLst>
          </p:cNvPr>
          <p:cNvCxnSpPr>
            <a:cxnSpLocks/>
          </p:cNvCxnSpPr>
          <p:nvPr/>
        </p:nvCxnSpPr>
        <p:spPr>
          <a:xfrm flipH="1" flipV="1">
            <a:off x="5047867" y="4257074"/>
            <a:ext cx="392624" cy="847697"/>
          </a:xfrm>
          <a:prstGeom prst="straightConnector1">
            <a:avLst/>
          </a:prstGeom>
          <a:ln w="57150">
            <a:solidFill>
              <a:schemeClr val="accent2">
                <a:lumMod val="60000"/>
                <a:lumOff val="40000"/>
              </a:schemeClr>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A69C749D-2C35-BEC5-981C-C7A9E8E32941}"/>
              </a:ext>
            </a:extLst>
          </p:cNvPr>
          <p:cNvCxnSpPr>
            <a:cxnSpLocks/>
          </p:cNvCxnSpPr>
          <p:nvPr/>
        </p:nvCxnSpPr>
        <p:spPr>
          <a:xfrm flipV="1">
            <a:off x="4732992" y="4249520"/>
            <a:ext cx="0" cy="915089"/>
          </a:xfrm>
          <a:prstGeom prst="straightConnector1">
            <a:avLst/>
          </a:prstGeom>
          <a:ln w="57150">
            <a:solidFill>
              <a:schemeClr val="accent2">
                <a:lumMod val="60000"/>
                <a:lumOff val="40000"/>
              </a:schemeClr>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160F90C8-9ADF-1C0B-B175-9542D360594F}"/>
              </a:ext>
            </a:extLst>
          </p:cNvPr>
          <p:cNvSpPr txBox="1"/>
          <p:nvPr/>
        </p:nvSpPr>
        <p:spPr>
          <a:xfrm>
            <a:off x="-295153" y="3801236"/>
            <a:ext cx="2228551" cy="230832"/>
          </a:xfrm>
          <a:prstGeom prst="rect">
            <a:avLst/>
          </a:prstGeom>
          <a:noFill/>
        </p:spPr>
        <p:txBody>
          <a:bodyPr wrap="square" rtlCol="0">
            <a:spAutoFit/>
          </a:bodyPr>
          <a:lstStyle/>
          <a:p>
            <a:pPr algn="ctr"/>
            <a:r>
              <a:rPr lang="en-US" sz="900" b="1"/>
              <a:t>365x (Nightly)</a:t>
            </a:r>
          </a:p>
        </p:txBody>
      </p:sp>
      <p:sp>
        <p:nvSpPr>
          <p:cNvPr id="77" name="TextBox 76">
            <a:extLst>
              <a:ext uri="{FF2B5EF4-FFF2-40B4-BE49-F238E27FC236}">
                <a16:creationId xmlns:a16="http://schemas.microsoft.com/office/drawing/2014/main" id="{5BF66775-3834-4EBD-1113-1311DFAE3978}"/>
              </a:ext>
            </a:extLst>
          </p:cNvPr>
          <p:cNvSpPr txBox="1"/>
          <p:nvPr/>
        </p:nvSpPr>
        <p:spPr>
          <a:xfrm>
            <a:off x="3599659" y="2017008"/>
            <a:ext cx="2228551" cy="230832"/>
          </a:xfrm>
          <a:prstGeom prst="rect">
            <a:avLst/>
          </a:prstGeom>
          <a:noFill/>
        </p:spPr>
        <p:txBody>
          <a:bodyPr wrap="square" rtlCol="0">
            <a:spAutoFit/>
          </a:bodyPr>
          <a:lstStyle/>
          <a:p>
            <a:pPr algn="ctr"/>
            <a:r>
              <a:rPr lang="en-US" sz="900" b="1"/>
              <a:t>1x (Yearly)</a:t>
            </a:r>
          </a:p>
        </p:txBody>
      </p:sp>
      <p:sp>
        <p:nvSpPr>
          <p:cNvPr id="78" name="TextBox 77">
            <a:extLst>
              <a:ext uri="{FF2B5EF4-FFF2-40B4-BE49-F238E27FC236}">
                <a16:creationId xmlns:a16="http://schemas.microsoft.com/office/drawing/2014/main" id="{6A4AE07C-9900-E63A-4DFF-C887DF4E5587}"/>
              </a:ext>
            </a:extLst>
          </p:cNvPr>
          <p:cNvSpPr txBox="1"/>
          <p:nvPr/>
        </p:nvSpPr>
        <p:spPr>
          <a:xfrm>
            <a:off x="4525403" y="2036451"/>
            <a:ext cx="2228551" cy="256545"/>
          </a:xfrm>
          <a:prstGeom prst="rect">
            <a:avLst/>
          </a:prstGeom>
          <a:noFill/>
        </p:spPr>
        <p:txBody>
          <a:bodyPr wrap="square" lIns="121920" tIns="60960" rIns="121920" bIns="60960" rtlCol="0" anchor="t">
            <a:spAutoFit/>
          </a:bodyPr>
          <a:lstStyle/>
          <a:p>
            <a:pPr algn="ctr"/>
            <a:r>
              <a:rPr lang="en-US" sz="867" b="1"/>
              <a:t>2x (Semesterly)</a:t>
            </a:r>
            <a:endParaRPr lang="en-US" sz="900" b="1"/>
          </a:p>
        </p:txBody>
      </p:sp>
      <p:sp>
        <p:nvSpPr>
          <p:cNvPr id="79" name="TextBox 78">
            <a:extLst>
              <a:ext uri="{FF2B5EF4-FFF2-40B4-BE49-F238E27FC236}">
                <a16:creationId xmlns:a16="http://schemas.microsoft.com/office/drawing/2014/main" id="{8E0921B3-95A9-72FF-38B6-C12107262DBF}"/>
              </a:ext>
            </a:extLst>
          </p:cNvPr>
          <p:cNvSpPr txBox="1"/>
          <p:nvPr/>
        </p:nvSpPr>
        <p:spPr>
          <a:xfrm>
            <a:off x="5413511" y="5630385"/>
            <a:ext cx="2228551" cy="230832"/>
          </a:xfrm>
          <a:prstGeom prst="rect">
            <a:avLst/>
          </a:prstGeom>
          <a:noFill/>
        </p:spPr>
        <p:txBody>
          <a:bodyPr wrap="square" rtlCol="0">
            <a:spAutoFit/>
          </a:bodyPr>
          <a:lstStyle/>
          <a:p>
            <a:pPr algn="ctr"/>
            <a:r>
              <a:rPr lang="en-US" sz="900" b="1"/>
              <a:t>4x (Quarterly)</a:t>
            </a:r>
          </a:p>
        </p:txBody>
      </p:sp>
      <p:sp>
        <p:nvSpPr>
          <p:cNvPr id="80" name="TextBox 79">
            <a:extLst>
              <a:ext uri="{FF2B5EF4-FFF2-40B4-BE49-F238E27FC236}">
                <a16:creationId xmlns:a16="http://schemas.microsoft.com/office/drawing/2014/main" id="{B6B356A4-EF7C-5F05-D4B6-41A54948DF11}"/>
              </a:ext>
            </a:extLst>
          </p:cNvPr>
          <p:cNvSpPr txBox="1"/>
          <p:nvPr/>
        </p:nvSpPr>
        <p:spPr>
          <a:xfrm>
            <a:off x="4656790" y="5987587"/>
            <a:ext cx="2228551" cy="256545"/>
          </a:xfrm>
          <a:prstGeom prst="rect">
            <a:avLst/>
          </a:prstGeom>
          <a:noFill/>
        </p:spPr>
        <p:txBody>
          <a:bodyPr wrap="square" lIns="121920" tIns="60960" rIns="121920" bIns="60960" rtlCol="0" anchor="t">
            <a:spAutoFit/>
          </a:bodyPr>
          <a:lstStyle/>
          <a:p>
            <a:pPr algn="ctr"/>
            <a:r>
              <a:rPr lang="en-US" sz="867" b="1"/>
              <a:t>1x (Annually)</a:t>
            </a:r>
          </a:p>
        </p:txBody>
      </p:sp>
      <p:sp>
        <p:nvSpPr>
          <p:cNvPr id="81" name="TextBox 80">
            <a:extLst>
              <a:ext uri="{FF2B5EF4-FFF2-40B4-BE49-F238E27FC236}">
                <a16:creationId xmlns:a16="http://schemas.microsoft.com/office/drawing/2014/main" id="{988DF2C3-8F1A-2A51-6699-C7BC509EB6FD}"/>
              </a:ext>
            </a:extLst>
          </p:cNvPr>
          <p:cNvSpPr txBox="1"/>
          <p:nvPr/>
        </p:nvSpPr>
        <p:spPr>
          <a:xfrm>
            <a:off x="3695753" y="5991682"/>
            <a:ext cx="2228551" cy="256545"/>
          </a:xfrm>
          <a:prstGeom prst="rect">
            <a:avLst/>
          </a:prstGeom>
          <a:noFill/>
        </p:spPr>
        <p:txBody>
          <a:bodyPr wrap="square" lIns="121920" tIns="60960" rIns="121920" bIns="60960" rtlCol="0" anchor="t">
            <a:spAutoFit/>
          </a:bodyPr>
          <a:lstStyle/>
          <a:p>
            <a:pPr algn="ctr"/>
            <a:r>
              <a:rPr lang="en-US" sz="867" b="1"/>
              <a:t>1x (Annually)</a:t>
            </a:r>
            <a:endParaRPr lang="en-US" sz="2400"/>
          </a:p>
        </p:txBody>
      </p:sp>
      <p:sp>
        <p:nvSpPr>
          <p:cNvPr id="82" name="TextBox 81">
            <a:extLst>
              <a:ext uri="{FF2B5EF4-FFF2-40B4-BE49-F238E27FC236}">
                <a16:creationId xmlns:a16="http://schemas.microsoft.com/office/drawing/2014/main" id="{D3058F77-0CA2-8F7B-A328-A092B3DAD78B}"/>
              </a:ext>
            </a:extLst>
          </p:cNvPr>
          <p:cNvSpPr txBox="1"/>
          <p:nvPr/>
        </p:nvSpPr>
        <p:spPr>
          <a:xfrm>
            <a:off x="182285" y="4855725"/>
            <a:ext cx="2228551" cy="230832"/>
          </a:xfrm>
          <a:prstGeom prst="rect">
            <a:avLst/>
          </a:prstGeom>
          <a:noFill/>
        </p:spPr>
        <p:txBody>
          <a:bodyPr wrap="square" rtlCol="0">
            <a:spAutoFit/>
          </a:bodyPr>
          <a:lstStyle/>
          <a:p>
            <a:pPr algn="ctr"/>
            <a:r>
              <a:rPr lang="en-US" sz="900" b="1"/>
              <a:t>12x (Monthly)</a:t>
            </a:r>
          </a:p>
        </p:txBody>
      </p:sp>
      <p:sp>
        <p:nvSpPr>
          <p:cNvPr id="83" name="TextBox 82">
            <a:extLst>
              <a:ext uri="{FF2B5EF4-FFF2-40B4-BE49-F238E27FC236}">
                <a16:creationId xmlns:a16="http://schemas.microsoft.com/office/drawing/2014/main" id="{8174DA56-3584-4686-EDF1-1C84B28EA07F}"/>
              </a:ext>
            </a:extLst>
          </p:cNvPr>
          <p:cNvSpPr txBox="1"/>
          <p:nvPr/>
        </p:nvSpPr>
        <p:spPr>
          <a:xfrm>
            <a:off x="1219135" y="5731042"/>
            <a:ext cx="2228551" cy="256545"/>
          </a:xfrm>
          <a:prstGeom prst="rect">
            <a:avLst/>
          </a:prstGeom>
          <a:noFill/>
        </p:spPr>
        <p:txBody>
          <a:bodyPr wrap="square" lIns="121920" tIns="60960" rIns="121920" bIns="60960" rtlCol="0" anchor="t">
            <a:spAutoFit/>
          </a:bodyPr>
          <a:lstStyle/>
          <a:p>
            <a:pPr algn="ctr"/>
            <a:r>
              <a:rPr lang="en-US" sz="867" b="1"/>
              <a:t>On Request (Self Service)</a:t>
            </a:r>
            <a:endParaRPr lang="en-US" sz="900" b="1"/>
          </a:p>
        </p:txBody>
      </p:sp>
      <p:sp>
        <p:nvSpPr>
          <p:cNvPr id="84" name="TextBox 83">
            <a:extLst>
              <a:ext uri="{FF2B5EF4-FFF2-40B4-BE49-F238E27FC236}">
                <a16:creationId xmlns:a16="http://schemas.microsoft.com/office/drawing/2014/main" id="{9206A4D8-087C-E479-8859-AEC42E8C1A97}"/>
              </a:ext>
            </a:extLst>
          </p:cNvPr>
          <p:cNvSpPr txBox="1"/>
          <p:nvPr/>
        </p:nvSpPr>
        <p:spPr>
          <a:xfrm>
            <a:off x="313495" y="2511997"/>
            <a:ext cx="2228551" cy="230832"/>
          </a:xfrm>
          <a:prstGeom prst="rect">
            <a:avLst/>
          </a:prstGeom>
          <a:noFill/>
        </p:spPr>
        <p:txBody>
          <a:bodyPr wrap="square" rtlCol="0">
            <a:spAutoFit/>
          </a:bodyPr>
          <a:lstStyle/>
          <a:p>
            <a:pPr algn="ctr"/>
            <a:r>
              <a:rPr lang="en-US" sz="900" b="1"/>
              <a:t>365x (Nightly)</a:t>
            </a:r>
          </a:p>
        </p:txBody>
      </p:sp>
      <p:sp>
        <p:nvSpPr>
          <p:cNvPr id="85" name="TextBox 84">
            <a:extLst>
              <a:ext uri="{FF2B5EF4-FFF2-40B4-BE49-F238E27FC236}">
                <a16:creationId xmlns:a16="http://schemas.microsoft.com/office/drawing/2014/main" id="{6AC2F389-B5D7-75A4-BDA5-EBA21CC2424D}"/>
              </a:ext>
            </a:extLst>
          </p:cNvPr>
          <p:cNvSpPr txBox="1"/>
          <p:nvPr/>
        </p:nvSpPr>
        <p:spPr>
          <a:xfrm>
            <a:off x="1728079" y="2003499"/>
            <a:ext cx="2228551" cy="230832"/>
          </a:xfrm>
          <a:prstGeom prst="rect">
            <a:avLst/>
          </a:prstGeom>
          <a:noFill/>
        </p:spPr>
        <p:txBody>
          <a:bodyPr wrap="square" rtlCol="0">
            <a:spAutoFit/>
          </a:bodyPr>
          <a:lstStyle/>
          <a:p>
            <a:pPr algn="ctr"/>
            <a:r>
              <a:rPr lang="en-US" sz="900" b="1"/>
              <a:t>365x (Nightly)</a:t>
            </a:r>
          </a:p>
        </p:txBody>
      </p:sp>
      <p:grpSp>
        <p:nvGrpSpPr>
          <p:cNvPr id="144" name="Group 143">
            <a:extLst>
              <a:ext uri="{FF2B5EF4-FFF2-40B4-BE49-F238E27FC236}">
                <a16:creationId xmlns:a16="http://schemas.microsoft.com/office/drawing/2014/main" id="{F58C4432-4B4D-4D0C-64B2-EBCE8DD74E7D}"/>
              </a:ext>
            </a:extLst>
          </p:cNvPr>
          <p:cNvGrpSpPr/>
          <p:nvPr/>
        </p:nvGrpSpPr>
        <p:grpSpPr>
          <a:xfrm>
            <a:off x="8384249" y="511283"/>
            <a:ext cx="3126195" cy="1330003"/>
            <a:chOff x="8894710" y="72360"/>
            <a:chExt cx="3126195" cy="1330003"/>
          </a:xfrm>
        </p:grpSpPr>
        <p:cxnSp>
          <p:nvCxnSpPr>
            <p:cNvPr id="89" name="Straight Arrow Connector 88">
              <a:extLst>
                <a:ext uri="{FF2B5EF4-FFF2-40B4-BE49-F238E27FC236}">
                  <a16:creationId xmlns:a16="http://schemas.microsoft.com/office/drawing/2014/main" id="{AA62BDB9-8428-77ED-AE9A-D00C60659008}"/>
                </a:ext>
              </a:extLst>
            </p:cNvPr>
            <p:cNvCxnSpPr>
              <a:cxnSpLocks/>
            </p:cNvCxnSpPr>
            <p:nvPr/>
          </p:nvCxnSpPr>
          <p:spPr>
            <a:xfrm>
              <a:off x="9102234" y="759953"/>
              <a:ext cx="419820" cy="0"/>
            </a:xfrm>
            <a:prstGeom prst="straightConnector1">
              <a:avLst/>
            </a:prstGeom>
            <a:ln w="57150">
              <a:headEnd w="lg" len="lg"/>
              <a:tailEnd type="triangle"/>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560281D1-5A55-C16E-2674-83FF05C13625}"/>
                </a:ext>
              </a:extLst>
            </p:cNvPr>
            <p:cNvSpPr txBox="1"/>
            <p:nvPr/>
          </p:nvSpPr>
          <p:spPr>
            <a:xfrm>
              <a:off x="9425393" y="599473"/>
              <a:ext cx="2595512" cy="276999"/>
            </a:xfrm>
            <a:prstGeom prst="rect">
              <a:avLst/>
            </a:prstGeom>
            <a:noFill/>
          </p:spPr>
          <p:txBody>
            <a:bodyPr wrap="square" rtlCol="0">
              <a:spAutoFit/>
            </a:bodyPr>
            <a:lstStyle/>
            <a:p>
              <a:r>
                <a:rPr lang="en-US" sz="1200" b="1"/>
                <a:t>DB Connection or Automated Sync</a:t>
              </a:r>
            </a:p>
          </p:txBody>
        </p:sp>
        <p:cxnSp>
          <p:nvCxnSpPr>
            <p:cNvPr id="92" name="Straight Arrow Connector 91">
              <a:extLst>
                <a:ext uri="{FF2B5EF4-FFF2-40B4-BE49-F238E27FC236}">
                  <a16:creationId xmlns:a16="http://schemas.microsoft.com/office/drawing/2014/main" id="{5D1123E1-205B-23BB-60A7-B705255EAACE}"/>
                </a:ext>
              </a:extLst>
            </p:cNvPr>
            <p:cNvCxnSpPr>
              <a:cxnSpLocks/>
            </p:cNvCxnSpPr>
            <p:nvPr/>
          </p:nvCxnSpPr>
          <p:spPr>
            <a:xfrm flipV="1">
              <a:off x="9104589" y="1084946"/>
              <a:ext cx="417465" cy="2900"/>
            </a:xfrm>
            <a:prstGeom prst="straightConnector1">
              <a:avLst/>
            </a:prstGeom>
            <a:ln w="57150">
              <a:solidFill>
                <a:schemeClr val="accent2">
                  <a:lumMod val="60000"/>
                  <a:lumOff val="40000"/>
                </a:schemeClr>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DC9E653A-D07F-CA45-D9A0-5676B766C917}"/>
                </a:ext>
              </a:extLst>
            </p:cNvPr>
            <p:cNvSpPr txBox="1"/>
            <p:nvPr/>
          </p:nvSpPr>
          <p:spPr>
            <a:xfrm>
              <a:off x="9457501" y="944875"/>
              <a:ext cx="1265648" cy="276999"/>
            </a:xfrm>
            <a:prstGeom prst="rect">
              <a:avLst/>
            </a:prstGeom>
            <a:noFill/>
          </p:spPr>
          <p:txBody>
            <a:bodyPr wrap="square" rtlCol="0">
              <a:spAutoFit/>
            </a:bodyPr>
            <a:lstStyle/>
            <a:p>
              <a:r>
                <a:rPr lang="en-US" sz="1200" b="1"/>
                <a:t>Manual Effort</a:t>
              </a:r>
            </a:p>
          </p:txBody>
        </p:sp>
        <p:sp>
          <p:nvSpPr>
            <p:cNvPr id="142" name="Rectangle 141">
              <a:extLst>
                <a:ext uri="{FF2B5EF4-FFF2-40B4-BE49-F238E27FC236}">
                  <a16:creationId xmlns:a16="http://schemas.microsoft.com/office/drawing/2014/main" id="{080BAF68-ED1C-1CDC-6DA9-DF2230CEE778}"/>
                </a:ext>
              </a:extLst>
            </p:cNvPr>
            <p:cNvSpPr/>
            <p:nvPr/>
          </p:nvSpPr>
          <p:spPr>
            <a:xfrm>
              <a:off x="8894710" y="72360"/>
              <a:ext cx="3126195" cy="133000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3" name="TextBox 142">
              <a:extLst>
                <a:ext uri="{FF2B5EF4-FFF2-40B4-BE49-F238E27FC236}">
                  <a16:creationId xmlns:a16="http://schemas.microsoft.com/office/drawing/2014/main" id="{2E0F96BD-6E76-6C7E-3E06-F65CA8A53195}"/>
                </a:ext>
              </a:extLst>
            </p:cNvPr>
            <p:cNvSpPr txBox="1"/>
            <p:nvPr/>
          </p:nvSpPr>
          <p:spPr>
            <a:xfrm>
              <a:off x="9160051" y="88043"/>
              <a:ext cx="2595512" cy="276999"/>
            </a:xfrm>
            <a:prstGeom prst="rect">
              <a:avLst/>
            </a:prstGeom>
            <a:noFill/>
          </p:spPr>
          <p:txBody>
            <a:bodyPr wrap="square" rtlCol="0">
              <a:spAutoFit/>
            </a:bodyPr>
            <a:lstStyle/>
            <a:p>
              <a:pPr algn="ctr"/>
              <a:r>
                <a:rPr lang="en-US" sz="1200" b="1"/>
                <a:t>Legend</a:t>
              </a:r>
            </a:p>
          </p:txBody>
        </p:sp>
      </p:grpSp>
      <p:sp>
        <p:nvSpPr>
          <p:cNvPr id="5" name="Title 1">
            <a:extLst>
              <a:ext uri="{FF2B5EF4-FFF2-40B4-BE49-F238E27FC236}">
                <a16:creationId xmlns:a16="http://schemas.microsoft.com/office/drawing/2014/main" id="{898540B6-2865-AE79-88C3-DC60A648D600}"/>
              </a:ext>
            </a:extLst>
          </p:cNvPr>
          <p:cNvSpPr txBox="1">
            <a:spLocks/>
          </p:cNvSpPr>
          <p:nvPr/>
        </p:nvSpPr>
        <p:spPr>
          <a:xfrm>
            <a:off x="374620" y="127306"/>
            <a:ext cx="4655200" cy="623823"/>
          </a:xfrm>
          <a:prstGeom prst="rect">
            <a:avLst/>
          </a:prstGeom>
        </p:spPr>
        <p:txBody>
          <a:bodyPr vert="horz" lIns="121920" tIns="60960" rIns="121920" bIns="60960" rtlCol="0" anchor="b">
            <a:normAutofit fontScale="67500" lnSpcReduction="2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buClrTx/>
              <a:buFontTx/>
            </a:pPr>
            <a:r>
              <a:rPr lang="en-US" sz="6000"/>
              <a:t>Data Refresh</a:t>
            </a:r>
          </a:p>
        </p:txBody>
      </p:sp>
      <p:grpSp>
        <p:nvGrpSpPr>
          <p:cNvPr id="7" name="Group 6">
            <a:extLst>
              <a:ext uri="{FF2B5EF4-FFF2-40B4-BE49-F238E27FC236}">
                <a16:creationId xmlns:a16="http://schemas.microsoft.com/office/drawing/2014/main" id="{B403DBF5-CB65-6A73-B325-B56BA53F300F}"/>
              </a:ext>
            </a:extLst>
          </p:cNvPr>
          <p:cNvGrpSpPr/>
          <p:nvPr/>
        </p:nvGrpSpPr>
        <p:grpSpPr>
          <a:xfrm>
            <a:off x="5364327" y="1804527"/>
            <a:ext cx="2228551" cy="875813"/>
            <a:chOff x="8872908" y="963188"/>
            <a:chExt cx="2228551" cy="875814"/>
          </a:xfrm>
        </p:grpSpPr>
        <p:pic>
          <p:nvPicPr>
            <p:cNvPr id="9" name="Graphic 8" descr="Paper outline">
              <a:extLst>
                <a:ext uri="{FF2B5EF4-FFF2-40B4-BE49-F238E27FC236}">
                  <a16:creationId xmlns:a16="http://schemas.microsoft.com/office/drawing/2014/main" id="{2F20F939-D702-9304-93DA-680C5CD0DBF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586711" y="963188"/>
              <a:ext cx="709623" cy="709623"/>
            </a:xfrm>
            <a:prstGeom prst="rect">
              <a:avLst/>
            </a:prstGeom>
          </p:spPr>
        </p:pic>
        <p:sp>
          <p:nvSpPr>
            <p:cNvPr id="11" name="TextBox 10">
              <a:extLst>
                <a:ext uri="{FF2B5EF4-FFF2-40B4-BE49-F238E27FC236}">
                  <a16:creationId xmlns:a16="http://schemas.microsoft.com/office/drawing/2014/main" id="{288A862B-39A6-005F-96AD-724E98012C07}"/>
                </a:ext>
              </a:extLst>
            </p:cNvPr>
            <p:cNvSpPr txBox="1"/>
            <p:nvPr/>
          </p:nvSpPr>
          <p:spPr>
            <a:xfrm>
              <a:off x="8872908" y="1584958"/>
              <a:ext cx="2228551" cy="254044"/>
            </a:xfrm>
            <a:prstGeom prst="rect">
              <a:avLst/>
            </a:prstGeom>
            <a:noFill/>
          </p:spPr>
          <p:txBody>
            <a:bodyPr wrap="square" rtlCol="0">
              <a:spAutoFit/>
            </a:bodyPr>
            <a:lstStyle/>
            <a:p>
              <a:pPr algn="ctr"/>
              <a:r>
                <a:rPr lang="en-US" sz="1051"/>
                <a:t>ELEOT</a:t>
              </a:r>
            </a:p>
          </p:txBody>
        </p:sp>
      </p:grpSp>
      <p:sp>
        <p:nvSpPr>
          <p:cNvPr id="21" name="TextBox 20">
            <a:extLst>
              <a:ext uri="{FF2B5EF4-FFF2-40B4-BE49-F238E27FC236}">
                <a16:creationId xmlns:a16="http://schemas.microsoft.com/office/drawing/2014/main" id="{4BCAB716-8360-329B-F1EF-F554FE6B0ACB}"/>
              </a:ext>
            </a:extLst>
          </p:cNvPr>
          <p:cNvSpPr txBox="1"/>
          <p:nvPr/>
        </p:nvSpPr>
        <p:spPr>
          <a:xfrm>
            <a:off x="5318666" y="2561377"/>
            <a:ext cx="2228551" cy="256545"/>
          </a:xfrm>
          <a:prstGeom prst="rect">
            <a:avLst/>
          </a:prstGeom>
          <a:noFill/>
        </p:spPr>
        <p:txBody>
          <a:bodyPr wrap="square" lIns="121920" tIns="60960" rIns="121920" bIns="60960" rtlCol="0" anchor="t">
            <a:spAutoFit/>
          </a:bodyPr>
          <a:lstStyle/>
          <a:p>
            <a:pPr algn="ctr"/>
            <a:r>
              <a:rPr lang="en-US" sz="867" b="1"/>
              <a:t>4x (Quarterly)</a:t>
            </a:r>
            <a:endParaRPr lang="en-US" sz="900" b="1"/>
          </a:p>
        </p:txBody>
      </p:sp>
      <p:cxnSp>
        <p:nvCxnSpPr>
          <p:cNvPr id="26" name="Straight Arrow Connector 25">
            <a:extLst>
              <a:ext uri="{FF2B5EF4-FFF2-40B4-BE49-F238E27FC236}">
                <a16:creationId xmlns:a16="http://schemas.microsoft.com/office/drawing/2014/main" id="{C9B5038F-8CB1-C410-D639-D9EC16848DE9}"/>
              </a:ext>
            </a:extLst>
          </p:cNvPr>
          <p:cNvCxnSpPr>
            <a:cxnSpLocks/>
          </p:cNvCxnSpPr>
          <p:nvPr/>
        </p:nvCxnSpPr>
        <p:spPr>
          <a:xfrm flipH="1">
            <a:off x="5372599" y="2708882"/>
            <a:ext cx="648063" cy="652372"/>
          </a:xfrm>
          <a:prstGeom prst="straightConnector1">
            <a:avLst/>
          </a:prstGeom>
          <a:ln w="57150">
            <a:solidFill>
              <a:schemeClr val="accent2">
                <a:lumMod val="60000"/>
                <a:lumOff val="40000"/>
              </a:schemeClr>
            </a:solidFill>
            <a:headEnd w="lg" len="lg"/>
            <a:tailEnd type="triangle"/>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30AF4998-B965-5F5F-6EFB-0A97598CD9C7}"/>
              </a:ext>
            </a:extLst>
          </p:cNvPr>
          <p:cNvGrpSpPr/>
          <p:nvPr/>
        </p:nvGrpSpPr>
        <p:grpSpPr>
          <a:xfrm>
            <a:off x="5808365" y="2890594"/>
            <a:ext cx="2228551" cy="875813"/>
            <a:chOff x="8872908" y="963188"/>
            <a:chExt cx="2228551" cy="875814"/>
          </a:xfrm>
        </p:grpSpPr>
        <p:pic>
          <p:nvPicPr>
            <p:cNvPr id="40" name="Graphic 39" descr="Paper outline">
              <a:extLst>
                <a:ext uri="{FF2B5EF4-FFF2-40B4-BE49-F238E27FC236}">
                  <a16:creationId xmlns:a16="http://schemas.microsoft.com/office/drawing/2014/main" id="{2957FB9E-E59D-1743-2953-044DBC88A42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586711" y="963188"/>
              <a:ext cx="709623" cy="709623"/>
            </a:xfrm>
            <a:prstGeom prst="rect">
              <a:avLst/>
            </a:prstGeom>
          </p:spPr>
        </p:pic>
        <p:sp>
          <p:nvSpPr>
            <p:cNvPr id="42" name="TextBox 41">
              <a:extLst>
                <a:ext uri="{FF2B5EF4-FFF2-40B4-BE49-F238E27FC236}">
                  <a16:creationId xmlns:a16="http://schemas.microsoft.com/office/drawing/2014/main" id="{6432715B-DD82-FE44-7177-6865BADCFFC4}"/>
                </a:ext>
              </a:extLst>
            </p:cNvPr>
            <p:cNvSpPr txBox="1"/>
            <p:nvPr/>
          </p:nvSpPr>
          <p:spPr>
            <a:xfrm>
              <a:off x="8872908" y="1584958"/>
              <a:ext cx="2228551" cy="254044"/>
            </a:xfrm>
            <a:prstGeom prst="rect">
              <a:avLst/>
            </a:prstGeom>
            <a:noFill/>
          </p:spPr>
          <p:txBody>
            <a:bodyPr wrap="square" rtlCol="0">
              <a:spAutoFit/>
            </a:bodyPr>
            <a:lstStyle/>
            <a:p>
              <a:pPr algn="ctr"/>
              <a:r>
                <a:rPr lang="en-US" sz="1051" err="1"/>
                <a:t>McREL</a:t>
              </a:r>
              <a:endParaRPr lang="en-US" sz="1051"/>
            </a:p>
          </p:txBody>
        </p:sp>
      </p:grpSp>
      <p:cxnSp>
        <p:nvCxnSpPr>
          <p:cNvPr id="44" name="Straight Arrow Connector 43">
            <a:extLst>
              <a:ext uri="{FF2B5EF4-FFF2-40B4-BE49-F238E27FC236}">
                <a16:creationId xmlns:a16="http://schemas.microsoft.com/office/drawing/2014/main" id="{3E3EA8F0-E2CA-7029-2C96-B4B7E83E3441}"/>
              </a:ext>
            </a:extLst>
          </p:cNvPr>
          <p:cNvCxnSpPr>
            <a:cxnSpLocks/>
          </p:cNvCxnSpPr>
          <p:nvPr/>
        </p:nvCxnSpPr>
        <p:spPr>
          <a:xfrm flipH="1">
            <a:off x="5513539" y="3326895"/>
            <a:ext cx="1014247" cy="277075"/>
          </a:xfrm>
          <a:prstGeom prst="straightConnector1">
            <a:avLst/>
          </a:prstGeom>
          <a:ln w="57150">
            <a:solidFill>
              <a:schemeClr val="accent2">
                <a:lumMod val="60000"/>
                <a:lumOff val="40000"/>
              </a:schemeClr>
            </a:solidFill>
            <a:headEnd w="lg" len="lg"/>
            <a:tailEnd type="triangle"/>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7B32FECD-0B04-8D74-B121-B3A6B7CD599D}"/>
              </a:ext>
            </a:extLst>
          </p:cNvPr>
          <p:cNvGrpSpPr/>
          <p:nvPr/>
        </p:nvGrpSpPr>
        <p:grpSpPr>
          <a:xfrm>
            <a:off x="5757467" y="3948231"/>
            <a:ext cx="2228551" cy="875813"/>
            <a:chOff x="8872908" y="963188"/>
            <a:chExt cx="2228551" cy="875814"/>
          </a:xfrm>
        </p:grpSpPr>
        <p:pic>
          <p:nvPicPr>
            <p:cNvPr id="53" name="Graphic 52" descr="Paper outline">
              <a:extLst>
                <a:ext uri="{FF2B5EF4-FFF2-40B4-BE49-F238E27FC236}">
                  <a16:creationId xmlns:a16="http://schemas.microsoft.com/office/drawing/2014/main" id="{78EB5C4C-EAE6-2F06-6FCE-8032882F5AD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586711" y="963188"/>
              <a:ext cx="709623" cy="709623"/>
            </a:xfrm>
            <a:prstGeom prst="rect">
              <a:avLst/>
            </a:prstGeom>
          </p:spPr>
        </p:pic>
        <p:sp>
          <p:nvSpPr>
            <p:cNvPr id="64" name="TextBox 63">
              <a:extLst>
                <a:ext uri="{FF2B5EF4-FFF2-40B4-BE49-F238E27FC236}">
                  <a16:creationId xmlns:a16="http://schemas.microsoft.com/office/drawing/2014/main" id="{9AB984AC-9BC6-3049-2D20-C543545B7DA3}"/>
                </a:ext>
              </a:extLst>
            </p:cNvPr>
            <p:cNvSpPr txBox="1"/>
            <p:nvPr/>
          </p:nvSpPr>
          <p:spPr>
            <a:xfrm>
              <a:off x="8872908" y="1584958"/>
              <a:ext cx="2228551" cy="254044"/>
            </a:xfrm>
            <a:prstGeom prst="rect">
              <a:avLst/>
            </a:prstGeom>
            <a:noFill/>
          </p:spPr>
          <p:txBody>
            <a:bodyPr wrap="square" rtlCol="0">
              <a:spAutoFit/>
            </a:bodyPr>
            <a:lstStyle/>
            <a:p>
              <a:pPr algn="ctr"/>
              <a:r>
                <a:rPr lang="en-US" sz="1051" err="1"/>
                <a:t>Cognia</a:t>
              </a:r>
              <a:endParaRPr lang="en-US" sz="1051"/>
            </a:p>
          </p:txBody>
        </p:sp>
      </p:grpSp>
      <p:cxnSp>
        <p:nvCxnSpPr>
          <p:cNvPr id="65" name="Straight Arrow Connector 64">
            <a:extLst>
              <a:ext uri="{FF2B5EF4-FFF2-40B4-BE49-F238E27FC236}">
                <a16:creationId xmlns:a16="http://schemas.microsoft.com/office/drawing/2014/main" id="{8BA65F1C-C59C-87EC-C474-8E315F6632FD}"/>
              </a:ext>
            </a:extLst>
          </p:cNvPr>
          <p:cNvCxnSpPr>
            <a:cxnSpLocks/>
          </p:cNvCxnSpPr>
          <p:nvPr/>
        </p:nvCxnSpPr>
        <p:spPr>
          <a:xfrm flipH="1" flipV="1">
            <a:off x="5564872" y="3851233"/>
            <a:ext cx="975169" cy="379671"/>
          </a:xfrm>
          <a:prstGeom prst="straightConnector1">
            <a:avLst/>
          </a:prstGeom>
          <a:ln w="57150">
            <a:solidFill>
              <a:schemeClr val="accent2">
                <a:lumMod val="60000"/>
                <a:lumOff val="40000"/>
              </a:schemeClr>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24017A98-AB94-82C6-DCDF-2F19189D6AD3}"/>
              </a:ext>
            </a:extLst>
          </p:cNvPr>
          <p:cNvSpPr txBox="1"/>
          <p:nvPr/>
        </p:nvSpPr>
        <p:spPr>
          <a:xfrm>
            <a:off x="5757327" y="3669999"/>
            <a:ext cx="2228551" cy="256545"/>
          </a:xfrm>
          <a:prstGeom prst="rect">
            <a:avLst/>
          </a:prstGeom>
          <a:noFill/>
        </p:spPr>
        <p:txBody>
          <a:bodyPr wrap="square" lIns="121920" tIns="60960" rIns="121920" bIns="60960" rtlCol="0" anchor="t">
            <a:spAutoFit/>
          </a:bodyPr>
          <a:lstStyle/>
          <a:p>
            <a:pPr algn="ctr"/>
            <a:r>
              <a:rPr lang="en-US" sz="867" b="1"/>
              <a:t>1x historical load</a:t>
            </a:r>
            <a:endParaRPr lang="en-US" sz="900" b="1"/>
          </a:p>
        </p:txBody>
      </p:sp>
      <p:graphicFrame>
        <p:nvGraphicFramePr>
          <p:cNvPr id="3" name="Table 148">
            <a:extLst>
              <a:ext uri="{FF2B5EF4-FFF2-40B4-BE49-F238E27FC236}">
                <a16:creationId xmlns:a16="http://schemas.microsoft.com/office/drawing/2014/main" id="{56DEA81F-CDCA-B5D5-5654-FDCD16383DE0}"/>
              </a:ext>
            </a:extLst>
          </p:cNvPr>
          <p:cNvGraphicFramePr>
            <a:graphicFrameLocks noGrp="1"/>
          </p:cNvGraphicFramePr>
          <p:nvPr/>
        </p:nvGraphicFramePr>
        <p:xfrm>
          <a:off x="8159432" y="2256715"/>
          <a:ext cx="3747299" cy="3849099"/>
        </p:xfrm>
        <a:graphic>
          <a:graphicData uri="http://schemas.openxmlformats.org/drawingml/2006/table">
            <a:tbl>
              <a:tblPr firstRow="1" bandRow="1">
                <a:tableStyleId>{5C22544A-7EE6-4342-B048-85BDC9FD1C3A}</a:tableStyleId>
              </a:tblPr>
              <a:tblGrid>
                <a:gridCol w="1095277">
                  <a:extLst>
                    <a:ext uri="{9D8B030D-6E8A-4147-A177-3AD203B41FA5}">
                      <a16:colId xmlns:a16="http://schemas.microsoft.com/office/drawing/2014/main" val="3441370163"/>
                    </a:ext>
                  </a:extLst>
                </a:gridCol>
                <a:gridCol w="1095375">
                  <a:extLst>
                    <a:ext uri="{9D8B030D-6E8A-4147-A177-3AD203B41FA5}">
                      <a16:colId xmlns:a16="http://schemas.microsoft.com/office/drawing/2014/main" val="251739294"/>
                    </a:ext>
                  </a:extLst>
                </a:gridCol>
                <a:gridCol w="1556647">
                  <a:extLst>
                    <a:ext uri="{9D8B030D-6E8A-4147-A177-3AD203B41FA5}">
                      <a16:colId xmlns:a16="http://schemas.microsoft.com/office/drawing/2014/main" val="2339747789"/>
                    </a:ext>
                  </a:extLst>
                </a:gridCol>
              </a:tblGrid>
              <a:tr h="292231">
                <a:tc>
                  <a:txBody>
                    <a:bodyPr/>
                    <a:lstStyle/>
                    <a:p>
                      <a:pPr algn="ctr"/>
                      <a:r>
                        <a:rPr lang="en-US" sz="1100"/>
                        <a:t>Source</a:t>
                      </a:r>
                    </a:p>
                  </a:txBody>
                  <a:tcPr/>
                </a:tc>
                <a:tc>
                  <a:txBody>
                    <a:bodyPr/>
                    <a:lstStyle/>
                    <a:p>
                      <a:pPr algn="ctr"/>
                      <a:r>
                        <a:rPr lang="en-US" sz="1100"/>
                        <a:t>Frequency</a:t>
                      </a:r>
                    </a:p>
                  </a:txBody>
                  <a:tcPr/>
                </a:tc>
                <a:tc>
                  <a:txBody>
                    <a:bodyPr/>
                    <a:lstStyle/>
                    <a:p>
                      <a:pPr algn="ctr"/>
                      <a:r>
                        <a:rPr lang="en-US" sz="1100"/>
                        <a:t>Method</a:t>
                      </a:r>
                    </a:p>
                  </a:txBody>
                  <a:tcPr/>
                </a:tc>
                <a:extLst>
                  <a:ext uri="{0D108BD9-81ED-4DB2-BD59-A6C34878D82A}">
                    <a16:rowId xmlns:a16="http://schemas.microsoft.com/office/drawing/2014/main" val="2910632284"/>
                  </a:ext>
                </a:extLst>
              </a:tr>
              <a:tr h="287888">
                <a:tc>
                  <a:txBody>
                    <a:bodyPr/>
                    <a:lstStyle/>
                    <a:p>
                      <a:r>
                        <a:rPr lang="en-US" sz="1100"/>
                        <a:t>Infinite Campus</a:t>
                      </a:r>
                    </a:p>
                  </a:txBody>
                  <a:tcPr/>
                </a:tc>
                <a:tc>
                  <a:txBody>
                    <a:bodyPr/>
                    <a:lstStyle/>
                    <a:p>
                      <a:r>
                        <a:rPr lang="en-US" sz="1100"/>
                        <a:t>365x (Nightly)</a:t>
                      </a:r>
                    </a:p>
                  </a:txBody>
                  <a:tcPr/>
                </a:tc>
                <a:tc>
                  <a:txBody>
                    <a:bodyPr/>
                    <a:lstStyle/>
                    <a:p>
                      <a:r>
                        <a:rPr lang="en-US" sz="1100" err="1"/>
                        <a:t>EdFi</a:t>
                      </a:r>
                      <a:r>
                        <a:rPr lang="en-US" sz="1100"/>
                        <a:t> Sync</a:t>
                      </a:r>
                    </a:p>
                  </a:txBody>
                  <a:tcPr/>
                </a:tc>
                <a:extLst>
                  <a:ext uri="{0D108BD9-81ED-4DB2-BD59-A6C34878D82A}">
                    <a16:rowId xmlns:a16="http://schemas.microsoft.com/office/drawing/2014/main" val="3234416149"/>
                  </a:ext>
                </a:extLst>
              </a:tr>
              <a:tr h="266700">
                <a:tc>
                  <a:txBody>
                    <a:bodyPr/>
                    <a:lstStyle/>
                    <a:p>
                      <a:r>
                        <a:rPr lang="en-US" sz="1100"/>
                        <a:t>Child Plus</a:t>
                      </a:r>
                    </a:p>
                  </a:txBody>
                  <a:tcPr/>
                </a:tc>
                <a:tc>
                  <a:txBody>
                    <a:bodyPr/>
                    <a:lstStyle/>
                    <a:p>
                      <a:r>
                        <a:rPr lang="en-US" sz="1100"/>
                        <a:t>365x (Nightly)</a:t>
                      </a:r>
                    </a:p>
                  </a:txBody>
                  <a:tcPr/>
                </a:tc>
                <a:tc>
                  <a:txBody>
                    <a:bodyPr/>
                    <a:lstStyle/>
                    <a:p>
                      <a:r>
                        <a:rPr lang="en-US" sz="1100"/>
                        <a:t>DB Connect</a:t>
                      </a:r>
                    </a:p>
                  </a:txBody>
                  <a:tcPr/>
                </a:tc>
                <a:extLst>
                  <a:ext uri="{0D108BD9-81ED-4DB2-BD59-A6C34878D82A}">
                    <a16:rowId xmlns:a16="http://schemas.microsoft.com/office/drawing/2014/main" val="4003877106"/>
                  </a:ext>
                </a:extLst>
              </a:tr>
              <a:tr h="426720">
                <a:tc>
                  <a:txBody>
                    <a:bodyPr/>
                    <a:lstStyle/>
                    <a:p>
                      <a:r>
                        <a:rPr lang="en-US" sz="1100"/>
                        <a:t>Achieve3000 / Smarty Ants</a:t>
                      </a:r>
                    </a:p>
                  </a:txBody>
                  <a:tcPr/>
                </a:tc>
                <a:tc>
                  <a:txBody>
                    <a:bodyPr/>
                    <a:lstStyle/>
                    <a:p>
                      <a:r>
                        <a:rPr lang="en-US" sz="1100"/>
                        <a:t>365x (Nightly)</a:t>
                      </a:r>
                    </a:p>
                  </a:txBody>
                  <a:tcPr/>
                </a:tc>
                <a:tc>
                  <a:txBody>
                    <a:bodyPr/>
                    <a:lstStyle/>
                    <a:p>
                      <a:r>
                        <a:rPr lang="en-US" sz="1100"/>
                        <a:t>SFTP - Vendor</a:t>
                      </a:r>
                    </a:p>
                  </a:txBody>
                  <a:tcPr/>
                </a:tc>
                <a:extLst>
                  <a:ext uri="{0D108BD9-81ED-4DB2-BD59-A6C34878D82A}">
                    <a16:rowId xmlns:a16="http://schemas.microsoft.com/office/drawing/2014/main" val="669541125"/>
                  </a:ext>
                </a:extLst>
              </a:tr>
              <a:tr h="259080">
                <a:tc>
                  <a:txBody>
                    <a:bodyPr/>
                    <a:lstStyle/>
                    <a:p>
                      <a:r>
                        <a:rPr lang="en-US" sz="1100"/>
                        <a:t>Renaissance</a:t>
                      </a:r>
                    </a:p>
                  </a:txBody>
                  <a:tcPr/>
                </a:tc>
                <a:tc>
                  <a:txBody>
                    <a:bodyPr/>
                    <a:lstStyle/>
                    <a:p>
                      <a:r>
                        <a:rPr lang="en-US" sz="1100"/>
                        <a:t>12x (Monthly)</a:t>
                      </a:r>
                    </a:p>
                  </a:txBody>
                  <a:tcPr/>
                </a:tc>
                <a:tc>
                  <a:txBody>
                    <a:bodyPr/>
                    <a:lstStyle/>
                    <a:p>
                      <a:r>
                        <a:rPr lang="en-US" sz="1100"/>
                        <a:t>SFTP – Vendor</a:t>
                      </a:r>
                    </a:p>
                  </a:txBody>
                  <a:tcPr/>
                </a:tc>
                <a:extLst>
                  <a:ext uri="{0D108BD9-81ED-4DB2-BD59-A6C34878D82A}">
                    <a16:rowId xmlns:a16="http://schemas.microsoft.com/office/drawing/2014/main" val="2977938613"/>
                  </a:ext>
                </a:extLst>
              </a:tr>
              <a:tr h="259080">
                <a:tc>
                  <a:txBody>
                    <a:bodyPr/>
                    <a:lstStyle/>
                    <a:p>
                      <a:r>
                        <a:rPr lang="en-US" sz="1100"/>
                        <a:t>TS Gold</a:t>
                      </a:r>
                    </a:p>
                  </a:txBody>
                  <a:tcPr/>
                </a:tc>
                <a:tc>
                  <a:txBody>
                    <a:bodyPr/>
                    <a:lstStyle/>
                    <a:p>
                      <a:r>
                        <a:rPr lang="en-US" sz="1100"/>
                        <a:t>5x ()</a:t>
                      </a:r>
                    </a:p>
                  </a:txBody>
                  <a:tcPr/>
                </a:tc>
                <a:tc>
                  <a:txBody>
                    <a:bodyPr/>
                    <a:lstStyle/>
                    <a:p>
                      <a:r>
                        <a:rPr lang="en-US" sz="1100"/>
                        <a:t>Vendor Secure Email</a:t>
                      </a:r>
                    </a:p>
                  </a:txBody>
                  <a:tcPr/>
                </a:tc>
                <a:extLst>
                  <a:ext uri="{0D108BD9-81ED-4DB2-BD59-A6C34878D82A}">
                    <a16:rowId xmlns:a16="http://schemas.microsoft.com/office/drawing/2014/main" val="3773089922"/>
                  </a:ext>
                </a:extLst>
              </a:tr>
              <a:tr h="259080">
                <a:tc>
                  <a:txBody>
                    <a:bodyPr/>
                    <a:lstStyle/>
                    <a:p>
                      <a:r>
                        <a:rPr lang="en-US" sz="1100"/>
                        <a:t>MSAA</a:t>
                      </a:r>
                    </a:p>
                  </a:txBody>
                  <a:tcPr/>
                </a:tc>
                <a:tc>
                  <a:txBody>
                    <a:bodyPr/>
                    <a:lstStyle/>
                    <a:p>
                      <a:r>
                        <a:rPr lang="en-US" sz="1100"/>
                        <a:t>1x (Annually)</a:t>
                      </a:r>
                    </a:p>
                  </a:txBody>
                  <a:tcPr/>
                </a:tc>
                <a:tc>
                  <a:txBody>
                    <a:bodyPr/>
                    <a:lstStyle/>
                    <a:p>
                      <a:r>
                        <a:rPr lang="en-US" sz="1100"/>
                        <a:t>SFTP - </a:t>
                      </a:r>
                      <a:r>
                        <a:rPr lang="en-US" sz="1100" err="1"/>
                        <a:t>DBDriven</a:t>
                      </a:r>
                    </a:p>
                  </a:txBody>
                  <a:tcPr/>
                </a:tc>
                <a:extLst>
                  <a:ext uri="{0D108BD9-81ED-4DB2-BD59-A6C34878D82A}">
                    <a16:rowId xmlns:a16="http://schemas.microsoft.com/office/drawing/2014/main" val="1563872475"/>
                  </a:ext>
                </a:extLst>
              </a:tr>
              <a:tr h="259080">
                <a:tc>
                  <a:txBody>
                    <a:bodyPr/>
                    <a:lstStyle/>
                    <a:p>
                      <a:r>
                        <a:rPr lang="en-US" sz="1100"/>
                        <a:t>SBA</a:t>
                      </a:r>
                    </a:p>
                  </a:txBody>
                  <a:tcPr/>
                </a:tc>
                <a:tc>
                  <a:txBody>
                    <a:bodyPr/>
                    <a:lstStyle/>
                    <a:p>
                      <a:pPr lvl="0" algn="l">
                        <a:lnSpc>
                          <a:spcPct val="100000"/>
                        </a:lnSpc>
                        <a:spcBef>
                          <a:spcPts val="0"/>
                        </a:spcBef>
                        <a:spcAft>
                          <a:spcPts val="0"/>
                        </a:spcAft>
                        <a:buNone/>
                      </a:pPr>
                      <a:r>
                        <a:rPr lang="en-US" sz="1100" b="0" i="0" u="none" strike="noStrike" noProof="0">
                          <a:latin typeface="Calibri"/>
                        </a:rPr>
                        <a:t>1x (Annually) </a:t>
                      </a:r>
                    </a:p>
                  </a:txBody>
                  <a:tcPr/>
                </a:tc>
                <a:tc>
                  <a:txBody>
                    <a:bodyPr/>
                    <a:lstStyle/>
                    <a:p>
                      <a:pPr lvl="0">
                        <a:buNone/>
                      </a:pPr>
                      <a:r>
                        <a:rPr lang="en-US" sz="1100" b="0" i="0" u="none" strike="noStrike" noProof="0">
                          <a:latin typeface="Calibri"/>
                        </a:rPr>
                        <a:t>SFTP</a:t>
                      </a:r>
                      <a:r>
                        <a:rPr lang="en-US" sz="1100"/>
                        <a:t> – </a:t>
                      </a:r>
                      <a:r>
                        <a:rPr lang="en-US" sz="1100" err="1"/>
                        <a:t>DBDriven</a:t>
                      </a:r>
                    </a:p>
                  </a:txBody>
                  <a:tcPr/>
                </a:tc>
                <a:extLst>
                  <a:ext uri="{0D108BD9-81ED-4DB2-BD59-A6C34878D82A}">
                    <a16:rowId xmlns:a16="http://schemas.microsoft.com/office/drawing/2014/main" val="2125810219"/>
                  </a:ext>
                </a:extLst>
              </a:tr>
              <a:tr h="259080">
                <a:tc>
                  <a:txBody>
                    <a:bodyPr/>
                    <a:lstStyle/>
                    <a:p>
                      <a:r>
                        <a:rPr lang="en-US" sz="1100"/>
                        <a:t>WIDA</a:t>
                      </a:r>
                    </a:p>
                  </a:txBody>
                  <a:tcPr/>
                </a:tc>
                <a:tc>
                  <a:txBody>
                    <a:bodyPr/>
                    <a:lstStyle/>
                    <a:p>
                      <a:r>
                        <a:rPr lang="en-US" sz="1100"/>
                        <a:t>4x (Quarterly)</a:t>
                      </a:r>
                    </a:p>
                  </a:txBody>
                  <a:tcPr/>
                </a:tc>
                <a:tc>
                  <a:txBody>
                    <a:bodyPr/>
                    <a:lstStyle/>
                    <a:p>
                      <a:pPr lvl="0">
                        <a:buNone/>
                      </a:pPr>
                      <a:r>
                        <a:rPr lang="en-US" sz="1100" b="0" i="0" u="none" strike="noStrike" noProof="0">
                          <a:latin typeface="Calibri"/>
                        </a:rPr>
                        <a:t>SFTP</a:t>
                      </a:r>
                      <a:r>
                        <a:rPr lang="en-US" sz="1100"/>
                        <a:t> – </a:t>
                      </a:r>
                      <a:r>
                        <a:rPr lang="en-US" sz="1100" err="1"/>
                        <a:t>DBDriven</a:t>
                      </a:r>
                    </a:p>
                  </a:txBody>
                  <a:tcPr/>
                </a:tc>
                <a:extLst>
                  <a:ext uri="{0D108BD9-81ED-4DB2-BD59-A6C34878D82A}">
                    <a16:rowId xmlns:a16="http://schemas.microsoft.com/office/drawing/2014/main" val="3407942107"/>
                  </a:ext>
                </a:extLst>
              </a:tr>
              <a:tr h="259080">
                <a:tc>
                  <a:txBody>
                    <a:bodyPr/>
                    <a:lstStyle/>
                    <a:p>
                      <a:r>
                        <a:rPr lang="en-US" sz="1100"/>
                        <a:t>AP Program</a:t>
                      </a:r>
                    </a:p>
                  </a:txBody>
                  <a:tcPr/>
                </a:tc>
                <a:tc>
                  <a:txBody>
                    <a:bodyPr/>
                    <a:lstStyle/>
                    <a:p>
                      <a:r>
                        <a:rPr lang="en-US" sz="1100"/>
                        <a:t>1x (Annually)</a:t>
                      </a:r>
                    </a:p>
                  </a:txBody>
                  <a:tcPr/>
                </a:tc>
                <a:tc>
                  <a:txBody>
                    <a:bodyPr/>
                    <a:lstStyle/>
                    <a:p>
                      <a:pPr lvl="0">
                        <a:buNone/>
                      </a:pPr>
                      <a:r>
                        <a:rPr lang="en-US" sz="1100" b="0" i="0" u="none" strike="noStrike" noProof="0">
                          <a:latin typeface="Calibri"/>
                        </a:rPr>
                        <a:t>SFTP</a:t>
                      </a:r>
                      <a:r>
                        <a:rPr lang="en-US" sz="1100"/>
                        <a:t> – </a:t>
                      </a:r>
                      <a:r>
                        <a:rPr lang="en-US" sz="1100" err="1"/>
                        <a:t>DBDriven</a:t>
                      </a:r>
                    </a:p>
                  </a:txBody>
                  <a:tcPr/>
                </a:tc>
                <a:extLst>
                  <a:ext uri="{0D108BD9-81ED-4DB2-BD59-A6C34878D82A}">
                    <a16:rowId xmlns:a16="http://schemas.microsoft.com/office/drawing/2014/main" val="522280755"/>
                  </a:ext>
                </a:extLst>
              </a:tr>
              <a:tr h="579120">
                <a:tc>
                  <a:txBody>
                    <a:bodyPr/>
                    <a:lstStyle/>
                    <a:p>
                      <a:r>
                        <a:rPr lang="en-US" sz="1100"/>
                        <a:t>JD Edwards</a:t>
                      </a:r>
                    </a:p>
                  </a:txBody>
                  <a:tcPr/>
                </a:tc>
                <a:tc>
                  <a:txBody>
                    <a:bodyPr/>
                    <a:lstStyle/>
                    <a:p>
                      <a:r>
                        <a:rPr lang="en-US" sz="1100"/>
                        <a:t>6x? (Monthly – phase out 2023) </a:t>
                      </a:r>
                    </a:p>
                  </a:txBody>
                  <a:tcPr/>
                </a:tc>
                <a:tc>
                  <a:txBody>
                    <a:bodyPr/>
                    <a:lstStyle/>
                    <a:p>
                      <a:pPr lvl="0">
                        <a:buNone/>
                      </a:pPr>
                      <a:r>
                        <a:rPr lang="en-US" sz="1100" b="0" i="0" u="none" strike="noStrike" noProof="0">
                          <a:latin typeface="Calibri"/>
                        </a:rPr>
                        <a:t>SFTP</a:t>
                      </a:r>
                      <a:r>
                        <a:rPr lang="en-US" sz="1100"/>
                        <a:t> – </a:t>
                      </a:r>
                      <a:r>
                        <a:rPr lang="en-US" sz="1100" err="1"/>
                        <a:t>DBDriven</a:t>
                      </a:r>
                    </a:p>
                  </a:txBody>
                  <a:tcPr/>
                </a:tc>
                <a:extLst>
                  <a:ext uri="{0D108BD9-81ED-4DB2-BD59-A6C34878D82A}">
                    <a16:rowId xmlns:a16="http://schemas.microsoft.com/office/drawing/2014/main" val="1657027623"/>
                  </a:ext>
                </a:extLst>
              </a:tr>
              <a:tr h="426720">
                <a:tc>
                  <a:txBody>
                    <a:bodyPr/>
                    <a:lstStyle/>
                    <a:p>
                      <a:pPr lvl="0">
                        <a:buNone/>
                      </a:pPr>
                      <a:r>
                        <a:rPr lang="en-US" sz="1100"/>
                        <a:t>ACT Aspire</a:t>
                      </a:r>
                    </a:p>
                  </a:txBody>
                  <a:tcPr/>
                </a:tc>
                <a:tc>
                  <a:txBody>
                    <a:bodyPr/>
                    <a:lstStyle/>
                    <a:p>
                      <a:pPr lvl="0">
                        <a:buNone/>
                      </a:pPr>
                      <a:endParaRPr lang="en-US" sz="1100"/>
                    </a:p>
                  </a:txBody>
                  <a:tcPr/>
                </a:tc>
                <a:tc>
                  <a:txBody>
                    <a:bodyPr/>
                    <a:lstStyle/>
                    <a:p>
                      <a:pPr lvl="0">
                        <a:buNone/>
                      </a:pPr>
                      <a:endParaRPr lang="en-US" sz="1100"/>
                    </a:p>
                  </a:txBody>
                  <a:tcPr/>
                </a:tc>
                <a:extLst>
                  <a:ext uri="{0D108BD9-81ED-4DB2-BD59-A6C34878D82A}">
                    <a16:rowId xmlns:a16="http://schemas.microsoft.com/office/drawing/2014/main" val="1136810120"/>
                  </a:ext>
                </a:extLst>
              </a:tr>
            </a:tbl>
          </a:graphicData>
        </a:graphic>
      </p:graphicFrame>
    </p:spTree>
    <p:extLst>
      <p:ext uri="{BB962C8B-B14F-4D97-AF65-F5344CB8AC3E}">
        <p14:creationId xmlns:p14="http://schemas.microsoft.com/office/powerpoint/2010/main" val="2927290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B25B5-37E6-D656-E322-D3075EE46126}"/>
              </a:ext>
            </a:extLst>
          </p:cNvPr>
          <p:cNvSpPr>
            <a:spLocks noGrp="1"/>
          </p:cNvSpPr>
          <p:nvPr>
            <p:ph type="title"/>
          </p:nvPr>
        </p:nvSpPr>
        <p:spPr>
          <a:xfrm>
            <a:off x="733425" y="3106088"/>
            <a:ext cx="10599593" cy="781844"/>
          </a:xfrm>
        </p:spPr>
        <p:txBody>
          <a:bodyPr>
            <a:normAutofit fontScale="90000"/>
          </a:bodyPr>
          <a:lstStyle/>
          <a:p>
            <a:pPr algn="ctr"/>
            <a:r>
              <a:rPr lang="en-US" sz="5400">
                <a:cs typeface="Calibri Light"/>
              </a:rPr>
              <a:t>Early Warning System (EWS)</a:t>
            </a:r>
            <a:endParaRPr lang="en-US" sz="5400"/>
          </a:p>
        </p:txBody>
      </p:sp>
      <p:cxnSp>
        <p:nvCxnSpPr>
          <p:cNvPr id="7" name="Straight Connector 6">
            <a:extLst>
              <a:ext uri="{FF2B5EF4-FFF2-40B4-BE49-F238E27FC236}">
                <a16:creationId xmlns:a16="http://schemas.microsoft.com/office/drawing/2014/main" id="{F1BE6235-1531-4A47-B96B-7C53D3761D76}"/>
              </a:ext>
            </a:extLst>
          </p:cNvPr>
          <p:cNvCxnSpPr>
            <a:cxnSpLocks/>
          </p:cNvCxnSpPr>
          <p:nvPr/>
        </p:nvCxnSpPr>
        <p:spPr>
          <a:xfrm>
            <a:off x="733425" y="1200150"/>
            <a:ext cx="10725150"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0473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B25B5-37E6-D656-E322-D3075EE46126}"/>
              </a:ext>
            </a:extLst>
          </p:cNvPr>
          <p:cNvSpPr>
            <a:spLocks noGrp="1"/>
          </p:cNvSpPr>
          <p:nvPr>
            <p:ph type="title"/>
          </p:nvPr>
        </p:nvSpPr>
        <p:spPr>
          <a:xfrm>
            <a:off x="838200" y="418306"/>
            <a:ext cx="10515600" cy="781844"/>
          </a:xfrm>
        </p:spPr>
        <p:txBody>
          <a:bodyPr>
            <a:normAutofit/>
          </a:bodyPr>
          <a:lstStyle/>
          <a:p>
            <a:r>
              <a:rPr lang="en-US" sz="4000">
                <a:cs typeface="Calibri Light"/>
              </a:rPr>
              <a:t>EWS Project Overview</a:t>
            </a:r>
            <a:endParaRPr lang="en-US" sz="4000"/>
          </a:p>
        </p:txBody>
      </p:sp>
      <p:sp>
        <p:nvSpPr>
          <p:cNvPr id="4" name="Content Placeholder 2">
            <a:extLst>
              <a:ext uri="{FF2B5EF4-FFF2-40B4-BE49-F238E27FC236}">
                <a16:creationId xmlns:a16="http://schemas.microsoft.com/office/drawing/2014/main" id="{E08B26CE-7448-8412-53A0-80EB2D6CFC6A}"/>
              </a:ext>
            </a:extLst>
          </p:cNvPr>
          <p:cNvSpPr>
            <a:spLocks noGrp="1"/>
          </p:cNvSpPr>
          <p:nvPr>
            <p:ph idx="1"/>
          </p:nvPr>
        </p:nvSpPr>
        <p:spPr>
          <a:xfrm>
            <a:off x="628651" y="1733695"/>
            <a:ext cx="4505324" cy="3724130"/>
          </a:xfrm>
          <a:ln>
            <a:noFill/>
          </a:ln>
        </p:spPr>
        <p:txBody>
          <a:bodyPr vert="horz" lIns="91440" tIns="45720" rIns="91440" bIns="45720" rtlCol="0" anchor="t">
            <a:normAutofit/>
          </a:bodyPr>
          <a:lstStyle/>
          <a:p>
            <a:pPr marL="0" indent="0">
              <a:buNone/>
            </a:pPr>
            <a:r>
              <a:rPr lang="en-US" sz="1800"/>
              <a:t>GOAL</a:t>
            </a:r>
          </a:p>
          <a:p>
            <a:pPr lvl="1"/>
            <a:r>
              <a:rPr lang="en-US" sz="1400"/>
              <a:t>Provide educators with measurable and actionable data for individual students and student groups</a:t>
            </a:r>
          </a:p>
          <a:p>
            <a:pPr lvl="1"/>
            <a:endParaRPr lang="en-US" sz="1600">
              <a:cs typeface="Calibri"/>
            </a:endParaRPr>
          </a:p>
          <a:p>
            <a:pPr marL="0" indent="0">
              <a:buNone/>
            </a:pPr>
            <a:r>
              <a:rPr lang="en-US" sz="1800"/>
              <a:t>OBJECTIVE</a:t>
            </a:r>
          </a:p>
          <a:p>
            <a:pPr lvl="1">
              <a:spcAft>
                <a:spcPts val="600"/>
              </a:spcAft>
            </a:pPr>
            <a:r>
              <a:rPr lang="en-US" sz="1400"/>
              <a:t>Provide accurate and early identification of students in need of enhanced support</a:t>
            </a:r>
            <a:endParaRPr lang="en-US" sz="1400">
              <a:cs typeface="Calibri"/>
            </a:endParaRPr>
          </a:p>
          <a:p>
            <a:pPr lvl="1">
              <a:spcAft>
                <a:spcPts val="600"/>
              </a:spcAft>
            </a:pPr>
            <a:r>
              <a:rPr lang="en-US" sz="1400"/>
              <a:t>Capture intervention activities</a:t>
            </a:r>
            <a:endParaRPr lang="en-US" sz="1400">
              <a:cs typeface="Calibri"/>
            </a:endParaRPr>
          </a:p>
          <a:p>
            <a:pPr lvl="1"/>
            <a:r>
              <a:rPr lang="en-US" sz="1400"/>
              <a:t>Provide meaningful feedback to evaluate the effectiveness of programs and interventions</a:t>
            </a:r>
          </a:p>
        </p:txBody>
      </p:sp>
      <p:cxnSp>
        <p:nvCxnSpPr>
          <p:cNvPr id="7" name="Straight Connector 6">
            <a:extLst>
              <a:ext uri="{FF2B5EF4-FFF2-40B4-BE49-F238E27FC236}">
                <a16:creationId xmlns:a16="http://schemas.microsoft.com/office/drawing/2014/main" id="{F1BE6235-1531-4A47-B96B-7C53D3761D76}"/>
              </a:ext>
            </a:extLst>
          </p:cNvPr>
          <p:cNvCxnSpPr>
            <a:cxnSpLocks/>
          </p:cNvCxnSpPr>
          <p:nvPr/>
        </p:nvCxnSpPr>
        <p:spPr>
          <a:xfrm>
            <a:off x="733425" y="1200150"/>
            <a:ext cx="10725150"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63716C9-F1E8-07E8-8978-64D56C4808E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359517" y="4259386"/>
            <a:ext cx="6370964" cy="1816090"/>
          </a:xfrm>
          <a:prstGeom prst="rect">
            <a:avLst/>
          </a:prstGeom>
          <a:ln w="6350">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3500000" scaled="1"/>
              <a:tileRect/>
            </a:gradFill>
          </a:ln>
        </p:spPr>
      </p:pic>
      <p:pic>
        <p:nvPicPr>
          <p:cNvPr id="5" name="Picture 4">
            <a:extLst>
              <a:ext uri="{FF2B5EF4-FFF2-40B4-BE49-F238E27FC236}">
                <a16:creationId xmlns:a16="http://schemas.microsoft.com/office/drawing/2014/main" id="{CC925429-5BC8-9463-8CB6-5AC7121A34D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59517" y="2229488"/>
            <a:ext cx="6370964" cy="1837684"/>
          </a:xfrm>
          <a:prstGeom prst="rect">
            <a:avLst/>
          </a:prstGeom>
          <a:ln>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3500000" scaled="1"/>
              <a:tileRect/>
            </a:gradFill>
          </a:ln>
        </p:spPr>
      </p:pic>
      <p:sp>
        <p:nvSpPr>
          <p:cNvPr id="6" name="TextBox 5">
            <a:extLst>
              <a:ext uri="{FF2B5EF4-FFF2-40B4-BE49-F238E27FC236}">
                <a16:creationId xmlns:a16="http://schemas.microsoft.com/office/drawing/2014/main" id="{C1027A93-08EF-C9E5-7894-7A5BD91CA7CC}"/>
              </a:ext>
            </a:extLst>
          </p:cNvPr>
          <p:cNvSpPr txBox="1"/>
          <p:nvPr/>
        </p:nvSpPr>
        <p:spPr>
          <a:xfrm>
            <a:off x="5359517" y="1733695"/>
            <a:ext cx="1714500" cy="369332"/>
          </a:xfrm>
          <a:prstGeom prst="rect">
            <a:avLst/>
          </a:prstGeom>
          <a:noFill/>
        </p:spPr>
        <p:txBody>
          <a:bodyPr wrap="square" rtlCol="0">
            <a:spAutoFit/>
          </a:bodyPr>
          <a:lstStyle/>
          <a:p>
            <a:r>
              <a:rPr lang="en-US"/>
              <a:t>SCHEDULE</a:t>
            </a:r>
          </a:p>
        </p:txBody>
      </p:sp>
    </p:spTree>
    <p:extLst>
      <p:ext uri="{BB962C8B-B14F-4D97-AF65-F5344CB8AC3E}">
        <p14:creationId xmlns:p14="http://schemas.microsoft.com/office/powerpoint/2010/main" val="968283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9" name="Rectangle 5128">
            <a:extLst>
              <a:ext uri="{FF2B5EF4-FFF2-40B4-BE49-F238E27FC236}">
                <a16:creationId xmlns:a16="http://schemas.microsoft.com/office/drawing/2014/main" id="{FF069A0B-8DB4-3E0E-74D1-76A18EC1F257}"/>
              </a:ext>
            </a:extLst>
          </p:cNvPr>
          <p:cNvSpPr/>
          <p:nvPr/>
        </p:nvSpPr>
        <p:spPr>
          <a:xfrm>
            <a:off x="-1696527" y="-468751"/>
            <a:ext cx="15293708" cy="7825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 name="Picture 1">
            <a:extLst>
              <a:ext uri="{FF2B5EF4-FFF2-40B4-BE49-F238E27FC236}">
                <a16:creationId xmlns:a16="http://schemas.microsoft.com/office/drawing/2014/main" id="{E5A9F3E8-9621-CE6E-000A-FD2BA8695031}"/>
              </a:ext>
            </a:extLst>
          </p:cNvPr>
          <p:cNvPicPr>
            <a:picLocks noChangeAspect="1"/>
          </p:cNvPicPr>
          <p:nvPr/>
        </p:nvPicPr>
        <p:blipFill>
          <a:blip r:embed="rId3"/>
          <a:stretch>
            <a:fillRect/>
          </a:stretch>
        </p:blipFill>
        <p:spPr>
          <a:xfrm>
            <a:off x="4468445" y="-3222000"/>
            <a:ext cx="2250521" cy="2131504"/>
          </a:xfrm>
          <a:prstGeom prst="rect">
            <a:avLst/>
          </a:prstGeom>
        </p:spPr>
      </p:pic>
      <p:pic>
        <p:nvPicPr>
          <p:cNvPr id="4" name="Picture 3">
            <a:extLst>
              <a:ext uri="{FF2B5EF4-FFF2-40B4-BE49-F238E27FC236}">
                <a16:creationId xmlns:a16="http://schemas.microsoft.com/office/drawing/2014/main" id="{A2CEC9D1-2916-4D61-6ED3-7FB1D3D1581C}"/>
              </a:ext>
            </a:extLst>
          </p:cNvPr>
          <p:cNvPicPr>
            <a:picLocks noChangeAspect="1"/>
          </p:cNvPicPr>
          <p:nvPr/>
        </p:nvPicPr>
        <p:blipFill>
          <a:blip r:embed="rId4"/>
          <a:stretch>
            <a:fillRect/>
          </a:stretch>
        </p:blipFill>
        <p:spPr>
          <a:xfrm>
            <a:off x="-119665" y="-519663"/>
            <a:ext cx="12633525" cy="7895953"/>
          </a:xfrm>
          <a:prstGeom prst="rect">
            <a:avLst/>
          </a:prstGeom>
        </p:spPr>
      </p:pic>
      <p:sp>
        <p:nvSpPr>
          <p:cNvPr id="34" name="Oval 33">
            <a:extLst>
              <a:ext uri="{FF2B5EF4-FFF2-40B4-BE49-F238E27FC236}">
                <a16:creationId xmlns:a16="http://schemas.microsoft.com/office/drawing/2014/main" id="{5A5106CE-BCED-14ED-624C-F862C2DB4C97}"/>
              </a:ext>
            </a:extLst>
          </p:cNvPr>
          <p:cNvSpPr/>
          <p:nvPr/>
        </p:nvSpPr>
        <p:spPr>
          <a:xfrm>
            <a:off x="-4363898" y="-4885326"/>
            <a:ext cx="8524683" cy="8524683"/>
          </a:xfrm>
          <a:prstGeom prst="ellipse">
            <a:avLst/>
          </a:prstGeom>
          <a:solidFill>
            <a:srgbClr val="02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7" name="Title 11">
            <a:extLst>
              <a:ext uri="{FF2B5EF4-FFF2-40B4-BE49-F238E27FC236}">
                <a16:creationId xmlns:a16="http://schemas.microsoft.com/office/drawing/2014/main" id="{3CCD7932-2279-4EBB-9E93-F3583826BE6A}"/>
              </a:ext>
            </a:extLst>
          </p:cNvPr>
          <p:cNvSpPr>
            <a:spLocks noGrp="1"/>
          </p:cNvSpPr>
          <p:nvPr>
            <p:ph type="title"/>
          </p:nvPr>
        </p:nvSpPr>
        <p:spPr>
          <a:xfrm>
            <a:off x="394406" y="256317"/>
            <a:ext cx="2946828" cy="2397600"/>
          </a:xfrm>
          <a:effectLst>
            <a:glow rad="228600">
              <a:schemeClr val="accent2">
                <a:satMod val="175000"/>
                <a:alpha val="40000"/>
              </a:schemeClr>
            </a:glow>
          </a:effectLst>
        </p:spPr>
        <p:txBody>
          <a:bodyPr>
            <a:normAutofit fontScale="90000"/>
          </a:bodyPr>
          <a:lstStyle/>
          <a:p>
            <a:pPr algn="l"/>
            <a:r>
              <a:rPr lang="en-US" sz="4267" dirty="0">
                <a:solidFill>
                  <a:schemeClr val="accent6">
                    <a:lumMod val="20000"/>
                    <a:lumOff val="80000"/>
                  </a:schemeClr>
                </a:solidFill>
                <a:highlight>
                  <a:srgbClr val="026670"/>
                </a:highlight>
                <a:latin typeface="Silom" pitchFamily="2" charset="-34"/>
                <a:ea typeface="Silom" pitchFamily="2" charset="-34"/>
                <a:cs typeface="Silom" pitchFamily="2" charset="-34"/>
              </a:rPr>
              <a:t>What happened in 1995?</a:t>
            </a:r>
            <a:endParaRPr lang="en-US" sz="4000" dirty="0">
              <a:solidFill>
                <a:schemeClr val="bg1"/>
              </a:solidFill>
              <a:latin typeface="Silom" pitchFamily="2" charset="-34"/>
              <a:ea typeface="Silom" pitchFamily="2" charset="-34"/>
              <a:cs typeface="Silom" pitchFamily="2" charset="-34"/>
            </a:endParaRPr>
          </a:p>
        </p:txBody>
      </p:sp>
      <p:pic>
        <p:nvPicPr>
          <p:cNvPr id="104" name="Picture 103">
            <a:extLst>
              <a:ext uri="{FF2B5EF4-FFF2-40B4-BE49-F238E27FC236}">
                <a16:creationId xmlns:a16="http://schemas.microsoft.com/office/drawing/2014/main" id="{74995005-0B1A-4658-709A-DD56A7977ED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265" b="11382" l="4766" r="11921"/>
                    </a14:imgEffect>
                  </a14:imgLayer>
                </a14:imgProps>
              </a:ext>
            </a:extLst>
          </a:blip>
          <a:srcRect l="3872" r="87185" b="87353"/>
          <a:stretch/>
        </p:blipFill>
        <p:spPr>
          <a:xfrm>
            <a:off x="-1593187" y="-262284"/>
            <a:ext cx="867904" cy="867347"/>
          </a:xfrm>
          <a:prstGeom prst="rect">
            <a:avLst/>
          </a:prstGeom>
        </p:spPr>
      </p:pic>
      <p:pic>
        <p:nvPicPr>
          <p:cNvPr id="105" name="Picture 104">
            <a:extLst>
              <a:ext uri="{FF2B5EF4-FFF2-40B4-BE49-F238E27FC236}">
                <a16:creationId xmlns:a16="http://schemas.microsoft.com/office/drawing/2014/main" id="{F1E3F4DA-B222-389A-6D83-DA6B3F616DF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3309" b="23426" l="4882" r="12037"/>
                    </a14:imgEffect>
                  </a14:imgLayer>
                </a14:imgProps>
              </a:ext>
            </a:extLst>
          </a:blip>
          <a:srcRect l="3988" t="12044" r="87069" b="75309"/>
          <a:stretch/>
        </p:blipFill>
        <p:spPr>
          <a:xfrm>
            <a:off x="82044" y="-378599"/>
            <a:ext cx="867904" cy="867347"/>
          </a:xfrm>
          <a:prstGeom prst="rect">
            <a:avLst/>
          </a:prstGeom>
        </p:spPr>
      </p:pic>
      <p:pic>
        <p:nvPicPr>
          <p:cNvPr id="108" name="Picture 107">
            <a:extLst>
              <a:ext uri="{FF2B5EF4-FFF2-40B4-BE49-F238E27FC236}">
                <a16:creationId xmlns:a16="http://schemas.microsoft.com/office/drawing/2014/main" id="{5847C6E8-9DBC-711C-1A71-D69D7C57325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8618" b="48735" l="13346" r="20501"/>
                    </a14:imgEffect>
                  </a14:imgLayer>
                </a14:imgProps>
              </a:ext>
            </a:extLst>
          </a:blip>
          <a:srcRect l="12452" t="37353" r="78605" b="50000"/>
          <a:stretch/>
        </p:blipFill>
        <p:spPr>
          <a:xfrm>
            <a:off x="-2071484" y="862261"/>
            <a:ext cx="867904" cy="867347"/>
          </a:xfrm>
          <a:prstGeom prst="rect">
            <a:avLst/>
          </a:prstGeom>
        </p:spPr>
      </p:pic>
      <p:pic>
        <p:nvPicPr>
          <p:cNvPr id="112" name="Picture 111">
            <a:extLst>
              <a:ext uri="{FF2B5EF4-FFF2-40B4-BE49-F238E27FC236}">
                <a16:creationId xmlns:a16="http://schemas.microsoft.com/office/drawing/2014/main" id="{F1A40854-FC8B-CFF8-79F7-9DA874072DDD}"/>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14190" b="24307" l="23519" r="29627"/>
                    </a14:imgEffect>
                  </a14:imgLayer>
                </a14:imgProps>
              </a:ext>
            </a:extLst>
          </a:blip>
          <a:srcRect l="22756" t="12925" r="69610" b="74428"/>
          <a:stretch/>
        </p:blipFill>
        <p:spPr>
          <a:xfrm>
            <a:off x="-1696528" y="-1390858"/>
            <a:ext cx="740951" cy="867347"/>
          </a:xfrm>
          <a:prstGeom prst="rect">
            <a:avLst/>
          </a:prstGeom>
        </p:spPr>
      </p:pic>
      <p:pic>
        <p:nvPicPr>
          <p:cNvPr id="114" name="Picture 113">
            <a:extLst>
              <a:ext uri="{FF2B5EF4-FFF2-40B4-BE49-F238E27FC236}">
                <a16:creationId xmlns:a16="http://schemas.microsoft.com/office/drawing/2014/main" id="{B25C0BF6-7C37-BFD1-CAF4-2C400C1E1A18}"/>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38618" b="48735" l="23177" r="30020"/>
                    </a14:imgEffect>
                  </a14:imgLayer>
                </a14:imgProps>
              </a:ext>
            </a:extLst>
          </a:blip>
          <a:srcRect l="22322" t="37353" r="69125" b="50000"/>
          <a:stretch/>
        </p:blipFill>
        <p:spPr>
          <a:xfrm>
            <a:off x="20673" y="-1846935"/>
            <a:ext cx="830095" cy="867347"/>
          </a:xfrm>
          <a:prstGeom prst="rect">
            <a:avLst/>
          </a:prstGeom>
        </p:spPr>
      </p:pic>
      <p:pic>
        <p:nvPicPr>
          <p:cNvPr id="115" name="Picture 114">
            <a:extLst>
              <a:ext uri="{FF2B5EF4-FFF2-40B4-BE49-F238E27FC236}">
                <a16:creationId xmlns:a16="http://schemas.microsoft.com/office/drawing/2014/main" id="{29847623-AC23-E4BB-3480-AAE94BF2C734}"/>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38618" b="48735" l="32246" r="39089"/>
                    </a14:imgEffect>
                  </a14:imgLayer>
                </a14:imgProps>
              </a:ext>
            </a:extLst>
          </a:blip>
          <a:srcRect l="31391" t="37353" r="60056" b="50000"/>
          <a:stretch/>
        </p:blipFill>
        <p:spPr>
          <a:xfrm>
            <a:off x="3020578" y="-444081"/>
            <a:ext cx="830095" cy="867347"/>
          </a:xfrm>
          <a:prstGeom prst="rect">
            <a:avLst/>
          </a:prstGeom>
        </p:spPr>
      </p:pic>
      <p:pic>
        <p:nvPicPr>
          <p:cNvPr id="117" name="Picture 116">
            <a:extLst>
              <a:ext uri="{FF2B5EF4-FFF2-40B4-BE49-F238E27FC236}">
                <a16:creationId xmlns:a16="http://schemas.microsoft.com/office/drawing/2014/main" id="{6142E29F-55B5-185C-38AA-5D2C81C01352}"/>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1633" b="11750" l="36060" r="40092"/>
                    </a14:imgEffect>
                  </a14:imgLayer>
                </a14:imgProps>
              </a:ext>
            </a:extLst>
          </a:blip>
          <a:srcRect l="35556" t="368" r="59404" b="86985"/>
          <a:stretch/>
        </p:blipFill>
        <p:spPr>
          <a:xfrm rot="1243855">
            <a:off x="1239907" y="2361693"/>
            <a:ext cx="489095" cy="867347"/>
          </a:xfrm>
          <a:prstGeom prst="rect">
            <a:avLst/>
          </a:prstGeom>
        </p:spPr>
      </p:pic>
      <p:pic>
        <p:nvPicPr>
          <p:cNvPr id="118" name="Picture 117">
            <a:extLst>
              <a:ext uri="{FF2B5EF4-FFF2-40B4-BE49-F238E27FC236}">
                <a16:creationId xmlns:a16="http://schemas.microsoft.com/office/drawing/2014/main" id="{43D99727-38EB-955C-CE6A-B1EFCB54A8D6}"/>
              </a:ext>
            </a:extLst>
          </p:cNvPr>
          <p:cNvPicPr>
            <a:picLocks noChangeAspect="1"/>
          </p:cNvPicPr>
          <p:nvPr/>
        </p:nvPicPr>
        <p:blipFill rotWithShape="1">
          <a:blip r:embed="rId5">
            <a:extLst>
              <a:ext uri="{BEBA8EAE-BF5A-486C-A8C5-ECC9F3942E4B}">
                <a14:imgProps xmlns:a14="http://schemas.microsoft.com/office/drawing/2010/main">
                  <a14:imgLayer r:embed="rId18">
                    <a14:imgEffect>
                      <a14:backgroundRemoval t="1265" b="11382" l="4766" r="11921"/>
                    </a14:imgEffect>
                  </a14:imgLayer>
                </a14:imgProps>
              </a:ext>
            </a:extLst>
          </a:blip>
          <a:srcRect l="3872" r="87185" b="87353"/>
          <a:stretch/>
        </p:blipFill>
        <p:spPr>
          <a:xfrm>
            <a:off x="-4931872" y="1236207"/>
            <a:ext cx="867904" cy="867347"/>
          </a:xfrm>
          <a:prstGeom prst="rect">
            <a:avLst/>
          </a:prstGeom>
        </p:spPr>
      </p:pic>
      <p:pic>
        <p:nvPicPr>
          <p:cNvPr id="119" name="Picture 118">
            <a:extLst>
              <a:ext uri="{FF2B5EF4-FFF2-40B4-BE49-F238E27FC236}">
                <a16:creationId xmlns:a16="http://schemas.microsoft.com/office/drawing/2014/main" id="{D0D191F3-8DE9-E3AD-F61A-EAA6BC5E3293}"/>
              </a:ext>
            </a:extLst>
          </p:cNvPr>
          <p:cNvPicPr>
            <a:picLocks noChangeAspect="1"/>
          </p:cNvPicPr>
          <p:nvPr/>
        </p:nvPicPr>
        <p:blipFill rotWithShape="1">
          <a:blip r:embed="rId7">
            <a:extLst>
              <a:ext uri="{BEBA8EAE-BF5A-486C-A8C5-ECC9F3942E4B}">
                <a14:imgProps xmlns:a14="http://schemas.microsoft.com/office/drawing/2010/main">
                  <a14:imgLayer r:embed="rId19">
                    <a14:imgEffect>
                      <a14:backgroundRemoval t="13309" b="23426" l="4882" r="12037"/>
                    </a14:imgEffect>
                  </a14:imgLayer>
                </a14:imgProps>
              </a:ext>
            </a:extLst>
          </a:blip>
          <a:srcRect l="3988" t="12044" r="87069" b="75309"/>
          <a:stretch/>
        </p:blipFill>
        <p:spPr>
          <a:xfrm>
            <a:off x="1073652" y="-2299868"/>
            <a:ext cx="867904" cy="867347"/>
          </a:xfrm>
          <a:prstGeom prst="rect">
            <a:avLst/>
          </a:prstGeom>
        </p:spPr>
      </p:pic>
      <p:pic>
        <p:nvPicPr>
          <p:cNvPr id="120" name="Picture 119">
            <a:extLst>
              <a:ext uri="{FF2B5EF4-FFF2-40B4-BE49-F238E27FC236}">
                <a16:creationId xmlns:a16="http://schemas.microsoft.com/office/drawing/2014/main" id="{A788D64F-A78D-6CDB-4821-C542C552A3BE}"/>
              </a:ext>
            </a:extLst>
          </p:cNvPr>
          <p:cNvPicPr>
            <a:picLocks noChangeAspect="1"/>
          </p:cNvPicPr>
          <p:nvPr/>
        </p:nvPicPr>
        <p:blipFill rotWithShape="1">
          <a:blip r:embed="rId20">
            <a:extLst>
              <a:ext uri="{BEBA8EAE-BF5A-486C-A8C5-ECC9F3942E4B}">
                <a14:imgProps xmlns:a14="http://schemas.microsoft.com/office/drawing/2010/main">
                  <a14:imgLayer r:embed="rId21">
                    <a14:imgEffect>
                      <a14:backgroundRemoval t="25641" b="35758" l="5115" r="12270">
                        <a14:foregroundMark x1="11000" y1="28571" x2="11000" y2="28571"/>
                        <a14:foregroundMark x1="11000" y1="28006" x2="11000" y2="28006"/>
                        <a14:foregroundMark x1="11000" y1="28006" x2="11650" y2="29774"/>
                        <a14:foregroundMark x1="11400" y1="27652" x2="11200" y2="30057"/>
                        <a14:foregroundMark x1="5900" y1="30693" x2="6300" y2="35502"/>
                        <a14:foregroundMark x1="6100" y1="30976" x2="5900" y2="29491"/>
                      </a14:backgroundRemoval>
                    </a14:imgEffect>
                  </a14:imgLayer>
                </a14:imgProps>
              </a:ext>
            </a:extLst>
          </a:blip>
          <a:srcRect l="4221" t="24376" r="86836" b="62977"/>
          <a:stretch/>
        </p:blipFill>
        <p:spPr>
          <a:xfrm>
            <a:off x="1703396" y="-339828"/>
            <a:ext cx="867904" cy="867347"/>
          </a:xfrm>
          <a:prstGeom prst="rect">
            <a:avLst/>
          </a:prstGeom>
        </p:spPr>
      </p:pic>
      <p:pic>
        <p:nvPicPr>
          <p:cNvPr id="121" name="Picture 120">
            <a:extLst>
              <a:ext uri="{FF2B5EF4-FFF2-40B4-BE49-F238E27FC236}">
                <a16:creationId xmlns:a16="http://schemas.microsoft.com/office/drawing/2014/main" id="{3164E142-8E04-975E-FB63-E52CF51DA320}"/>
              </a:ext>
            </a:extLst>
          </p:cNvPr>
          <p:cNvPicPr>
            <a:picLocks noChangeAspect="1"/>
          </p:cNvPicPr>
          <p:nvPr/>
        </p:nvPicPr>
        <p:blipFill rotWithShape="1">
          <a:blip r:embed="rId22">
            <a:extLst>
              <a:ext uri="{BEBA8EAE-BF5A-486C-A8C5-ECC9F3942E4B}">
                <a14:imgProps xmlns:a14="http://schemas.microsoft.com/office/drawing/2010/main">
                  <a14:imgLayer r:embed="rId23">
                    <a14:imgEffect>
                      <a14:backgroundRemoval t="38618" b="48735" l="5174" r="12329"/>
                    </a14:imgEffect>
                  </a14:imgLayer>
                </a14:imgProps>
              </a:ext>
            </a:extLst>
          </a:blip>
          <a:srcRect l="4280" t="37353" r="86777" b="50000"/>
          <a:stretch/>
        </p:blipFill>
        <p:spPr>
          <a:xfrm>
            <a:off x="-3180011" y="1270012"/>
            <a:ext cx="867904" cy="867347"/>
          </a:xfrm>
          <a:prstGeom prst="rect">
            <a:avLst/>
          </a:prstGeom>
        </p:spPr>
      </p:pic>
      <p:pic>
        <p:nvPicPr>
          <p:cNvPr id="122" name="Picture 121">
            <a:extLst>
              <a:ext uri="{FF2B5EF4-FFF2-40B4-BE49-F238E27FC236}">
                <a16:creationId xmlns:a16="http://schemas.microsoft.com/office/drawing/2014/main" id="{2429356C-E65F-A9D5-5EB3-E8ACAE2E9E88}"/>
              </a:ext>
            </a:extLst>
          </p:cNvPr>
          <p:cNvPicPr>
            <a:picLocks noChangeAspect="1"/>
          </p:cNvPicPr>
          <p:nvPr/>
        </p:nvPicPr>
        <p:blipFill rotWithShape="1">
          <a:blip r:embed="rId9">
            <a:extLst>
              <a:ext uri="{BEBA8EAE-BF5A-486C-A8C5-ECC9F3942E4B}">
                <a14:imgProps xmlns:a14="http://schemas.microsoft.com/office/drawing/2010/main">
                  <a14:imgLayer r:embed="rId24">
                    <a14:imgEffect>
                      <a14:backgroundRemoval t="38618" b="48735" l="13346" r="20501"/>
                    </a14:imgEffect>
                  </a14:imgLayer>
                </a14:imgProps>
              </a:ext>
            </a:extLst>
          </a:blip>
          <a:srcRect l="12452" t="37353" r="78605" b="50000"/>
          <a:stretch/>
        </p:blipFill>
        <p:spPr>
          <a:xfrm>
            <a:off x="3341233" y="-2220383"/>
            <a:ext cx="867904" cy="867347"/>
          </a:xfrm>
          <a:prstGeom prst="rect">
            <a:avLst/>
          </a:prstGeom>
        </p:spPr>
      </p:pic>
      <p:pic>
        <p:nvPicPr>
          <p:cNvPr id="123" name="Picture 122">
            <a:extLst>
              <a:ext uri="{FF2B5EF4-FFF2-40B4-BE49-F238E27FC236}">
                <a16:creationId xmlns:a16="http://schemas.microsoft.com/office/drawing/2014/main" id="{5C1A857E-125D-12FD-0E77-AE593BD090F1}"/>
              </a:ext>
            </a:extLst>
          </p:cNvPr>
          <p:cNvPicPr>
            <a:picLocks noChangeAspect="1"/>
          </p:cNvPicPr>
          <p:nvPr/>
        </p:nvPicPr>
        <p:blipFill rotWithShape="1">
          <a:blip r:embed="rId25">
            <a:extLst>
              <a:ext uri="{BEBA8EAE-BF5A-486C-A8C5-ECC9F3942E4B}">
                <a14:imgProps xmlns:a14="http://schemas.microsoft.com/office/drawing/2010/main">
                  <a14:imgLayer r:embed="rId26">
                    <a14:imgEffect>
                      <a14:backgroundRemoval t="25641" b="35758" l="13612" r="20767"/>
                    </a14:imgEffect>
                  </a14:imgLayer>
                </a14:imgProps>
              </a:ext>
            </a:extLst>
          </a:blip>
          <a:srcRect l="12718" t="24376" r="78339" b="62977"/>
          <a:stretch/>
        </p:blipFill>
        <p:spPr>
          <a:xfrm>
            <a:off x="-508355" y="934185"/>
            <a:ext cx="867904" cy="867347"/>
          </a:xfrm>
          <a:prstGeom prst="rect">
            <a:avLst/>
          </a:prstGeom>
        </p:spPr>
      </p:pic>
      <p:pic>
        <p:nvPicPr>
          <p:cNvPr id="125" name="Picture 124">
            <a:extLst>
              <a:ext uri="{FF2B5EF4-FFF2-40B4-BE49-F238E27FC236}">
                <a16:creationId xmlns:a16="http://schemas.microsoft.com/office/drawing/2014/main" id="{25D32476-1A70-612B-004E-D596DC763E3C}"/>
              </a:ext>
            </a:extLst>
          </p:cNvPr>
          <p:cNvPicPr>
            <a:picLocks noChangeAspect="1"/>
          </p:cNvPicPr>
          <p:nvPr/>
        </p:nvPicPr>
        <p:blipFill rotWithShape="1">
          <a:blip r:embed="rId27">
            <a:extLst>
              <a:ext uri="{BEBA8EAE-BF5A-486C-A8C5-ECC9F3942E4B}">
                <a14:imgProps xmlns:a14="http://schemas.microsoft.com/office/drawing/2010/main">
                  <a14:imgLayer r:embed="rId10">
                    <a14:imgEffect>
                      <a14:backgroundRemoval t="1482" b="13332" l="12864" r="18514"/>
                    </a14:imgEffect>
                  </a14:imgLayer>
                </a14:imgProps>
              </a:ext>
            </a:extLst>
          </a:blip>
          <a:srcRect l="12158" t="1" r="80780" b="85187"/>
          <a:stretch/>
        </p:blipFill>
        <p:spPr>
          <a:xfrm>
            <a:off x="-1870444" y="2344277"/>
            <a:ext cx="685367" cy="1015856"/>
          </a:xfrm>
          <a:prstGeom prst="rect">
            <a:avLst/>
          </a:prstGeom>
        </p:spPr>
      </p:pic>
      <p:pic>
        <p:nvPicPr>
          <p:cNvPr id="5120" name="Picture 5119">
            <a:extLst>
              <a:ext uri="{FF2B5EF4-FFF2-40B4-BE49-F238E27FC236}">
                <a16:creationId xmlns:a16="http://schemas.microsoft.com/office/drawing/2014/main" id="{8DC7E36E-BC8E-6970-D2A3-AE1BFC699E14}"/>
              </a:ext>
            </a:extLst>
          </p:cNvPr>
          <p:cNvPicPr>
            <a:picLocks noChangeAspect="1"/>
          </p:cNvPicPr>
          <p:nvPr/>
        </p:nvPicPr>
        <p:blipFill rotWithShape="1">
          <a:blip r:embed="rId12">
            <a:extLst>
              <a:ext uri="{BEBA8EAE-BF5A-486C-A8C5-ECC9F3942E4B}">
                <a14:imgProps xmlns:a14="http://schemas.microsoft.com/office/drawing/2010/main">
                  <a14:imgLayer r:embed="rId28">
                    <a14:imgEffect>
                      <a14:backgroundRemoval t="38618" b="48735" l="23177" r="30020"/>
                    </a14:imgEffect>
                  </a14:imgLayer>
                </a14:imgProps>
              </a:ext>
            </a:extLst>
          </a:blip>
          <a:srcRect l="22322" t="37353" r="69125" b="50000"/>
          <a:stretch/>
        </p:blipFill>
        <p:spPr>
          <a:xfrm>
            <a:off x="-131555" y="2480781"/>
            <a:ext cx="830095" cy="867347"/>
          </a:xfrm>
          <a:prstGeom prst="rect">
            <a:avLst/>
          </a:prstGeom>
        </p:spPr>
      </p:pic>
      <p:pic>
        <p:nvPicPr>
          <p:cNvPr id="5121" name="Picture 5120">
            <a:extLst>
              <a:ext uri="{FF2B5EF4-FFF2-40B4-BE49-F238E27FC236}">
                <a16:creationId xmlns:a16="http://schemas.microsoft.com/office/drawing/2014/main" id="{9180C6B0-04CD-8548-10E5-2E66B2F85CF8}"/>
              </a:ext>
            </a:extLst>
          </p:cNvPr>
          <p:cNvPicPr>
            <a:picLocks noChangeAspect="1"/>
          </p:cNvPicPr>
          <p:nvPr/>
        </p:nvPicPr>
        <p:blipFill rotWithShape="1">
          <a:blip r:embed="rId14">
            <a:extLst>
              <a:ext uri="{BEBA8EAE-BF5A-486C-A8C5-ECC9F3942E4B}">
                <a14:imgProps xmlns:a14="http://schemas.microsoft.com/office/drawing/2010/main">
                  <a14:imgLayer r:embed="rId10">
                    <a14:imgEffect>
                      <a14:backgroundRemoval t="38618" b="48735" l="32246" r="39089"/>
                    </a14:imgEffect>
                  </a14:imgLayer>
                </a14:imgProps>
              </a:ext>
            </a:extLst>
          </a:blip>
          <a:srcRect l="31391" t="37353" r="60056" b="50000"/>
          <a:stretch/>
        </p:blipFill>
        <p:spPr>
          <a:xfrm>
            <a:off x="-4628770" y="-468751"/>
            <a:ext cx="830095" cy="867347"/>
          </a:xfrm>
          <a:prstGeom prst="rect">
            <a:avLst/>
          </a:prstGeom>
        </p:spPr>
      </p:pic>
      <p:pic>
        <p:nvPicPr>
          <p:cNvPr id="5123" name="Picture 5122">
            <a:extLst>
              <a:ext uri="{FF2B5EF4-FFF2-40B4-BE49-F238E27FC236}">
                <a16:creationId xmlns:a16="http://schemas.microsoft.com/office/drawing/2014/main" id="{884B84B1-7A9F-C55F-BB29-9DFEAAF30680}"/>
              </a:ext>
            </a:extLst>
          </p:cNvPr>
          <p:cNvPicPr>
            <a:picLocks noChangeAspect="1"/>
          </p:cNvPicPr>
          <p:nvPr/>
        </p:nvPicPr>
        <p:blipFill rotWithShape="1">
          <a:blip r:embed="rId29">
            <a:extLst>
              <a:ext uri="{BEBA8EAE-BF5A-486C-A8C5-ECC9F3942E4B}">
                <a14:imgProps xmlns:a14="http://schemas.microsoft.com/office/drawing/2010/main">
                  <a14:imgLayer r:embed="rId30">
                    <a14:imgEffect>
                      <a14:backgroundRemoval t="14186" b="24303" l="31817" r="38660"/>
                    </a14:imgEffect>
                  </a14:imgLayer>
                </a14:imgProps>
              </a:ext>
            </a:extLst>
          </a:blip>
          <a:srcRect l="30962" t="12921" r="60485" b="74432"/>
          <a:stretch/>
        </p:blipFill>
        <p:spPr>
          <a:xfrm>
            <a:off x="2601233" y="386391"/>
            <a:ext cx="830095" cy="867347"/>
          </a:xfrm>
          <a:prstGeom prst="rect">
            <a:avLst/>
          </a:prstGeom>
        </p:spPr>
      </p:pic>
      <p:pic>
        <p:nvPicPr>
          <p:cNvPr id="5124" name="Picture 5123">
            <a:extLst>
              <a:ext uri="{FF2B5EF4-FFF2-40B4-BE49-F238E27FC236}">
                <a16:creationId xmlns:a16="http://schemas.microsoft.com/office/drawing/2014/main" id="{BA338BD6-7F62-BEA7-21B1-1C6C7DC7B32A}"/>
              </a:ext>
            </a:extLst>
          </p:cNvPr>
          <p:cNvPicPr>
            <a:picLocks noChangeAspect="1"/>
          </p:cNvPicPr>
          <p:nvPr/>
        </p:nvPicPr>
        <p:blipFill rotWithShape="1">
          <a:blip r:embed="rId16">
            <a:extLst>
              <a:ext uri="{BEBA8EAE-BF5A-486C-A8C5-ECC9F3942E4B}">
                <a14:imgProps xmlns:a14="http://schemas.microsoft.com/office/drawing/2010/main">
                  <a14:imgLayer r:embed="rId31">
                    <a14:imgEffect>
                      <a14:backgroundRemoval t="1633" b="11750" l="36060" r="40092"/>
                    </a14:imgEffect>
                  </a14:imgLayer>
                </a14:imgProps>
              </a:ext>
            </a:extLst>
          </a:blip>
          <a:srcRect l="35556" t="368" r="59404" b="86985"/>
          <a:stretch/>
        </p:blipFill>
        <p:spPr>
          <a:xfrm>
            <a:off x="2372975" y="-1855771"/>
            <a:ext cx="489095" cy="867347"/>
          </a:xfrm>
          <a:prstGeom prst="rect">
            <a:avLst/>
          </a:prstGeom>
        </p:spPr>
      </p:pic>
    </p:spTree>
    <p:extLst>
      <p:ext uri="{BB962C8B-B14F-4D97-AF65-F5344CB8AC3E}">
        <p14:creationId xmlns:p14="http://schemas.microsoft.com/office/powerpoint/2010/main" val="156947603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C19CF-2994-9B84-EDB8-F26A81042411}"/>
              </a:ext>
            </a:extLst>
          </p:cNvPr>
          <p:cNvSpPr>
            <a:spLocks noGrp="1"/>
          </p:cNvSpPr>
          <p:nvPr>
            <p:ph type="title"/>
          </p:nvPr>
        </p:nvSpPr>
        <p:spPr>
          <a:xfrm>
            <a:off x="838200" y="433667"/>
            <a:ext cx="10515600" cy="766483"/>
          </a:xfrm>
        </p:spPr>
        <p:txBody>
          <a:bodyPr>
            <a:normAutofit/>
          </a:bodyPr>
          <a:lstStyle/>
          <a:p>
            <a:r>
              <a:rPr lang="en-US" sz="4000"/>
              <a:t>EWS Key Features</a:t>
            </a:r>
          </a:p>
        </p:txBody>
      </p:sp>
      <p:cxnSp>
        <p:nvCxnSpPr>
          <p:cNvPr id="4" name="Straight Connector 3">
            <a:extLst>
              <a:ext uri="{FF2B5EF4-FFF2-40B4-BE49-F238E27FC236}">
                <a16:creationId xmlns:a16="http://schemas.microsoft.com/office/drawing/2014/main" id="{2AB96966-90C7-D58D-0174-D08BCE8079E6}"/>
              </a:ext>
            </a:extLst>
          </p:cNvPr>
          <p:cNvCxnSpPr>
            <a:cxnSpLocks/>
          </p:cNvCxnSpPr>
          <p:nvPr/>
        </p:nvCxnSpPr>
        <p:spPr>
          <a:xfrm>
            <a:off x="733425" y="1200150"/>
            <a:ext cx="10725150"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9" name="Table 10">
            <a:extLst>
              <a:ext uri="{FF2B5EF4-FFF2-40B4-BE49-F238E27FC236}">
                <a16:creationId xmlns:a16="http://schemas.microsoft.com/office/drawing/2014/main" id="{9DB5BBA5-9DC6-2807-1033-F9D211493802}"/>
              </a:ext>
            </a:extLst>
          </p:cNvPr>
          <p:cNvGraphicFramePr>
            <a:graphicFrameLocks noGrp="1"/>
          </p:cNvGraphicFramePr>
          <p:nvPr>
            <p:extLst>
              <p:ext uri="{D42A27DB-BD31-4B8C-83A1-F6EECF244321}">
                <p14:modId xmlns:p14="http://schemas.microsoft.com/office/powerpoint/2010/main" val="3060689607"/>
              </p:ext>
            </p:extLst>
          </p:nvPr>
        </p:nvGraphicFramePr>
        <p:xfrm>
          <a:off x="1045368" y="1578685"/>
          <a:ext cx="10101264" cy="4853948"/>
        </p:xfrm>
        <a:graphic>
          <a:graphicData uri="http://schemas.openxmlformats.org/drawingml/2006/table">
            <a:tbl>
              <a:tblPr firstRow="1" bandRow="1">
                <a:tableStyleId>{5C22544A-7EE6-4342-B048-85BDC9FD1C3A}</a:tableStyleId>
              </a:tblPr>
              <a:tblGrid>
                <a:gridCol w="5050632">
                  <a:extLst>
                    <a:ext uri="{9D8B030D-6E8A-4147-A177-3AD203B41FA5}">
                      <a16:colId xmlns:a16="http://schemas.microsoft.com/office/drawing/2014/main" val="1348158808"/>
                    </a:ext>
                  </a:extLst>
                </a:gridCol>
                <a:gridCol w="5050632">
                  <a:extLst>
                    <a:ext uri="{9D8B030D-6E8A-4147-A177-3AD203B41FA5}">
                      <a16:colId xmlns:a16="http://schemas.microsoft.com/office/drawing/2014/main" val="3439973653"/>
                    </a:ext>
                  </a:extLst>
                </a:gridCol>
              </a:tblGrid>
              <a:tr h="2354588">
                <a:tc>
                  <a:txBody>
                    <a:bodyPr/>
                    <a:lstStyle/>
                    <a:p>
                      <a:r>
                        <a:rPr lang="en-US" b="0" u="sng">
                          <a:solidFill>
                            <a:schemeClr val="tx1">
                              <a:lumMod val="75000"/>
                              <a:lumOff val="25000"/>
                            </a:schemeClr>
                          </a:solidFill>
                        </a:rPr>
                        <a:t>Design</a:t>
                      </a:r>
                    </a:p>
                    <a:p>
                      <a:pPr marL="285750" indent="-285750">
                        <a:buFont typeface="Arial" panose="020B0604020202020204" pitchFamily="34" charset="0"/>
                        <a:buChar char="•"/>
                      </a:pPr>
                      <a:endParaRPr lang="en-US" sz="1400" b="0" kern="1200">
                        <a:solidFill>
                          <a:schemeClr val="tx1">
                            <a:lumMod val="75000"/>
                            <a:lumOff val="25000"/>
                          </a:schemeClr>
                        </a:solidFill>
                        <a:latin typeface="+mn-lt"/>
                        <a:ea typeface="+mn-ea"/>
                        <a:cs typeface="+mn-cs"/>
                      </a:endParaRPr>
                    </a:p>
                    <a:p>
                      <a:pPr marL="285750" indent="-285750">
                        <a:buFont typeface="Arial" panose="020B0604020202020204" pitchFamily="34" charset="0"/>
                        <a:buChar char="•"/>
                      </a:pPr>
                      <a:r>
                        <a:rPr lang="en-US" sz="1400" b="0" kern="1200">
                          <a:solidFill>
                            <a:schemeClr val="tx1">
                              <a:lumMod val="75000"/>
                              <a:lumOff val="25000"/>
                            </a:schemeClr>
                          </a:solidFill>
                          <a:latin typeface="+mn-lt"/>
                          <a:ea typeface="+mn-ea"/>
                          <a:cs typeface="+mn-cs"/>
                        </a:rPr>
                        <a:t>Interactive </a:t>
                      </a:r>
                      <a:r>
                        <a:rPr lang="en-US" sz="1400" b="1" kern="1200">
                          <a:solidFill>
                            <a:schemeClr val="tx1">
                              <a:lumMod val="75000"/>
                              <a:lumOff val="25000"/>
                            </a:schemeClr>
                          </a:solidFill>
                          <a:latin typeface="+mn-lt"/>
                          <a:ea typeface="+mn-ea"/>
                          <a:cs typeface="+mn-cs"/>
                        </a:rPr>
                        <a:t>Web Application</a:t>
                      </a:r>
                    </a:p>
                    <a:p>
                      <a:pPr marL="285750" indent="-285750">
                        <a:buFont typeface="Arial" panose="020B0604020202020204" pitchFamily="34" charset="0"/>
                        <a:buChar char="•"/>
                      </a:pPr>
                      <a:r>
                        <a:rPr lang="en-US" sz="1400" b="0">
                          <a:solidFill>
                            <a:schemeClr val="tx1">
                              <a:lumMod val="75000"/>
                              <a:lumOff val="25000"/>
                            </a:schemeClr>
                          </a:solidFill>
                        </a:rPr>
                        <a:t>1 Internal and 3 External Data Sources</a:t>
                      </a:r>
                    </a:p>
                    <a:p>
                      <a:pPr marL="742950" lvl="1" indent="-285750">
                        <a:buFont typeface="Arial" panose="020B0604020202020204" pitchFamily="34" charset="0"/>
                        <a:buChar char="•"/>
                      </a:pPr>
                      <a:r>
                        <a:rPr lang="en-US" sz="1400" b="0">
                          <a:solidFill>
                            <a:schemeClr val="tx1">
                              <a:lumMod val="75000"/>
                              <a:lumOff val="25000"/>
                            </a:schemeClr>
                          </a:solidFill>
                        </a:rPr>
                        <a:t>Interventions and Feedback Report Panel</a:t>
                      </a:r>
                    </a:p>
                    <a:p>
                      <a:pPr marL="742950" lvl="1" indent="-285750">
                        <a:buFont typeface="Arial" panose="020B0604020202020204" pitchFamily="34" charset="0"/>
                        <a:buChar char="•"/>
                      </a:pPr>
                      <a:r>
                        <a:rPr lang="en-US" sz="1400" b="0">
                          <a:solidFill>
                            <a:schemeClr val="tx1">
                              <a:lumMod val="75000"/>
                              <a:lumOff val="25000"/>
                            </a:schemeClr>
                          </a:solidFill>
                        </a:rPr>
                        <a:t>IC, Child Plus, STAR Reading/Math</a:t>
                      </a:r>
                    </a:p>
                    <a:p>
                      <a:pPr marL="285750" lvl="0" indent="-285750">
                        <a:buFont typeface="Arial" panose="020B0604020202020204" pitchFamily="34" charset="0"/>
                        <a:buChar char="•"/>
                      </a:pPr>
                      <a:r>
                        <a:rPr lang="en-US" sz="1400" b="0">
                          <a:solidFill>
                            <a:schemeClr val="tx1">
                              <a:lumMod val="75000"/>
                              <a:lumOff val="25000"/>
                            </a:schemeClr>
                          </a:solidFill>
                        </a:rPr>
                        <a:t>Solution provides four different pages with visuals appropriately designed for each</a:t>
                      </a:r>
                    </a:p>
                    <a:p>
                      <a:pPr marL="742950" lvl="1" indent="-285750">
                        <a:buFont typeface="Arial" panose="020B0604020202020204" pitchFamily="34" charset="0"/>
                        <a:buChar char="•"/>
                      </a:pPr>
                      <a:r>
                        <a:rPr lang="en-US" sz="1400" b="0">
                          <a:solidFill>
                            <a:schemeClr val="tx1">
                              <a:lumMod val="75000"/>
                              <a:lumOff val="25000"/>
                            </a:schemeClr>
                          </a:solidFill>
                        </a:rPr>
                        <a:t>District, School, Classroom and Student</a:t>
                      </a:r>
                    </a:p>
                    <a:p>
                      <a:pPr marL="285750" indent="-285750">
                        <a:buFont typeface="Arial" panose="020B0604020202020204" pitchFamily="34" charset="0"/>
                        <a:buChar char="•"/>
                      </a:pPr>
                      <a:endParaRPr lang="en-US"/>
                    </a:p>
                  </a:txBody>
                  <a:tcPr>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0" u="sng" kern="1200">
                          <a:solidFill>
                            <a:schemeClr val="tx1">
                              <a:lumMod val="75000"/>
                              <a:lumOff val="25000"/>
                            </a:schemeClr>
                          </a:solidFill>
                          <a:latin typeface="+mn-lt"/>
                          <a:ea typeface="+mn-ea"/>
                          <a:cs typeface="+mn-cs"/>
                        </a:rPr>
                        <a:t>Security</a:t>
                      </a:r>
                    </a:p>
                    <a:p>
                      <a:pPr marL="285750" indent="-285750">
                        <a:buFont typeface="Arial" panose="020B0604020202020204" pitchFamily="34" charset="0"/>
                        <a:buChar char="•"/>
                      </a:pPr>
                      <a:endParaRPr lang="en-US" sz="1400" b="0">
                        <a:solidFill>
                          <a:schemeClr val="tx1">
                            <a:lumMod val="75000"/>
                            <a:lumOff val="25000"/>
                          </a:schemeClr>
                        </a:solidFill>
                      </a:endParaRPr>
                    </a:p>
                    <a:p>
                      <a:pPr marL="285750" indent="-285750">
                        <a:buFont typeface="Arial" panose="020B0604020202020204" pitchFamily="34" charset="0"/>
                        <a:buChar char="•"/>
                      </a:pPr>
                      <a:r>
                        <a:rPr lang="en-US" sz="1400" b="0">
                          <a:solidFill>
                            <a:schemeClr val="tx1">
                              <a:lumMod val="75000"/>
                              <a:lumOff val="25000"/>
                            </a:schemeClr>
                          </a:solidFill>
                        </a:rPr>
                        <a:t>User Access Authentication and Authorization Required</a:t>
                      </a:r>
                    </a:p>
                    <a:p>
                      <a:pPr marL="285750" indent="-285750">
                        <a:buFont typeface="Arial" panose="020B0604020202020204" pitchFamily="34" charset="0"/>
                        <a:buChar char="•"/>
                      </a:pPr>
                      <a:r>
                        <a:rPr lang="en-US" sz="1400" b="1">
                          <a:solidFill>
                            <a:schemeClr val="tx1">
                              <a:lumMod val="75000"/>
                              <a:lumOff val="25000"/>
                            </a:schemeClr>
                          </a:solidFill>
                        </a:rPr>
                        <a:t>Multi-level SSO </a:t>
                      </a:r>
                      <a:r>
                        <a:rPr lang="en-US" sz="1400" b="0">
                          <a:solidFill>
                            <a:schemeClr val="tx1">
                              <a:lumMod val="75000"/>
                              <a:lumOff val="25000"/>
                            </a:schemeClr>
                          </a:solidFill>
                        </a:rPr>
                        <a:t>Capability</a:t>
                      </a:r>
                    </a:p>
                    <a:p>
                      <a:pPr marL="742950" lvl="1" indent="-285750">
                        <a:buFont typeface="Arial" panose="020B0604020202020204" pitchFamily="34" charset="0"/>
                        <a:buChar char="•"/>
                      </a:pPr>
                      <a:r>
                        <a:rPr lang="en-US" sz="1400" b="0">
                          <a:solidFill>
                            <a:schemeClr val="tx1">
                              <a:lumMod val="75000"/>
                              <a:lumOff val="25000"/>
                            </a:schemeClr>
                          </a:solidFill>
                        </a:rPr>
                        <a:t>Sign-on with CNMI PSS Google Email Accounts</a:t>
                      </a:r>
                    </a:p>
                    <a:p>
                      <a:pPr marL="742950" lvl="1" indent="-285750">
                        <a:buFont typeface="Arial" panose="020B0604020202020204" pitchFamily="34" charset="0"/>
                        <a:buChar char="•"/>
                      </a:pPr>
                      <a:r>
                        <a:rPr lang="en-US" sz="1400" b="0">
                          <a:solidFill>
                            <a:schemeClr val="tx1">
                              <a:lumMod val="75000"/>
                              <a:lumOff val="25000"/>
                            </a:schemeClr>
                          </a:solidFill>
                        </a:rPr>
                        <a:t>EWS Authorization and Permissions Validation</a:t>
                      </a:r>
                    </a:p>
                    <a:p>
                      <a:pPr marL="285750" indent="-285750">
                        <a:buFont typeface="Arial" panose="020B0604020202020204" pitchFamily="34" charset="0"/>
                        <a:buChar char="•"/>
                      </a:pPr>
                      <a:r>
                        <a:rPr lang="en-US" sz="1400" b="0">
                          <a:solidFill>
                            <a:schemeClr val="tx1">
                              <a:lumMod val="75000"/>
                              <a:lumOff val="25000"/>
                            </a:schemeClr>
                          </a:solidFill>
                        </a:rPr>
                        <a:t>Enforces user access and permissions as defined within </a:t>
                      </a:r>
                      <a:r>
                        <a:rPr lang="en-US" sz="1400" b="1">
                          <a:solidFill>
                            <a:schemeClr val="tx1">
                              <a:lumMod val="75000"/>
                              <a:lumOff val="25000"/>
                            </a:schemeClr>
                          </a:solidFill>
                        </a:rPr>
                        <a:t>IC</a:t>
                      </a:r>
                    </a:p>
                    <a:p>
                      <a:pPr marL="285750" indent="-285750">
                        <a:buFont typeface="Arial" panose="020B0604020202020204" pitchFamily="34" charset="0"/>
                        <a:buChar char="•"/>
                      </a:pPr>
                      <a:r>
                        <a:rPr lang="en-US" sz="1400" b="0">
                          <a:solidFill>
                            <a:schemeClr val="tx1">
                              <a:lumMod val="75000"/>
                              <a:lumOff val="25000"/>
                            </a:schemeClr>
                          </a:solidFill>
                        </a:rPr>
                        <a:t>Users cannot see data outside of their group/role assignment</a:t>
                      </a:r>
                    </a:p>
                    <a:p>
                      <a:pPr marL="285750" indent="-285750">
                        <a:buFont typeface="Arial" panose="020B0604020202020204" pitchFamily="34" charset="0"/>
                        <a:buChar char="•"/>
                      </a:pPr>
                      <a:r>
                        <a:rPr lang="en-US" sz="1400" b="0">
                          <a:solidFill>
                            <a:schemeClr val="tx1">
                              <a:lumMod val="75000"/>
                              <a:lumOff val="25000"/>
                            </a:schemeClr>
                          </a:solidFill>
                        </a:rPr>
                        <a:t>Enforces </a:t>
                      </a:r>
                      <a:r>
                        <a:rPr lang="en-US" sz="1400" b="1">
                          <a:solidFill>
                            <a:schemeClr val="tx1">
                              <a:lumMod val="75000"/>
                              <a:lumOff val="25000"/>
                            </a:schemeClr>
                          </a:solidFill>
                        </a:rPr>
                        <a:t>FERPA</a:t>
                      </a:r>
                      <a:r>
                        <a:rPr lang="en-US" sz="1400" b="0">
                          <a:solidFill>
                            <a:schemeClr val="tx1">
                              <a:lumMod val="75000"/>
                              <a:lumOff val="25000"/>
                            </a:schemeClr>
                          </a:solidFill>
                        </a:rPr>
                        <a:t> security requirements</a:t>
                      </a:r>
                    </a:p>
                    <a:p>
                      <a:endParaRPr kumimoji="0" lang="en-US" sz="1400" b="0" i="0" u="none" strike="noStrike" kern="1200" cap="none" spc="0" normalizeH="0" baseline="0" noProof="0">
                        <a:ln>
                          <a:noFill/>
                        </a:ln>
                        <a:solidFill>
                          <a:schemeClr val="tx1">
                            <a:lumMod val="75000"/>
                            <a:lumOff val="25000"/>
                          </a:schemeClr>
                        </a:solidFill>
                        <a:effectLst/>
                        <a:uLnTx/>
                        <a:uFillTx/>
                        <a:latin typeface="+mn-lt"/>
                        <a:ea typeface="+mn-ea"/>
                        <a:cs typeface="+mn-cs"/>
                      </a:endParaRPr>
                    </a:p>
                  </a:txBody>
                  <a:tcPr>
                    <a:solidFill>
                      <a:schemeClr val="bg1">
                        <a:lumMod val="95000"/>
                      </a:schemeClr>
                    </a:solidFill>
                  </a:tcPr>
                </a:tc>
                <a:extLst>
                  <a:ext uri="{0D108BD9-81ED-4DB2-BD59-A6C34878D82A}">
                    <a16:rowId xmlns:a16="http://schemas.microsoft.com/office/drawing/2014/main" val="1784113737"/>
                  </a:ext>
                </a:extLst>
              </a:tr>
              <a:tr h="2491059">
                <a:tc>
                  <a:txBody>
                    <a:bodyPr/>
                    <a:lstStyle/>
                    <a:p>
                      <a:r>
                        <a:rPr lang="en-US" b="0" u="sng">
                          <a:solidFill>
                            <a:schemeClr val="tx1">
                              <a:lumMod val="75000"/>
                              <a:lumOff val="25000"/>
                            </a:schemeClr>
                          </a:solidFill>
                        </a:rPr>
                        <a:t>Users/Roles</a:t>
                      </a:r>
                      <a:endParaRPr lang="en-US" sz="1400" b="0" u="sng">
                        <a:solidFill>
                          <a:schemeClr val="tx1">
                            <a:lumMod val="75000"/>
                            <a:lumOff val="25000"/>
                          </a:schemeClr>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chemeClr val="tx1">
                            <a:lumMod val="75000"/>
                            <a:lumOff val="25000"/>
                          </a:schemeClr>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chemeClr val="tx1">
                              <a:lumMod val="75000"/>
                              <a:lumOff val="25000"/>
                            </a:schemeClr>
                          </a:solidFill>
                          <a:effectLst/>
                          <a:uLnTx/>
                          <a:uFillTx/>
                          <a:latin typeface="+mn-lt"/>
                          <a:ea typeface="+mn-ea"/>
                          <a:cs typeface="+mn-cs"/>
                        </a:rPr>
                        <a:t>Public School </a:t>
                      </a:r>
                      <a:r>
                        <a:rPr kumimoji="0" lang="en-US" sz="1400" b="1" i="0" u="none" strike="noStrike" kern="1200" cap="none" spc="0" normalizeH="0" baseline="0" noProof="0">
                          <a:ln>
                            <a:noFill/>
                          </a:ln>
                          <a:solidFill>
                            <a:schemeClr val="tx1">
                              <a:lumMod val="75000"/>
                              <a:lumOff val="25000"/>
                            </a:schemeClr>
                          </a:solidFill>
                          <a:effectLst/>
                          <a:uLnTx/>
                          <a:uFillTx/>
                          <a:latin typeface="+mn-lt"/>
                          <a:ea typeface="+mn-ea"/>
                          <a:cs typeface="+mn-cs"/>
                        </a:rPr>
                        <a:t>Teachers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chemeClr val="tx1">
                              <a:lumMod val="75000"/>
                              <a:lumOff val="25000"/>
                            </a:schemeClr>
                          </a:solidFill>
                          <a:effectLst/>
                          <a:uLnTx/>
                          <a:uFillTx/>
                          <a:latin typeface="+mn-lt"/>
                          <a:ea typeface="+mn-ea"/>
                          <a:cs typeface="+mn-cs"/>
                        </a:rPr>
                        <a:t>K-5 Grade Teachers (phase I)</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chemeClr val="tx1">
                              <a:lumMod val="75000"/>
                              <a:lumOff val="25000"/>
                            </a:schemeClr>
                          </a:solidFill>
                          <a:effectLst/>
                          <a:uLnTx/>
                          <a:uFillTx/>
                          <a:latin typeface="+mn-lt"/>
                          <a:ea typeface="+mn-ea"/>
                          <a:cs typeface="+mn-cs"/>
                        </a:rPr>
                        <a:t>6-12 Grade Teachers (phase II)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chemeClr val="tx1">
                              <a:lumMod val="75000"/>
                              <a:lumOff val="25000"/>
                            </a:schemeClr>
                          </a:solidFill>
                          <a:effectLst/>
                          <a:uLnTx/>
                          <a:uFillTx/>
                          <a:latin typeface="+mn-lt"/>
                          <a:ea typeface="+mn-ea"/>
                          <a:cs typeface="+mn-cs"/>
                        </a:rPr>
                        <a:t>School</a:t>
                      </a:r>
                      <a:r>
                        <a:rPr kumimoji="0" lang="en-US" sz="1400" b="0" i="0" u="none" strike="noStrike" kern="1200" cap="none" spc="0" normalizeH="0" baseline="0" noProof="0">
                          <a:ln>
                            <a:noFill/>
                          </a:ln>
                          <a:solidFill>
                            <a:schemeClr val="tx1">
                              <a:lumMod val="75000"/>
                              <a:lumOff val="25000"/>
                            </a:schemeClr>
                          </a:solidFill>
                          <a:effectLst/>
                          <a:uLnTx/>
                          <a:uFillTx/>
                          <a:latin typeface="+mn-lt"/>
                          <a:ea typeface="+mn-ea"/>
                          <a:cs typeface="+mn-cs"/>
                        </a:rPr>
                        <a:t> Administrative Staff</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chemeClr val="tx1">
                              <a:lumMod val="75000"/>
                              <a:lumOff val="25000"/>
                            </a:schemeClr>
                          </a:solidFill>
                          <a:effectLst/>
                          <a:uLnTx/>
                          <a:uFillTx/>
                          <a:latin typeface="+mn-lt"/>
                          <a:ea typeface="+mn-ea"/>
                          <a:cs typeface="+mn-cs"/>
                        </a:rPr>
                        <a:t>Principal, Asst Principal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chemeClr val="tx1">
                              <a:lumMod val="75000"/>
                              <a:lumOff val="25000"/>
                            </a:schemeClr>
                          </a:solidFill>
                          <a:effectLst/>
                          <a:uLnTx/>
                          <a:uFillTx/>
                          <a:latin typeface="+mn-lt"/>
                          <a:ea typeface="+mn-ea"/>
                          <a:cs typeface="+mn-cs"/>
                        </a:rPr>
                        <a:t>Counselor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chemeClr val="tx1">
                              <a:lumMod val="75000"/>
                              <a:lumOff val="25000"/>
                            </a:schemeClr>
                          </a:solidFill>
                          <a:effectLst/>
                          <a:uLnTx/>
                          <a:uFillTx/>
                          <a:latin typeface="+mn-lt"/>
                          <a:ea typeface="+mn-ea"/>
                          <a:cs typeface="+mn-cs"/>
                        </a:rPr>
                        <a:t>Title 1 Teacher, </a:t>
                      </a:r>
                      <a:r>
                        <a:rPr kumimoji="0" lang="en-US" sz="1400" b="0" i="0" u="none" strike="noStrike" kern="1200" cap="none" spc="0" normalizeH="0" baseline="0" noProof="0" err="1">
                          <a:ln>
                            <a:noFill/>
                          </a:ln>
                          <a:solidFill>
                            <a:schemeClr val="tx1">
                              <a:lumMod val="75000"/>
                              <a:lumOff val="25000"/>
                            </a:schemeClr>
                          </a:solidFill>
                          <a:effectLst/>
                          <a:uLnTx/>
                          <a:uFillTx/>
                          <a:latin typeface="+mn-lt"/>
                          <a:ea typeface="+mn-ea"/>
                          <a:cs typeface="+mn-cs"/>
                        </a:rPr>
                        <a:t>SpED</a:t>
                      </a:r>
                      <a:r>
                        <a:rPr kumimoji="0" lang="en-US" sz="1400" b="0" i="0" u="none" strike="noStrike" kern="1200" cap="none" spc="0" normalizeH="0" baseline="0" noProof="0">
                          <a:ln>
                            <a:noFill/>
                          </a:ln>
                          <a:solidFill>
                            <a:schemeClr val="tx1">
                              <a:lumMod val="75000"/>
                              <a:lumOff val="25000"/>
                            </a:schemeClr>
                          </a:solidFill>
                          <a:effectLst/>
                          <a:uLnTx/>
                          <a:uFillTx/>
                          <a:latin typeface="+mn-lt"/>
                          <a:ea typeface="+mn-ea"/>
                          <a:cs typeface="+mn-cs"/>
                        </a:rPr>
                        <a:t> Teacher, ELL Teacher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chemeClr val="tx1">
                              <a:lumMod val="75000"/>
                              <a:lumOff val="25000"/>
                            </a:schemeClr>
                          </a:solidFill>
                          <a:effectLst/>
                          <a:uLnTx/>
                          <a:uFillTx/>
                          <a:latin typeface="+mn-lt"/>
                          <a:ea typeface="+mn-ea"/>
                          <a:cs typeface="+mn-cs"/>
                        </a:rPr>
                        <a:t>District</a:t>
                      </a:r>
                      <a:r>
                        <a:rPr kumimoji="0" lang="en-US" sz="1400" b="0" i="0" u="none" strike="noStrike" kern="1200" cap="none" spc="0" normalizeH="0" baseline="0" noProof="0">
                          <a:ln>
                            <a:noFill/>
                          </a:ln>
                          <a:solidFill>
                            <a:schemeClr val="tx1">
                              <a:lumMod val="75000"/>
                              <a:lumOff val="25000"/>
                            </a:schemeClr>
                          </a:solidFill>
                          <a:effectLst/>
                          <a:uLnTx/>
                          <a:uFillTx/>
                          <a:latin typeface="+mn-lt"/>
                          <a:ea typeface="+mn-ea"/>
                          <a:cs typeface="+mn-cs"/>
                        </a:rPr>
                        <a:t> Administrative Staff</a:t>
                      </a:r>
                    </a:p>
                    <a:p>
                      <a:pPr marL="285750" indent="-285750">
                        <a:buFont typeface="Arial" panose="020B0604020202020204" pitchFamily="34" charset="0"/>
                        <a:buChar char="•"/>
                      </a:pPr>
                      <a:endParaRPr lang="en-US" sz="1400" b="1">
                        <a:solidFill>
                          <a:schemeClr val="tx1">
                            <a:lumMod val="75000"/>
                            <a:lumOff val="25000"/>
                          </a:schemeClr>
                        </a:solidFill>
                      </a:endParaRPr>
                    </a:p>
                  </a:txBody>
                  <a:tcPr>
                    <a:solidFill>
                      <a:schemeClr val="bg1">
                        <a:lumMod val="95000"/>
                      </a:schemeClr>
                    </a:solidFill>
                  </a:tcPr>
                </a:tc>
                <a:tc>
                  <a:txBody>
                    <a:bodyPr/>
                    <a:lstStyle/>
                    <a:p>
                      <a:r>
                        <a:rPr lang="en-US" b="0" u="sng">
                          <a:solidFill>
                            <a:schemeClr val="tx1">
                              <a:lumMod val="75000"/>
                              <a:lumOff val="25000"/>
                            </a:schemeClr>
                          </a:solidFill>
                        </a:rPr>
                        <a:t>Functionality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a:solidFill>
                          <a:schemeClr val="tx1">
                            <a:lumMod val="75000"/>
                            <a:lumOff val="25000"/>
                          </a:schemeClr>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schemeClr val="tx1">
                              <a:lumMod val="75000"/>
                              <a:lumOff val="25000"/>
                            </a:schemeClr>
                          </a:solidFill>
                        </a:rPr>
                        <a:t>9 Scored and Weighted </a:t>
                      </a:r>
                      <a:r>
                        <a:rPr lang="en-US" sz="1400" b="1">
                          <a:solidFill>
                            <a:schemeClr val="tx1">
                              <a:lumMod val="75000"/>
                              <a:lumOff val="25000"/>
                            </a:schemeClr>
                          </a:solidFill>
                        </a:rPr>
                        <a:t>Indicators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schemeClr val="tx1">
                              <a:lumMod val="75000"/>
                              <a:lumOff val="25000"/>
                            </a:schemeClr>
                          </a:solidFill>
                        </a:rPr>
                        <a:t>Early Warning or On Track Status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a:solidFill>
                            <a:schemeClr val="tx1">
                              <a:lumMod val="75000"/>
                              <a:lumOff val="25000"/>
                            </a:schemeClr>
                          </a:solidFill>
                        </a:rPr>
                        <a:t>Intervention and Feedback</a:t>
                      </a:r>
                      <a:r>
                        <a:rPr lang="en-US" sz="1400">
                          <a:solidFill>
                            <a:schemeClr val="tx1">
                              <a:lumMod val="75000"/>
                              <a:lumOff val="25000"/>
                            </a:schemeClr>
                          </a:solidFill>
                        </a:rPr>
                        <a:t> Panel enables </a:t>
                      </a:r>
                      <a:r>
                        <a:rPr lang="en-US" sz="1400" b="1">
                          <a:solidFill>
                            <a:schemeClr val="tx1">
                              <a:lumMod val="75000"/>
                              <a:lumOff val="25000"/>
                            </a:schemeClr>
                          </a:solidFill>
                        </a:rPr>
                        <a:t>user data entry </a:t>
                      </a:r>
                      <a:r>
                        <a:rPr lang="en-US" sz="1400">
                          <a:solidFill>
                            <a:schemeClr val="tx1">
                              <a:lumMod val="75000"/>
                              <a:lumOff val="25000"/>
                            </a:schemeClr>
                          </a:solidFill>
                        </a:rPr>
                        <a:t>at the individual student level</a:t>
                      </a:r>
                    </a:p>
                    <a:p>
                      <a:pPr marL="285750" indent="-285750">
                        <a:buFont typeface="Arial" panose="020B0604020202020204" pitchFamily="34" charset="0"/>
                        <a:buChar char="•"/>
                      </a:pPr>
                      <a:r>
                        <a:rPr lang="en-US" sz="1400" b="0">
                          <a:solidFill>
                            <a:schemeClr val="tx1">
                              <a:lumMod val="75000"/>
                              <a:lumOff val="25000"/>
                            </a:schemeClr>
                          </a:solidFill>
                        </a:rPr>
                        <a:t>Leverages K12 </a:t>
                      </a:r>
                      <a:r>
                        <a:rPr lang="en-US" sz="1400" b="1">
                          <a:solidFill>
                            <a:schemeClr val="tx1">
                              <a:lumMod val="75000"/>
                              <a:lumOff val="25000"/>
                            </a:schemeClr>
                          </a:solidFill>
                        </a:rPr>
                        <a:t>SLDS Data Warehouse</a:t>
                      </a:r>
                    </a:p>
                    <a:p>
                      <a:pPr marL="742950" lvl="1" indent="-285750">
                        <a:buFont typeface="Arial" panose="020B0604020202020204" pitchFamily="34" charset="0"/>
                        <a:buChar char="•"/>
                      </a:pPr>
                      <a:r>
                        <a:rPr lang="en-US" sz="1400" b="0">
                          <a:solidFill>
                            <a:schemeClr val="tx1">
                              <a:lumMod val="75000"/>
                              <a:lumOff val="25000"/>
                            </a:schemeClr>
                          </a:solidFill>
                        </a:rPr>
                        <a:t>Integrate multiple data sources to build robust data sets</a:t>
                      </a:r>
                    </a:p>
                    <a:p>
                      <a:pPr marL="742950" lvl="1" indent="-285750">
                        <a:buFont typeface="Arial" panose="020B0604020202020204" pitchFamily="34" charset="0"/>
                        <a:buChar char="•"/>
                      </a:pPr>
                      <a:r>
                        <a:rPr lang="en-US" sz="1400" b="0">
                          <a:solidFill>
                            <a:schemeClr val="tx1">
                              <a:lumMod val="75000"/>
                              <a:lumOff val="25000"/>
                            </a:schemeClr>
                          </a:solidFill>
                        </a:rPr>
                        <a:t>Capability to ingest future data sets as required</a:t>
                      </a:r>
                    </a:p>
                  </a:txBody>
                  <a:tcPr>
                    <a:solidFill>
                      <a:schemeClr val="accent5">
                        <a:lumMod val="40000"/>
                        <a:lumOff val="60000"/>
                      </a:schemeClr>
                    </a:solidFill>
                  </a:tcPr>
                </a:tc>
                <a:extLst>
                  <a:ext uri="{0D108BD9-81ED-4DB2-BD59-A6C34878D82A}">
                    <a16:rowId xmlns:a16="http://schemas.microsoft.com/office/drawing/2014/main" val="28531449"/>
                  </a:ext>
                </a:extLst>
              </a:tr>
            </a:tbl>
          </a:graphicData>
        </a:graphic>
      </p:graphicFrame>
    </p:spTree>
    <p:extLst>
      <p:ext uri="{BB962C8B-B14F-4D97-AF65-F5344CB8AC3E}">
        <p14:creationId xmlns:p14="http://schemas.microsoft.com/office/powerpoint/2010/main" val="38987278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C19CF-2994-9B84-EDB8-F26A81042411}"/>
              </a:ext>
            </a:extLst>
          </p:cNvPr>
          <p:cNvSpPr>
            <a:spLocks noGrp="1"/>
          </p:cNvSpPr>
          <p:nvPr>
            <p:ph type="title"/>
          </p:nvPr>
        </p:nvSpPr>
        <p:spPr>
          <a:xfrm>
            <a:off x="838200" y="433667"/>
            <a:ext cx="10515600" cy="766483"/>
          </a:xfrm>
        </p:spPr>
        <p:txBody>
          <a:bodyPr>
            <a:normAutofit/>
          </a:bodyPr>
          <a:lstStyle/>
          <a:p>
            <a:r>
              <a:rPr lang="en-US" sz="4000"/>
              <a:t>Key Features – Indicators, Attributes</a:t>
            </a:r>
          </a:p>
        </p:txBody>
      </p:sp>
      <p:cxnSp>
        <p:nvCxnSpPr>
          <p:cNvPr id="4" name="Straight Connector 3">
            <a:extLst>
              <a:ext uri="{FF2B5EF4-FFF2-40B4-BE49-F238E27FC236}">
                <a16:creationId xmlns:a16="http://schemas.microsoft.com/office/drawing/2014/main" id="{2AB96966-90C7-D58D-0174-D08BCE8079E6}"/>
              </a:ext>
            </a:extLst>
          </p:cNvPr>
          <p:cNvCxnSpPr>
            <a:cxnSpLocks/>
          </p:cNvCxnSpPr>
          <p:nvPr/>
        </p:nvCxnSpPr>
        <p:spPr>
          <a:xfrm>
            <a:off x="733425" y="1200150"/>
            <a:ext cx="10725150"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C0E1470-E609-0FD1-2A66-721DDBFF5991}"/>
              </a:ext>
            </a:extLst>
          </p:cNvPr>
          <p:cNvSpPr txBox="1"/>
          <p:nvPr/>
        </p:nvSpPr>
        <p:spPr>
          <a:xfrm>
            <a:off x="7772400" y="1597301"/>
            <a:ext cx="3686175" cy="1359346"/>
          </a:xfrm>
          <a:prstGeom prst="rect">
            <a:avLst/>
          </a:prstGeom>
          <a:noFill/>
        </p:spPr>
        <p:txBody>
          <a:bodyPr wrap="square" rtlCol="0">
            <a:spAutoFit/>
          </a:bodyPr>
          <a:lstStyle/>
          <a:p>
            <a:pPr>
              <a:spcAft>
                <a:spcPts val="1000"/>
              </a:spcAft>
            </a:pPr>
            <a:r>
              <a:rPr lang="en-US" b="1"/>
              <a:t>Student Attributes</a:t>
            </a:r>
          </a:p>
          <a:p>
            <a:pPr lvl="1">
              <a:lnSpc>
                <a:spcPct val="150000"/>
              </a:lnSpc>
            </a:pPr>
            <a:r>
              <a:rPr lang="en-US" sz="1400" err="1"/>
              <a:t>SpED</a:t>
            </a:r>
            <a:endParaRPr lang="en-US" sz="1400"/>
          </a:p>
          <a:p>
            <a:pPr lvl="1">
              <a:lnSpc>
                <a:spcPct val="150000"/>
              </a:lnSpc>
            </a:pPr>
            <a:r>
              <a:rPr lang="en-US" sz="1400"/>
              <a:t>ELL</a:t>
            </a:r>
          </a:p>
          <a:p>
            <a:pPr lvl="1"/>
            <a:r>
              <a:rPr lang="en-US" sz="1400"/>
              <a:t>Preschool Experience (e.g. Head Start)</a:t>
            </a:r>
          </a:p>
        </p:txBody>
      </p:sp>
      <p:graphicFrame>
        <p:nvGraphicFramePr>
          <p:cNvPr id="6" name="Table 6">
            <a:extLst>
              <a:ext uri="{FF2B5EF4-FFF2-40B4-BE49-F238E27FC236}">
                <a16:creationId xmlns:a16="http://schemas.microsoft.com/office/drawing/2014/main" id="{3AB9861C-0F56-219E-A5A8-BAEF6C4428D3}"/>
              </a:ext>
            </a:extLst>
          </p:cNvPr>
          <p:cNvGraphicFramePr>
            <a:graphicFrameLocks noGrp="1"/>
          </p:cNvGraphicFramePr>
          <p:nvPr>
            <p:extLst>
              <p:ext uri="{D42A27DB-BD31-4B8C-83A1-F6EECF244321}">
                <p14:modId xmlns:p14="http://schemas.microsoft.com/office/powerpoint/2010/main" val="4038578057"/>
              </p:ext>
            </p:extLst>
          </p:nvPr>
        </p:nvGraphicFramePr>
        <p:xfrm>
          <a:off x="1028700" y="2072216"/>
          <a:ext cx="6572251" cy="3337560"/>
        </p:xfrm>
        <a:graphic>
          <a:graphicData uri="http://schemas.openxmlformats.org/drawingml/2006/table">
            <a:tbl>
              <a:tblPr firstRow="1" bandRow="1">
                <a:tableStyleId>{2D5ABB26-0587-4C30-8999-92F81FD0307C}</a:tableStyleId>
              </a:tblPr>
              <a:tblGrid>
                <a:gridCol w="1628776">
                  <a:extLst>
                    <a:ext uri="{9D8B030D-6E8A-4147-A177-3AD203B41FA5}">
                      <a16:colId xmlns:a16="http://schemas.microsoft.com/office/drawing/2014/main" val="834453175"/>
                    </a:ext>
                  </a:extLst>
                </a:gridCol>
                <a:gridCol w="4943475">
                  <a:extLst>
                    <a:ext uri="{9D8B030D-6E8A-4147-A177-3AD203B41FA5}">
                      <a16:colId xmlns:a16="http://schemas.microsoft.com/office/drawing/2014/main" val="760814677"/>
                    </a:ext>
                  </a:extLst>
                </a:gridCol>
              </a:tblGrid>
              <a:tr h="370840">
                <a:tc>
                  <a:txBody>
                    <a:bodyPr/>
                    <a:lstStyle/>
                    <a:p>
                      <a:r>
                        <a:rPr lang="en-US" sz="1400"/>
                        <a:t>Attendance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3 or more absences within 90 days</a:t>
                      </a:r>
                    </a:p>
                  </a:txBody>
                  <a:tcPr/>
                </a:tc>
                <a:extLst>
                  <a:ext uri="{0D108BD9-81ED-4DB2-BD59-A6C34878D82A}">
                    <a16:rowId xmlns:a16="http://schemas.microsoft.com/office/drawing/2014/main" val="2913046660"/>
                  </a:ext>
                </a:extLst>
              </a:tr>
              <a:tr h="370840">
                <a:tc>
                  <a:txBody>
                    <a:bodyPr/>
                    <a:lstStyle/>
                    <a:p>
                      <a:r>
                        <a:rPr lang="en-US" sz="1400"/>
                        <a:t>Behavior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1 or more incidents within 90 days</a:t>
                      </a:r>
                    </a:p>
                  </a:txBody>
                  <a:tcPr/>
                </a:tc>
                <a:extLst>
                  <a:ext uri="{0D108BD9-81ED-4DB2-BD59-A6C34878D82A}">
                    <a16:rowId xmlns:a16="http://schemas.microsoft.com/office/drawing/2014/main" val="1549998033"/>
                  </a:ext>
                </a:extLst>
              </a:tr>
              <a:tr h="370840">
                <a:tc>
                  <a:txBody>
                    <a:bodyPr/>
                    <a:lstStyle/>
                    <a:p>
                      <a:r>
                        <a:rPr lang="en-US" sz="1400"/>
                        <a:t>STAR Early Literacy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Urgent Intervention score</a:t>
                      </a:r>
                    </a:p>
                  </a:txBody>
                  <a:tcPr/>
                </a:tc>
                <a:extLst>
                  <a:ext uri="{0D108BD9-81ED-4DB2-BD59-A6C34878D82A}">
                    <a16:rowId xmlns:a16="http://schemas.microsoft.com/office/drawing/2014/main" val="4277432869"/>
                  </a:ext>
                </a:extLst>
              </a:tr>
              <a:tr h="370840">
                <a:tc>
                  <a:txBody>
                    <a:bodyPr/>
                    <a:lstStyle/>
                    <a:p>
                      <a:r>
                        <a:rPr lang="en-US" sz="1400"/>
                        <a:t>STAR Reading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Urgent Intervention score</a:t>
                      </a:r>
                    </a:p>
                  </a:txBody>
                  <a:tcPr/>
                </a:tc>
                <a:extLst>
                  <a:ext uri="{0D108BD9-81ED-4DB2-BD59-A6C34878D82A}">
                    <a16:rowId xmlns:a16="http://schemas.microsoft.com/office/drawing/2014/main" val="1970490831"/>
                  </a:ext>
                </a:extLst>
              </a:tr>
              <a:tr h="370840">
                <a:tc>
                  <a:txBody>
                    <a:bodyPr/>
                    <a:lstStyle/>
                    <a:p>
                      <a:r>
                        <a:rPr lang="en-US" sz="1400"/>
                        <a:t>STAR Math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Urgent Intervention score</a:t>
                      </a:r>
                    </a:p>
                  </a:txBody>
                  <a:tcPr/>
                </a:tc>
                <a:extLst>
                  <a:ext uri="{0D108BD9-81ED-4DB2-BD59-A6C34878D82A}">
                    <a16:rowId xmlns:a16="http://schemas.microsoft.com/office/drawing/2014/main" val="1050722047"/>
                  </a:ext>
                </a:extLst>
              </a:tr>
              <a:tr h="370840">
                <a:tc>
                  <a:txBody>
                    <a:bodyPr/>
                    <a:lstStyle/>
                    <a:p>
                      <a:r>
                        <a:rPr lang="en-US" sz="1400"/>
                        <a:t>ELA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Composite Score of 1 or 2</a:t>
                      </a:r>
                    </a:p>
                  </a:txBody>
                  <a:tcPr/>
                </a:tc>
                <a:extLst>
                  <a:ext uri="{0D108BD9-81ED-4DB2-BD59-A6C34878D82A}">
                    <a16:rowId xmlns:a16="http://schemas.microsoft.com/office/drawing/2014/main" val="3809681990"/>
                  </a:ext>
                </a:extLst>
              </a:tr>
              <a:tr h="370840">
                <a:tc>
                  <a:txBody>
                    <a:bodyPr/>
                    <a:lstStyle/>
                    <a:p>
                      <a:r>
                        <a:rPr lang="en-US" sz="1400"/>
                        <a:t>Math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Composite Score of 1 or 2</a:t>
                      </a:r>
                    </a:p>
                  </a:txBody>
                  <a:tcPr/>
                </a:tc>
                <a:extLst>
                  <a:ext uri="{0D108BD9-81ED-4DB2-BD59-A6C34878D82A}">
                    <a16:rowId xmlns:a16="http://schemas.microsoft.com/office/drawing/2014/main" val="2554057026"/>
                  </a:ext>
                </a:extLst>
              </a:tr>
              <a:tr h="370840">
                <a:tc>
                  <a:txBody>
                    <a:bodyPr/>
                    <a:lstStyle/>
                    <a:p>
                      <a:r>
                        <a:rPr lang="en-US" sz="1400"/>
                        <a:t>Mobility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Attendance at 2 or more schools (ignores summer attendance)</a:t>
                      </a:r>
                    </a:p>
                  </a:txBody>
                  <a:tcPr/>
                </a:tc>
                <a:extLst>
                  <a:ext uri="{0D108BD9-81ED-4DB2-BD59-A6C34878D82A}">
                    <a16:rowId xmlns:a16="http://schemas.microsoft.com/office/drawing/2014/main" val="1584796824"/>
                  </a:ext>
                </a:extLst>
              </a:tr>
              <a:tr h="370840">
                <a:tc>
                  <a:txBody>
                    <a:bodyPr/>
                    <a:lstStyle/>
                    <a:p>
                      <a:r>
                        <a:rPr lang="en-US" sz="1400"/>
                        <a:t>Retention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Retained one or more times</a:t>
                      </a:r>
                    </a:p>
                  </a:txBody>
                  <a:tcPr/>
                </a:tc>
                <a:extLst>
                  <a:ext uri="{0D108BD9-81ED-4DB2-BD59-A6C34878D82A}">
                    <a16:rowId xmlns:a16="http://schemas.microsoft.com/office/drawing/2014/main" val="21806395"/>
                  </a:ext>
                </a:extLst>
              </a:tr>
            </a:tbl>
          </a:graphicData>
        </a:graphic>
      </p:graphicFrame>
      <p:sp>
        <p:nvSpPr>
          <p:cNvPr id="7" name="TextBox 6">
            <a:extLst>
              <a:ext uri="{FF2B5EF4-FFF2-40B4-BE49-F238E27FC236}">
                <a16:creationId xmlns:a16="http://schemas.microsoft.com/office/drawing/2014/main" id="{CBB7BE6C-128E-4970-E8FA-78CE273D83D7}"/>
              </a:ext>
            </a:extLst>
          </p:cNvPr>
          <p:cNvSpPr txBox="1"/>
          <p:nvPr/>
        </p:nvSpPr>
        <p:spPr>
          <a:xfrm>
            <a:off x="733425" y="1597301"/>
            <a:ext cx="2495550" cy="369332"/>
          </a:xfrm>
          <a:prstGeom prst="rect">
            <a:avLst/>
          </a:prstGeom>
          <a:noFill/>
        </p:spPr>
        <p:txBody>
          <a:bodyPr wrap="square" rtlCol="0">
            <a:spAutoFit/>
          </a:bodyPr>
          <a:lstStyle/>
          <a:p>
            <a:r>
              <a:rPr lang="en-US" b="1"/>
              <a:t>Early Warning Indicators</a:t>
            </a:r>
          </a:p>
        </p:txBody>
      </p:sp>
    </p:spTree>
    <p:extLst>
      <p:ext uri="{BB962C8B-B14F-4D97-AF65-F5344CB8AC3E}">
        <p14:creationId xmlns:p14="http://schemas.microsoft.com/office/powerpoint/2010/main" val="25508251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B25B5-37E6-D656-E322-D3075EE46126}"/>
              </a:ext>
            </a:extLst>
          </p:cNvPr>
          <p:cNvSpPr>
            <a:spLocks noGrp="1"/>
          </p:cNvSpPr>
          <p:nvPr>
            <p:ph type="title"/>
          </p:nvPr>
        </p:nvSpPr>
        <p:spPr>
          <a:xfrm>
            <a:off x="838200" y="418306"/>
            <a:ext cx="10515600" cy="781844"/>
          </a:xfrm>
        </p:spPr>
        <p:txBody>
          <a:bodyPr>
            <a:normAutofit/>
          </a:bodyPr>
          <a:lstStyle/>
          <a:p>
            <a:r>
              <a:rPr lang="en-US" sz="4000">
                <a:cs typeface="Calibri Light"/>
              </a:rPr>
              <a:t>Questions</a:t>
            </a:r>
            <a:endParaRPr lang="en-US" sz="4000"/>
          </a:p>
        </p:txBody>
      </p:sp>
      <p:cxnSp>
        <p:nvCxnSpPr>
          <p:cNvPr id="7" name="Straight Connector 6">
            <a:extLst>
              <a:ext uri="{FF2B5EF4-FFF2-40B4-BE49-F238E27FC236}">
                <a16:creationId xmlns:a16="http://schemas.microsoft.com/office/drawing/2014/main" id="{F1BE6235-1531-4A47-B96B-7C53D3761D76}"/>
              </a:ext>
            </a:extLst>
          </p:cNvPr>
          <p:cNvCxnSpPr>
            <a:cxnSpLocks/>
          </p:cNvCxnSpPr>
          <p:nvPr/>
        </p:nvCxnSpPr>
        <p:spPr>
          <a:xfrm>
            <a:off x="733425" y="1200150"/>
            <a:ext cx="10725150"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Close-up of raised hands at office training with speaker out of focus in background">
            <a:extLst>
              <a:ext uri="{FF2B5EF4-FFF2-40B4-BE49-F238E27FC236}">
                <a16:creationId xmlns:a16="http://schemas.microsoft.com/office/drawing/2014/main" id="{F9A0E3EC-D017-018C-DACB-4A2FA60E38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31918" y="1615593"/>
            <a:ext cx="6824518" cy="4549679"/>
          </a:xfrm>
          <a:prstGeom prst="rect">
            <a:avLst/>
          </a:prstGeom>
        </p:spPr>
      </p:pic>
    </p:spTree>
    <p:extLst>
      <p:ext uri="{BB962C8B-B14F-4D97-AF65-F5344CB8AC3E}">
        <p14:creationId xmlns:p14="http://schemas.microsoft.com/office/powerpoint/2010/main" val="41040241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B25B5-37E6-D656-E322-D3075EE46126}"/>
              </a:ext>
            </a:extLst>
          </p:cNvPr>
          <p:cNvSpPr>
            <a:spLocks noGrp="1"/>
          </p:cNvSpPr>
          <p:nvPr>
            <p:ph type="title"/>
          </p:nvPr>
        </p:nvSpPr>
        <p:spPr>
          <a:xfrm>
            <a:off x="838200" y="418306"/>
            <a:ext cx="10515600" cy="781844"/>
          </a:xfrm>
        </p:spPr>
        <p:txBody>
          <a:bodyPr>
            <a:normAutofit/>
          </a:bodyPr>
          <a:lstStyle/>
          <a:p>
            <a:r>
              <a:rPr lang="en-US" sz="4000">
                <a:cs typeface="Calibri Light"/>
              </a:rPr>
              <a:t>Demonstration</a:t>
            </a:r>
            <a:endParaRPr lang="en-US" sz="4000"/>
          </a:p>
        </p:txBody>
      </p:sp>
      <p:cxnSp>
        <p:nvCxnSpPr>
          <p:cNvPr id="7" name="Straight Connector 6">
            <a:extLst>
              <a:ext uri="{FF2B5EF4-FFF2-40B4-BE49-F238E27FC236}">
                <a16:creationId xmlns:a16="http://schemas.microsoft.com/office/drawing/2014/main" id="{F1BE6235-1531-4A47-B96B-7C53D3761D76}"/>
              </a:ext>
            </a:extLst>
          </p:cNvPr>
          <p:cNvCxnSpPr>
            <a:cxnSpLocks/>
          </p:cNvCxnSpPr>
          <p:nvPr/>
        </p:nvCxnSpPr>
        <p:spPr>
          <a:xfrm>
            <a:off x="733425" y="1200150"/>
            <a:ext cx="10725150"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3" name="Picture 2">
            <a:hlinkClick r:id="rId2"/>
            <a:extLst>
              <a:ext uri="{FF2B5EF4-FFF2-40B4-BE49-F238E27FC236}">
                <a16:creationId xmlns:a16="http://schemas.microsoft.com/office/drawing/2014/main" id="{AA3BB404-D326-9997-FB00-B3FE6468E240}"/>
              </a:ext>
            </a:extLst>
          </p:cNvPr>
          <p:cNvPicPr>
            <a:picLocks noChangeAspect="1"/>
          </p:cNvPicPr>
          <p:nvPr/>
        </p:nvPicPr>
        <p:blipFill rotWithShape="1">
          <a:blip r:embed="rId3"/>
          <a:srcRect t="6367" r="2939" b="4209"/>
          <a:stretch/>
        </p:blipFill>
        <p:spPr>
          <a:xfrm>
            <a:off x="1277216" y="1394693"/>
            <a:ext cx="9372312" cy="48570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467274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56C19-7BBB-534F-9C1E-DC8EDCDD630F}"/>
              </a:ext>
            </a:extLst>
          </p:cNvPr>
          <p:cNvSpPr>
            <a:spLocks noGrp="1"/>
          </p:cNvSpPr>
          <p:nvPr>
            <p:ph type="title"/>
          </p:nvPr>
        </p:nvSpPr>
        <p:spPr/>
        <p:txBody>
          <a:bodyPr>
            <a:normAutofit/>
          </a:bodyPr>
          <a:lstStyle/>
          <a:p>
            <a:r>
              <a:rPr lang="en-US" dirty="0">
                <a:latin typeface="Franklin Gothic Medium" panose="020B0603020102020204" pitchFamily="34" charset="0"/>
              </a:rPr>
              <a:t>Early Warning System – District &amp; K-5 Log in </a:t>
            </a:r>
          </a:p>
        </p:txBody>
      </p:sp>
      <p:pic>
        <p:nvPicPr>
          <p:cNvPr id="5" name="Picture 4">
            <a:extLst>
              <a:ext uri="{FF2B5EF4-FFF2-40B4-BE49-F238E27FC236}">
                <a16:creationId xmlns:a16="http://schemas.microsoft.com/office/drawing/2014/main" id="{2BC3BAC9-FC23-26EF-5C55-69C560040FA5}"/>
              </a:ext>
            </a:extLst>
          </p:cNvPr>
          <p:cNvPicPr>
            <a:picLocks noChangeAspect="1"/>
          </p:cNvPicPr>
          <p:nvPr/>
        </p:nvPicPr>
        <p:blipFill>
          <a:blip r:embed="rId3"/>
          <a:stretch>
            <a:fillRect/>
          </a:stretch>
        </p:blipFill>
        <p:spPr>
          <a:xfrm>
            <a:off x="415600" y="1200479"/>
            <a:ext cx="8785654" cy="4891354"/>
          </a:xfrm>
          <a:prstGeom prst="rect">
            <a:avLst/>
          </a:prstGeom>
        </p:spPr>
      </p:pic>
      <p:pic>
        <p:nvPicPr>
          <p:cNvPr id="7" name="Picture 6">
            <a:hlinkClick r:id="rId4"/>
            <a:extLst>
              <a:ext uri="{FF2B5EF4-FFF2-40B4-BE49-F238E27FC236}">
                <a16:creationId xmlns:a16="http://schemas.microsoft.com/office/drawing/2014/main" id="{2402CE4F-129C-A2BF-A7D0-277EF5389DB8}"/>
              </a:ext>
            </a:extLst>
          </p:cNvPr>
          <p:cNvPicPr>
            <a:picLocks noChangeAspect="1"/>
          </p:cNvPicPr>
          <p:nvPr/>
        </p:nvPicPr>
        <p:blipFill>
          <a:blip r:embed="rId5"/>
          <a:stretch>
            <a:fillRect/>
          </a:stretch>
        </p:blipFill>
        <p:spPr>
          <a:xfrm>
            <a:off x="9255671" y="2159261"/>
            <a:ext cx="2936329" cy="2936329"/>
          </a:xfrm>
          <a:prstGeom prst="rect">
            <a:avLst/>
          </a:prstGeom>
        </p:spPr>
      </p:pic>
      <p:sp>
        <p:nvSpPr>
          <p:cNvPr id="8" name="Title 1">
            <a:extLst>
              <a:ext uri="{FF2B5EF4-FFF2-40B4-BE49-F238E27FC236}">
                <a16:creationId xmlns:a16="http://schemas.microsoft.com/office/drawing/2014/main" id="{EBA05BBB-2919-3DB4-59DF-F21BC4B510F7}"/>
              </a:ext>
            </a:extLst>
          </p:cNvPr>
          <p:cNvSpPr txBox="1">
            <a:spLocks/>
          </p:cNvSpPr>
          <p:nvPr/>
        </p:nvSpPr>
        <p:spPr>
          <a:xfrm>
            <a:off x="9398962" y="1913519"/>
            <a:ext cx="2990746" cy="491484"/>
          </a:xfrm>
          <a:prstGeom prst="rect">
            <a:avLst/>
          </a:prstGeom>
        </p:spPr>
        <p:txBody>
          <a:bodyPr spcFirstLastPara="1" vert="horz" wrap="square" lIns="91425" tIns="91425" rIns="91425" bIns="91425" rtlCol="0" anchor="t" anchorCtr="0">
            <a:normAutofit fontScale="85000" lnSpcReduction="20000"/>
          </a:bodyPr>
          <a:lstStyle>
            <a:lvl1pPr lvl="0" algn="l" defTabSz="914400" rtl="0" eaLnBrk="1" latinLnBrk="0" hangingPunct="1">
              <a:lnSpc>
                <a:spcPct val="90000"/>
              </a:lnSpc>
              <a:spcBef>
                <a:spcPts val="0"/>
              </a:spcBef>
              <a:spcAft>
                <a:spcPts val="0"/>
              </a:spcAft>
              <a:buClr>
                <a:srgbClr val="026670"/>
              </a:buClr>
              <a:buSzPts val="3200"/>
              <a:buFont typeface="Calibri"/>
              <a:buNone/>
              <a:defRPr sz="4400" kern="1200">
                <a:solidFill>
                  <a:srgbClr val="026670"/>
                </a:solidFill>
                <a:latin typeface="Calibri"/>
                <a:ea typeface="Calibri"/>
                <a:cs typeface="Calibri"/>
                <a:sym typeface="Calibri"/>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r>
              <a:rPr lang="en-US" sz="3200" dirty="0" err="1">
                <a:solidFill>
                  <a:schemeClr val="tx1"/>
                </a:solidFill>
                <a:latin typeface="Franklin Gothic Medium" panose="020B0603020102020204" pitchFamily="34" charset="0"/>
              </a:rPr>
              <a:t>bit.ly</a:t>
            </a:r>
            <a:r>
              <a:rPr lang="en-US" sz="3200" dirty="0">
                <a:solidFill>
                  <a:schemeClr val="tx1"/>
                </a:solidFill>
                <a:latin typeface="Franklin Gothic Medium" panose="020B0603020102020204" pitchFamily="34" charset="0"/>
              </a:rPr>
              <a:t>/</a:t>
            </a:r>
            <a:r>
              <a:rPr lang="en-US" sz="3200" dirty="0" err="1">
                <a:solidFill>
                  <a:schemeClr val="tx1"/>
                </a:solidFill>
                <a:latin typeface="Franklin Gothic Medium" panose="020B0603020102020204" pitchFamily="34" charset="0"/>
              </a:rPr>
              <a:t>cnmiewsuat</a:t>
            </a:r>
            <a:endParaRPr lang="en-US" sz="3200" dirty="0">
              <a:solidFill>
                <a:schemeClr val="tx1"/>
              </a:solidFill>
              <a:latin typeface="Franklin Gothic Medium" panose="020B0603020102020204" pitchFamily="34" charset="0"/>
            </a:endParaRPr>
          </a:p>
        </p:txBody>
      </p:sp>
    </p:spTree>
    <p:extLst>
      <p:ext uri="{BB962C8B-B14F-4D97-AF65-F5344CB8AC3E}">
        <p14:creationId xmlns:p14="http://schemas.microsoft.com/office/powerpoint/2010/main" val="60143952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EF68BD-6702-DDCA-B8B2-559E8CF71551}"/>
              </a:ext>
            </a:extLst>
          </p:cNvPr>
          <p:cNvSpPr>
            <a:spLocks noGrp="1"/>
          </p:cNvSpPr>
          <p:nvPr>
            <p:ph type="title"/>
          </p:nvPr>
        </p:nvSpPr>
        <p:spPr>
          <a:xfrm>
            <a:off x="415600" y="701833"/>
            <a:ext cx="11360800" cy="834800"/>
          </a:xfrm>
        </p:spPr>
        <p:txBody>
          <a:bodyPr>
            <a:normAutofit fontScale="90000"/>
          </a:bodyPr>
          <a:lstStyle/>
          <a:p>
            <a:r>
              <a:rPr lang="en-US" dirty="0"/>
              <a:t>Early Warning System 6-12 Requirements Gathering</a:t>
            </a:r>
          </a:p>
        </p:txBody>
      </p:sp>
      <p:sp>
        <p:nvSpPr>
          <p:cNvPr id="4" name="Text Placeholder 3">
            <a:extLst>
              <a:ext uri="{FF2B5EF4-FFF2-40B4-BE49-F238E27FC236}">
                <a16:creationId xmlns:a16="http://schemas.microsoft.com/office/drawing/2014/main" id="{599387D4-FEC8-545C-58D6-2793883F0918}"/>
              </a:ext>
            </a:extLst>
          </p:cNvPr>
          <p:cNvSpPr>
            <a:spLocks noGrp="1"/>
          </p:cNvSpPr>
          <p:nvPr>
            <p:ph type="body" idx="1"/>
          </p:nvPr>
        </p:nvSpPr>
        <p:spPr>
          <a:xfrm>
            <a:off x="415600" y="1536633"/>
            <a:ext cx="7974638" cy="4555200"/>
          </a:xfrm>
        </p:spPr>
        <p:txBody>
          <a:bodyPr>
            <a:normAutofit fontScale="92500"/>
          </a:bodyPr>
          <a:lstStyle/>
          <a:p>
            <a:pPr fontAlgn="base"/>
            <a:r>
              <a:rPr lang="en-US" sz="2400" dirty="0">
                <a:solidFill>
                  <a:srgbClr val="000000"/>
                </a:solidFill>
                <a:latin typeface="Arial" panose="020B0604020202020204" pitchFamily="34" charset="0"/>
              </a:rPr>
              <a:t>I</a:t>
            </a:r>
            <a:r>
              <a:rPr lang="en-US" sz="2400" b="0" i="0" u="none" strike="noStrike" dirty="0">
                <a:solidFill>
                  <a:srgbClr val="000000"/>
                </a:solidFill>
                <a:effectLst/>
                <a:latin typeface="Arial" panose="020B0604020202020204" pitchFamily="34" charset="0"/>
              </a:rPr>
              <a:t>dentify the purpose of early warning system for the middle and high schools</a:t>
            </a:r>
          </a:p>
          <a:p>
            <a:pPr lvl="1" fontAlgn="base"/>
            <a:r>
              <a:rPr lang="en-US" b="0" i="0" u="none" strike="noStrike" dirty="0">
                <a:solidFill>
                  <a:srgbClr val="000000"/>
                </a:solidFill>
                <a:effectLst/>
                <a:latin typeface="Arial" panose="020B0604020202020204" pitchFamily="34" charset="0"/>
              </a:rPr>
              <a:t>Determine what threats or events you want to monitor and the objectives you aim to achieve with the system.</a:t>
            </a:r>
          </a:p>
          <a:p>
            <a:pPr fontAlgn="base"/>
            <a:r>
              <a:rPr lang="en-US" sz="2400" b="0" i="0" u="none" strike="noStrike" dirty="0">
                <a:solidFill>
                  <a:srgbClr val="000000"/>
                </a:solidFill>
                <a:effectLst/>
                <a:latin typeface="Arial" panose="020B0604020202020204" pitchFamily="34" charset="0"/>
              </a:rPr>
              <a:t>Identify indicators that will accurately predict at-risk students, and identify relevant data from various sources</a:t>
            </a:r>
          </a:p>
          <a:p>
            <a:pPr lvl="1" fontAlgn="base"/>
            <a:r>
              <a:rPr lang="en-US" b="0" i="0" u="none" strike="noStrike" dirty="0">
                <a:solidFill>
                  <a:srgbClr val="000000"/>
                </a:solidFill>
                <a:effectLst/>
                <a:latin typeface="Arial" panose="020B0604020202020204" pitchFamily="34" charset="0"/>
              </a:rPr>
              <a:t>Depending on the nature of the system, data may include environmental, weather, social, economic, or sensor data. </a:t>
            </a:r>
          </a:p>
          <a:p>
            <a:pPr fontAlgn="base"/>
            <a:r>
              <a:rPr lang="en-US" sz="2400" b="0" i="0" u="none" strike="noStrike" dirty="0">
                <a:solidFill>
                  <a:srgbClr val="000000"/>
                </a:solidFill>
                <a:effectLst/>
                <a:latin typeface="Arial" panose="020B0604020202020204" pitchFamily="34" charset="0"/>
              </a:rPr>
              <a:t>Determine appropriate thresholds for triggering early warnings. </a:t>
            </a:r>
            <a:endParaRPr lang="en-US" sz="2400" dirty="0">
              <a:solidFill>
                <a:srgbClr val="000000"/>
              </a:solidFill>
              <a:latin typeface="Arial" panose="020B0604020202020204" pitchFamily="34" charset="0"/>
            </a:endParaRPr>
          </a:p>
          <a:p>
            <a:pPr lvl="1" fontAlgn="base"/>
            <a:r>
              <a:rPr lang="en-US" b="0" i="0" u="none" strike="noStrike" dirty="0">
                <a:solidFill>
                  <a:srgbClr val="000000"/>
                </a:solidFill>
                <a:effectLst/>
                <a:latin typeface="Arial" panose="020B0604020202020204" pitchFamily="34" charset="0"/>
              </a:rPr>
              <a:t>These thresholds indicate the level of risk at which alerts should be generated.</a:t>
            </a:r>
          </a:p>
        </p:txBody>
      </p:sp>
      <p:pic>
        <p:nvPicPr>
          <p:cNvPr id="6" name="Picture 5">
            <a:hlinkClick r:id="rId3"/>
            <a:extLst>
              <a:ext uri="{FF2B5EF4-FFF2-40B4-BE49-F238E27FC236}">
                <a16:creationId xmlns:a16="http://schemas.microsoft.com/office/drawing/2014/main" id="{3F665920-3173-BEFB-CD39-46E6173DD3D3}"/>
              </a:ext>
            </a:extLst>
          </p:cNvPr>
          <p:cNvPicPr>
            <a:picLocks noChangeAspect="1"/>
          </p:cNvPicPr>
          <p:nvPr/>
        </p:nvPicPr>
        <p:blipFill>
          <a:blip r:embed="rId4"/>
          <a:stretch>
            <a:fillRect/>
          </a:stretch>
        </p:blipFill>
        <p:spPr>
          <a:xfrm>
            <a:off x="8291384" y="1913352"/>
            <a:ext cx="3801762" cy="3801762"/>
          </a:xfrm>
          <a:prstGeom prst="rect">
            <a:avLst/>
          </a:prstGeom>
        </p:spPr>
      </p:pic>
      <p:sp>
        <p:nvSpPr>
          <p:cNvPr id="7" name="TextBox 6">
            <a:extLst>
              <a:ext uri="{FF2B5EF4-FFF2-40B4-BE49-F238E27FC236}">
                <a16:creationId xmlns:a16="http://schemas.microsoft.com/office/drawing/2014/main" id="{CA2CCBEB-8306-580C-5D90-B81FA6EC62D6}"/>
              </a:ext>
            </a:extLst>
          </p:cNvPr>
          <p:cNvSpPr txBox="1"/>
          <p:nvPr/>
        </p:nvSpPr>
        <p:spPr>
          <a:xfrm>
            <a:off x="8390238" y="1536633"/>
            <a:ext cx="184731" cy="369332"/>
          </a:xfrm>
          <a:prstGeom prst="rect">
            <a:avLst/>
          </a:prstGeom>
          <a:noFill/>
        </p:spPr>
        <p:txBody>
          <a:bodyPr wrap="none" rtlCol="0">
            <a:spAutoFit/>
          </a:bodyPr>
          <a:lstStyle/>
          <a:p>
            <a:endParaRPr lang="en-US" dirty="0"/>
          </a:p>
        </p:txBody>
      </p:sp>
      <p:sp>
        <p:nvSpPr>
          <p:cNvPr id="8" name="TextBox 7">
            <a:extLst>
              <a:ext uri="{FF2B5EF4-FFF2-40B4-BE49-F238E27FC236}">
                <a16:creationId xmlns:a16="http://schemas.microsoft.com/office/drawing/2014/main" id="{3F01E78B-0925-F36B-BBBE-8292698D3D32}"/>
              </a:ext>
            </a:extLst>
          </p:cNvPr>
          <p:cNvSpPr txBox="1"/>
          <p:nvPr/>
        </p:nvSpPr>
        <p:spPr>
          <a:xfrm>
            <a:off x="8478228" y="5629964"/>
            <a:ext cx="3526928" cy="707886"/>
          </a:xfrm>
          <a:prstGeom prst="rect">
            <a:avLst/>
          </a:prstGeom>
          <a:noFill/>
        </p:spPr>
        <p:txBody>
          <a:bodyPr wrap="none" rtlCol="0">
            <a:spAutoFit/>
          </a:bodyPr>
          <a:lstStyle/>
          <a:p>
            <a:r>
              <a:rPr lang="en-US" sz="4000" dirty="0" err="1">
                <a:latin typeface="Franklin Gothic Medium" panose="020B0603020102020204" pitchFamily="34" charset="0"/>
              </a:rPr>
              <a:t>bit.ly</a:t>
            </a:r>
            <a:r>
              <a:rPr lang="en-US" sz="4000" dirty="0">
                <a:latin typeface="Franklin Gothic Medium" panose="020B0603020102020204" pitchFamily="34" charset="0"/>
              </a:rPr>
              <a:t>/3QaPh6F</a:t>
            </a:r>
          </a:p>
        </p:txBody>
      </p:sp>
    </p:spTree>
    <p:extLst>
      <p:ext uri="{BB962C8B-B14F-4D97-AF65-F5344CB8AC3E}">
        <p14:creationId xmlns:p14="http://schemas.microsoft.com/office/powerpoint/2010/main" val="336848504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EF68BD-6702-DDCA-B8B2-559E8CF71551}"/>
              </a:ext>
            </a:extLst>
          </p:cNvPr>
          <p:cNvSpPr>
            <a:spLocks noGrp="1"/>
          </p:cNvSpPr>
          <p:nvPr>
            <p:ph type="title"/>
          </p:nvPr>
        </p:nvSpPr>
        <p:spPr>
          <a:xfrm>
            <a:off x="415600" y="701833"/>
            <a:ext cx="11360800" cy="834800"/>
          </a:xfrm>
        </p:spPr>
        <p:txBody>
          <a:bodyPr>
            <a:normAutofit fontScale="90000"/>
          </a:bodyPr>
          <a:lstStyle/>
          <a:p>
            <a:r>
              <a:rPr lang="en-US" dirty="0"/>
              <a:t>Early Warning System 6-12 Requirements Gathering</a:t>
            </a:r>
          </a:p>
        </p:txBody>
      </p:sp>
      <p:pic>
        <p:nvPicPr>
          <p:cNvPr id="6" name="Picture 5">
            <a:hlinkClick r:id="rId3"/>
            <a:extLst>
              <a:ext uri="{FF2B5EF4-FFF2-40B4-BE49-F238E27FC236}">
                <a16:creationId xmlns:a16="http://schemas.microsoft.com/office/drawing/2014/main" id="{3F665920-3173-BEFB-CD39-46E6173DD3D3}"/>
              </a:ext>
            </a:extLst>
          </p:cNvPr>
          <p:cNvPicPr>
            <a:picLocks noChangeAspect="1"/>
          </p:cNvPicPr>
          <p:nvPr/>
        </p:nvPicPr>
        <p:blipFill>
          <a:blip r:embed="rId4"/>
          <a:stretch>
            <a:fillRect/>
          </a:stretch>
        </p:blipFill>
        <p:spPr>
          <a:xfrm>
            <a:off x="8291384" y="1913352"/>
            <a:ext cx="3801762" cy="3801762"/>
          </a:xfrm>
          <a:prstGeom prst="rect">
            <a:avLst/>
          </a:prstGeom>
        </p:spPr>
      </p:pic>
      <p:pic>
        <p:nvPicPr>
          <p:cNvPr id="8" name="Picture 7">
            <a:extLst>
              <a:ext uri="{FF2B5EF4-FFF2-40B4-BE49-F238E27FC236}">
                <a16:creationId xmlns:a16="http://schemas.microsoft.com/office/drawing/2014/main" id="{971F10B0-F8C2-4FAA-2AB7-DE459181C9E9}"/>
              </a:ext>
            </a:extLst>
          </p:cNvPr>
          <p:cNvPicPr>
            <a:picLocks noChangeAspect="1"/>
          </p:cNvPicPr>
          <p:nvPr/>
        </p:nvPicPr>
        <p:blipFill>
          <a:blip r:embed="rId5"/>
          <a:stretch>
            <a:fillRect/>
          </a:stretch>
        </p:blipFill>
        <p:spPr>
          <a:xfrm>
            <a:off x="502098" y="1415710"/>
            <a:ext cx="7702789" cy="5442290"/>
          </a:xfrm>
          <a:prstGeom prst="rect">
            <a:avLst/>
          </a:prstGeom>
        </p:spPr>
      </p:pic>
      <p:sp>
        <p:nvSpPr>
          <p:cNvPr id="9" name="TextBox 8">
            <a:extLst>
              <a:ext uri="{FF2B5EF4-FFF2-40B4-BE49-F238E27FC236}">
                <a16:creationId xmlns:a16="http://schemas.microsoft.com/office/drawing/2014/main" id="{E5CD79EE-1273-3AA3-6EDB-A60949660DD7}"/>
              </a:ext>
            </a:extLst>
          </p:cNvPr>
          <p:cNvSpPr txBox="1"/>
          <p:nvPr/>
        </p:nvSpPr>
        <p:spPr>
          <a:xfrm>
            <a:off x="8478228" y="5629964"/>
            <a:ext cx="3526928" cy="707886"/>
          </a:xfrm>
          <a:prstGeom prst="rect">
            <a:avLst/>
          </a:prstGeom>
          <a:noFill/>
        </p:spPr>
        <p:txBody>
          <a:bodyPr wrap="none" rtlCol="0">
            <a:spAutoFit/>
          </a:bodyPr>
          <a:lstStyle/>
          <a:p>
            <a:r>
              <a:rPr lang="en-US" sz="4000" dirty="0" err="1">
                <a:latin typeface="Franklin Gothic Medium" panose="020B0603020102020204" pitchFamily="34" charset="0"/>
              </a:rPr>
              <a:t>bit.ly</a:t>
            </a:r>
            <a:r>
              <a:rPr lang="en-US" sz="4000" dirty="0">
                <a:latin typeface="Franklin Gothic Medium" panose="020B0603020102020204" pitchFamily="34" charset="0"/>
              </a:rPr>
              <a:t>/3QaPh6F</a:t>
            </a:r>
          </a:p>
        </p:txBody>
      </p:sp>
      <p:sp>
        <p:nvSpPr>
          <p:cNvPr id="10" name="TextBox 9">
            <a:extLst>
              <a:ext uri="{FF2B5EF4-FFF2-40B4-BE49-F238E27FC236}">
                <a16:creationId xmlns:a16="http://schemas.microsoft.com/office/drawing/2014/main" id="{9F145C44-A708-F1B5-CAA7-43E9FDE95186}"/>
              </a:ext>
            </a:extLst>
          </p:cNvPr>
          <p:cNvSpPr txBox="1"/>
          <p:nvPr/>
        </p:nvSpPr>
        <p:spPr>
          <a:xfrm>
            <a:off x="840259" y="4831492"/>
            <a:ext cx="2137719" cy="1384995"/>
          </a:xfrm>
          <a:prstGeom prst="rect">
            <a:avLst/>
          </a:prstGeom>
          <a:noFill/>
        </p:spPr>
        <p:txBody>
          <a:bodyPr wrap="square" rtlCol="0">
            <a:spAutoFit/>
          </a:bodyPr>
          <a:lstStyle/>
          <a:p>
            <a:r>
              <a:rPr lang="en-US" sz="2800" dirty="0">
                <a:latin typeface="Futura Medium" panose="020B0602020204020303" pitchFamily="34" charset="-79"/>
                <a:cs typeface="Futura Medium" panose="020B0602020204020303" pitchFamily="34" charset="-79"/>
              </a:rPr>
              <a:t>On-time promotion/ graduation</a:t>
            </a:r>
          </a:p>
        </p:txBody>
      </p:sp>
      <p:sp>
        <p:nvSpPr>
          <p:cNvPr id="11" name="TextBox 10">
            <a:extLst>
              <a:ext uri="{FF2B5EF4-FFF2-40B4-BE49-F238E27FC236}">
                <a16:creationId xmlns:a16="http://schemas.microsoft.com/office/drawing/2014/main" id="{66D0A1D7-BB13-298E-33BC-D2DE5D5B3248}"/>
              </a:ext>
            </a:extLst>
          </p:cNvPr>
          <p:cNvSpPr txBox="1"/>
          <p:nvPr/>
        </p:nvSpPr>
        <p:spPr>
          <a:xfrm>
            <a:off x="5767305" y="4827761"/>
            <a:ext cx="2299009" cy="1815882"/>
          </a:xfrm>
          <a:prstGeom prst="rect">
            <a:avLst/>
          </a:prstGeom>
          <a:noFill/>
        </p:spPr>
        <p:txBody>
          <a:bodyPr wrap="square" rtlCol="0">
            <a:spAutoFit/>
          </a:bodyPr>
          <a:lstStyle/>
          <a:p>
            <a:r>
              <a:rPr lang="en-US" sz="2800" dirty="0">
                <a:latin typeface="Futura Medium" panose="020B0602020204020303" pitchFamily="34" charset="-79"/>
                <a:cs typeface="Futura Medium" panose="020B0602020204020303" pitchFamily="34" charset="-79"/>
              </a:rPr>
              <a:t>&lt; 8 credits 9</a:t>
            </a:r>
            <a:r>
              <a:rPr lang="en-US" sz="2800" baseline="30000" dirty="0">
                <a:latin typeface="Futura Medium" panose="020B0602020204020303" pitchFamily="34" charset="-79"/>
                <a:cs typeface="Futura Medium" panose="020B0602020204020303" pitchFamily="34" charset="-79"/>
              </a:rPr>
              <a:t>th</a:t>
            </a:r>
            <a:r>
              <a:rPr lang="en-US" sz="2800" dirty="0">
                <a:latin typeface="Futura Medium" panose="020B0602020204020303" pitchFamily="34" charset="-79"/>
                <a:cs typeface="Futura Medium" panose="020B0602020204020303" pitchFamily="34" charset="-79"/>
              </a:rPr>
              <a:t> grade,</a:t>
            </a:r>
          </a:p>
          <a:p>
            <a:r>
              <a:rPr lang="en-US" sz="2800" dirty="0">
                <a:latin typeface="Futura Medium" panose="020B0602020204020303" pitchFamily="34" charset="-79"/>
                <a:cs typeface="Futura Medium" panose="020B0602020204020303" pitchFamily="34" charset="-79"/>
              </a:rPr>
              <a:t>&lt;16 credits 10</a:t>
            </a:r>
            <a:r>
              <a:rPr lang="en-US" sz="2800" baseline="30000" dirty="0">
                <a:latin typeface="Futura Medium" panose="020B0602020204020303" pitchFamily="34" charset="-79"/>
                <a:cs typeface="Futura Medium" panose="020B0602020204020303" pitchFamily="34" charset="-79"/>
              </a:rPr>
              <a:t>th</a:t>
            </a:r>
            <a:r>
              <a:rPr lang="en-US" sz="2800" dirty="0">
                <a:latin typeface="Futura Medium" panose="020B0602020204020303" pitchFamily="34" charset="-79"/>
                <a:cs typeface="Futura Medium" panose="020B0602020204020303" pitchFamily="34" charset="-79"/>
              </a:rPr>
              <a:t> grade</a:t>
            </a:r>
          </a:p>
        </p:txBody>
      </p:sp>
      <p:sp>
        <p:nvSpPr>
          <p:cNvPr id="12" name="TextBox 11">
            <a:extLst>
              <a:ext uri="{FF2B5EF4-FFF2-40B4-BE49-F238E27FC236}">
                <a16:creationId xmlns:a16="http://schemas.microsoft.com/office/drawing/2014/main" id="{234DE540-1636-AA8C-45F5-E066775BBDF9}"/>
              </a:ext>
            </a:extLst>
          </p:cNvPr>
          <p:cNvSpPr txBox="1"/>
          <p:nvPr/>
        </p:nvSpPr>
        <p:spPr>
          <a:xfrm>
            <a:off x="3303782" y="4801646"/>
            <a:ext cx="2137719" cy="1815882"/>
          </a:xfrm>
          <a:prstGeom prst="rect">
            <a:avLst/>
          </a:prstGeom>
          <a:noFill/>
        </p:spPr>
        <p:txBody>
          <a:bodyPr wrap="square" rtlCol="0">
            <a:spAutoFit/>
          </a:bodyPr>
          <a:lstStyle/>
          <a:p>
            <a:r>
              <a:rPr lang="en-US" sz="2800" dirty="0">
                <a:latin typeface="Futura Medium" panose="020B0602020204020303" pitchFamily="34" charset="-79"/>
                <a:cs typeface="Futura Medium" panose="020B0602020204020303" pitchFamily="34" charset="-79"/>
              </a:rPr>
              <a:t>Course credits</a:t>
            </a:r>
          </a:p>
          <a:p>
            <a:endParaRPr lang="en-US" sz="2800" dirty="0">
              <a:latin typeface="Futura Medium" panose="020B0602020204020303" pitchFamily="34" charset="-79"/>
              <a:cs typeface="Futura Medium" panose="020B0602020204020303" pitchFamily="34" charset="-79"/>
            </a:endParaRPr>
          </a:p>
          <a:p>
            <a:r>
              <a:rPr lang="en-US" sz="2800" dirty="0">
                <a:latin typeface="Futura Medium" panose="020B0602020204020303" pitchFamily="34" charset="-79"/>
                <a:cs typeface="Futura Medium" panose="020B0602020204020303" pitchFamily="34" charset="-79"/>
              </a:rPr>
              <a:t>Source: IC</a:t>
            </a:r>
          </a:p>
        </p:txBody>
      </p:sp>
    </p:spTree>
    <p:extLst>
      <p:ext uri="{BB962C8B-B14F-4D97-AF65-F5344CB8AC3E}">
        <p14:creationId xmlns:p14="http://schemas.microsoft.com/office/powerpoint/2010/main" val="204114724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D38AD-EE2B-A1D1-26E0-0EEC7C977338}"/>
              </a:ext>
            </a:extLst>
          </p:cNvPr>
          <p:cNvSpPr>
            <a:spLocks noGrp="1"/>
          </p:cNvSpPr>
          <p:nvPr>
            <p:ph type="title"/>
          </p:nvPr>
        </p:nvSpPr>
        <p:spPr/>
        <p:txBody>
          <a:bodyPr/>
          <a:lstStyle/>
          <a:p>
            <a:r>
              <a:rPr lang="en-US" dirty="0">
                <a:latin typeface="Franklin Gothic Medium" panose="020B0603020102020204" pitchFamily="34" charset="0"/>
              </a:rPr>
              <a:t>Sample Goals and Indicators</a:t>
            </a:r>
          </a:p>
        </p:txBody>
      </p:sp>
      <p:sp>
        <p:nvSpPr>
          <p:cNvPr id="3" name="Content Placeholder 2">
            <a:extLst>
              <a:ext uri="{FF2B5EF4-FFF2-40B4-BE49-F238E27FC236}">
                <a16:creationId xmlns:a16="http://schemas.microsoft.com/office/drawing/2014/main" id="{5C8F7DA1-E467-C529-3E85-ABFA3CAE52DF}"/>
              </a:ext>
            </a:extLst>
          </p:cNvPr>
          <p:cNvSpPr>
            <a:spLocks noGrp="1"/>
          </p:cNvSpPr>
          <p:nvPr>
            <p:ph sz="half" idx="1"/>
          </p:nvPr>
        </p:nvSpPr>
        <p:spPr>
          <a:xfrm>
            <a:off x="609600" y="1600202"/>
            <a:ext cx="5486400" cy="4275807"/>
          </a:xfrm>
        </p:spPr>
        <p:txBody>
          <a:bodyPr>
            <a:normAutofit fontScale="25000" lnSpcReduction="20000"/>
          </a:bodyPr>
          <a:lstStyle/>
          <a:p>
            <a:r>
              <a:rPr lang="en-US" sz="9600" b="1" i="0" dirty="0">
                <a:solidFill>
                  <a:srgbClr val="374151"/>
                </a:solidFill>
                <a:effectLst/>
                <a:latin typeface="Söhne"/>
              </a:rPr>
              <a:t>Improve Academic Outcomes</a:t>
            </a:r>
            <a:r>
              <a:rPr lang="en-US" sz="9600" b="0" i="0" dirty="0">
                <a:solidFill>
                  <a:srgbClr val="374151"/>
                </a:solidFill>
                <a:effectLst/>
                <a:latin typeface="Söhne"/>
              </a:rPr>
              <a:t>: </a:t>
            </a:r>
          </a:p>
          <a:p>
            <a:r>
              <a:rPr lang="en-US" sz="9600" b="1" i="0" dirty="0">
                <a:solidFill>
                  <a:srgbClr val="374151"/>
                </a:solidFill>
                <a:effectLst/>
                <a:latin typeface="Söhne"/>
              </a:rPr>
              <a:t>Reduce Dropout Rates</a:t>
            </a:r>
            <a:endParaRPr lang="en-US" sz="9600" b="0" i="0" dirty="0">
              <a:solidFill>
                <a:srgbClr val="374151"/>
              </a:solidFill>
              <a:effectLst/>
              <a:latin typeface="Söhne"/>
            </a:endParaRPr>
          </a:p>
          <a:p>
            <a:r>
              <a:rPr lang="en-US" sz="9600" b="1" i="0" dirty="0">
                <a:solidFill>
                  <a:srgbClr val="374151"/>
                </a:solidFill>
                <a:effectLst/>
                <a:latin typeface="Söhne"/>
              </a:rPr>
              <a:t>Enhance School Climate</a:t>
            </a:r>
            <a:endParaRPr lang="en-US" sz="9600" b="0" i="0" dirty="0">
              <a:solidFill>
                <a:srgbClr val="374151"/>
              </a:solidFill>
              <a:effectLst/>
              <a:latin typeface="Söhne"/>
            </a:endParaRPr>
          </a:p>
          <a:p>
            <a:r>
              <a:rPr lang="en-US" sz="9600" b="1" i="0" dirty="0">
                <a:solidFill>
                  <a:srgbClr val="374151"/>
                </a:solidFill>
                <a:effectLst/>
                <a:latin typeface="Söhne"/>
              </a:rPr>
              <a:t>Personalized Learning</a:t>
            </a:r>
            <a:endParaRPr lang="en-US" sz="9600" b="0" i="0" dirty="0">
              <a:solidFill>
                <a:srgbClr val="374151"/>
              </a:solidFill>
              <a:effectLst/>
              <a:latin typeface="Söhne"/>
            </a:endParaRPr>
          </a:p>
          <a:p>
            <a:r>
              <a:rPr lang="en-US" sz="9600" b="1" i="0" dirty="0">
                <a:solidFill>
                  <a:srgbClr val="374151"/>
                </a:solidFill>
                <a:effectLst/>
                <a:latin typeface="Söhne"/>
              </a:rPr>
              <a:t>Increase Parent and Family Engagement</a:t>
            </a:r>
          </a:p>
          <a:p>
            <a:r>
              <a:rPr lang="en-US" sz="9600" b="1" i="0" dirty="0">
                <a:solidFill>
                  <a:srgbClr val="374151"/>
                </a:solidFill>
                <a:effectLst/>
                <a:latin typeface="Söhne"/>
              </a:rPr>
              <a:t>Targeted Support Services</a:t>
            </a:r>
            <a:endParaRPr lang="en-US" sz="9600" b="0" i="0" dirty="0">
              <a:solidFill>
                <a:srgbClr val="374151"/>
              </a:solidFill>
              <a:effectLst/>
              <a:latin typeface="Söhne"/>
            </a:endParaRPr>
          </a:p>
          <a:p>
            <a:r>
              <a:rPr lang="en-US" sz="9600" b="1" i="0" dirty="0">
                <a:solidFill>
                  <a:srgbClr val="374151"/>
                </a:solidFill>
                <a:effectLst/>
                <a:latin typeface="Söhne"/>
              </a:rPr>
              <a:t>Promote Graduation Readiness</a:t>
            </a:r>
          </a:p>
          <a:p>
            <a:r>
              <a:rPr lang="en-US" sz="9600" b="1" i="0" dirty="0">
                <a:solidFill>
                  <a:srgbClr val="374151"/>
                </a:solidFill>
                <a:effectLst/>
                <a:latin typeface="Söhne"/>
              </a:rPr>
              <a:t>Reduce Disciplinary Incidents</a:t>
            </a:r>
          </a:p>
          <a:p>
            <a:r>
              <a:rPr lang="en-US" sz="9600" b="1" i="0" dirty="0">
                <a:solidFill>
                  <a:srgbClr val="374151"/>
                </a:solidFill>
                <a:effectLst/>
                <a:latin typeface="Söhne"/>
              </a:rPr>
              <a:t>Prepare for Transitions</a:t>
            </a:r>
          </a:p>
          <a:p>
            <a:r>
              <a:rPr lang="en-US" sz="9600" b="1" i="0" dirty="0">
                <a:solidFill>
                  <a:srgbClr val="374151"/>
                </a:solidFill>
                <a:effectLst/>
                <a:latin typeface="Söhne"/>
              </a:rPr>
              <a:t>Promote Social and Emotional Learning (SEL)</a:t>
            </a:r>
            <a:endParaRPr lang="en-US" sz="9600" dirty="0">
              <a:solidFill>
                <a:srgbClr val="374151"/>
              </a:solidFill>
              <a:latin typeface="Söhne"/>
            </a:endParaRPr>
          </a:p>
          <a:p>
            <a:pPr algn="l">
              <a:buFont typeface="+mj-lt"/>
              <a:buAutoNum type="arabicPeriod"/>
            </a:pPr>
            <a:endParaRPr lang="en-US" b="0" i="0" dirty="0">
              <a:solidFill>
                <a:srgbClr val="374151"/>
              </a:solidFill>
              <a:effectLst/>
              <a:latin typeface="Söhne"/>
            </a:endParaRPr>
          </a:p>
        </p:txBody>
      </p:sp>
      <p:sp>
        <p:nvSpPr>
          <p:cNvPr id="6" name="Content Placeholder 5">
            <a:extLst>
              <a:ext uri="{FF2B5EF4-FFF2-40B4-BE49-F238E27FC236}">
                <a16:creationId xmlns:a16="http://schemas.microsoft.com/office/drawing/2014/main" id="{5114D054-F517-1F13-2572-F13B384C817D}"/>
              </a:ext>
            </a:extLst>
          </p:cNvPr>
          <p:cNvSpPr>
            <a:spLocks noGrp="1"/>
          </p:cNvSpPr>
          <p:nvPr>
            <p:ph sz="half" idx="2"/>
          </p:nvPr>
        </p:nvSpPr>
        <p:spPr>
          <a:xfrm>
            <a:off x="6197599" y="1600202"/>
            <a:ext cx="5899665" cy="4275807"/>
          </a:xfrm>
        </p:spPr>
        <p:txBody>
          <a:bodyPr>
            <a:noAutofit/>
          </a:bodyPr>
          <a:lstStyle/>
          <a:p>
            <a:r>
              <a:rPr lang="en-US" sz="1400" b="1" i="0" dirty="0">
                <a:solidFill>
                  <a:srgbClr val="374151"/>
                </a:solidFill>
                <a:effectLst/>
                <a:latin typeface="Franklin Gothic Medium" panose="020B0603020102020204" pitchFamily="34" charset="0"/>
              </a:rPr>
              <a:t>Academic Performance Indicators:</a:t>
            </a:r>
            <a:endParaRPr lang="en-US" sz="1400" b="0" i="0" dirty="0">
              <a:solidFill>
                <a:srgbClr val="374151"/>
              </a:solidFill>
              <a:effectLst/>
              <a:latin typeface="Franklin Gothic Medium" panose="020B0603020102020204" pitchFamily="34" charset="0"/>
            </a:endParaRPr>
          </a:p>
          <a:p>
            <a:pPr lvl="1"/>
            <a:r>
              <a:rPr lang="en-US" sz="1400" b="1" i="0" dirty="0">
                <a:solidFill>
                  <a:srgbClr val="374151"/>
                </a:solidFill>
                <a:effectLst/>
                <a:latin typeface="Franklin Gothic Medium" panose="020B0603020102020204" pitchFamily="34" charset="0"/>
              </a:rPr>
              <a:t>Course Grades in </a:t>
            </a:r>
            <a:r>
              <a:rPr lang="en-US" sz="1400" b="0" i="0" dirty="0">
                <a:solidFill>
                  <a:srgbClr val="374151"/>
                </a:solidFill>
                <a:effectLst/>
                <a:latin typeface="Franklin Gothic Medium" panose="020B0603020102020204" pitchFamily="34" charset="0"/>
              </a:rPr>
              <a:t>math, science, English, and social studies.</a:t>
            </a:r>
          </a:p>
          <a:p>
            <a:pPr lvl="1"/>
            <a:r>
              <a:rPr lang="en-US" sz="1400" b="1" i="0" dirty="0">
                <a:solidFill>
                  <a:srgbClr val="374151"/>
                </a:solidFill>
                <a:effectLst/>
                <a:latin typeface="Franklin Gothic Medium" panose="020B0603020102020204" pitchFamily="34" charset="0"/>
              </a:rPr>
              <a:t>Standardized Test Scores</a:t>
            </a:r>
          </a:p>
          <a:p>
            <a:r>
              <a:rPr lang="en-US" sz="1400" b="1" i="0" dirty="0">
                <a:solidFill>
                  <a:srgbClr val="374151"/>
                </a:solidFill>
                <a:effectLst/>
                <a:latin typeface="Franklin Gothic Medium" panose="020B0603020102020204" pitchFamily="34" charset="0"/>
              </a:rPr>
              <a:t>Chronic Absenteeism</a:t>
            </a:r>
            <a:endParaRPr lang="en-US" sz="1400" dirty="0">
              <a:solidFill>
                <a:srgbClr val="374151"/>
              </a:solidFill>
              <a:latin typeface="Franklin Gothic Medium" panose="020B0603020102020204" pitchFamily="34" charset="0"/>
            </a:endParaRPr>
          </a:p>
          <a:p>
            <a:r>
              <a:rPr lang="en-US" sz="1400" b="1" i="0" dirty="0">
                <a:solidFill>
                  <a:srgbClr val="374151"/>
                </a:solidFill>
                <a:effectLst/>
                <a:latin typeface="Franklin Gothic Medium" panose="020B0603020102020204" pitchFamily="34" charset="0"/>
              </a:rPr>
              <a:t>Behavioral Indicators: Discipline Office Referrals</a:t>
            </a:r>
            <a:endParaRPr lang="en-US" sz="1400" b="0" i="0" dirty="0">
              <a:solidFill>
                <a:srgbClr val="374151"/>
              </a:solidFill>
              <a:effectLst/>
              <a:latin typeface="Franklin Gothic Medium" panose="020B0603020102020204" pitchFamily="34" charset="0"/>
            </a:endParaRPr>
          </a:p>
          <a:p>
            <a:r>
              <a:rPr lang="en-US" sz="1400" b="1" i="0" dirty="0">
                <a:solidFill>
                  <a:srgbClr val="374151"/>
                </a:solidFill>
                <a:effectLst/>
                <a:latin typeface="Franklin Gothic Medium" panose="020B0603020102020204" pitchFamily="34" charset="0"/>
              </a:rPr>
              <a:t>Course Enrollment and Completion:</a:t>
            </a:r>
            <a:endParaRPr lang="en-US" sz="1400" b="0" i="0" dirty="0">
              <a:solidFill>
                <a:srgbClr val="374151"/>
              </a:solidFill>
              <a:effectLst/>
              <a:latin typeface="Franklin Gothic Medium" panose="020B0603020102020204" pitchFamily="34" charset="0"/>
            </a:endParaRPr>
          </a:p>
          <a:p>
            <a:pPr lvl="1"/>
            <a:r>
              <a:rPr lang="en-US" sz="1400" b="1" i="0" dirty="0">
                <a:solidFill>
                  <a:srgbClr val="374151"/>
                </a:solidFill>
                <a:effectLst/>
                <a:latin typeface="Franklin Gothic Medium" panose="020B0603020102020204" pitchFamily="34" charset="0"/>
              </a:rPr>
              <a:t>Course Failures</a:t>
            </a:r>
          </a:p>
          <a:p>
            <a:pPr lvl="1"/>
            <a:r>
              <a:rPr lang="en-US" sz="1400" b="1" i="0" dirty="0">
                <a:solidFill>
                  <a:srgbClr val="374151"/>
                </a:solidFill>
                <a:effectLst/>
                <a:latin typeface="Franklin Gothic Medium" panose="020B0603020102020204" pitchFamily="34" charset="0"/>
              </a:rPr>
              <a:t>Course Credits</a:t>
            </a:r>
            <a:endParaRPr lang="en-US" sz="1400" b="0" i="0" dirty="0">
              <a:solidFill>
                <a:srgbClr val="374151"/>
              </a:solidFill>
              <a:effectLst/>
              <a:latin typeface="Franklin Gothic Medium" panose="020B0603020102020204" pitchFamily="34" charset="0"/>
            </a:endParaRPr>
          </a:p>
          <a:p>
            <a:r>
              <a:rPr lang="en-US" sz="1400" b="1" i="0" dirty="0">
                <a:solidFill>
                  <a:srgbClr val="374151"/>
                </a:solidFill>
                <a:effectLst/>
                <a:latin typeface="Franklin Gothic Medium" panose="020B0603020102020204" pitchFamily="34" charset="0"/>
              </a:rPr>
              <a:t>Family and Community Factors:</a:t>
            </a:r>
            <a:r>
              <a:rPr lang="en-US" sz="1400" dirty="0">
                <a:solidFill>
                  <a:srgbClr val="374151"/>
                </a:solidFill>
                <a:latin typeface="Franklin Gothic Medium" panose="020B0603020102020204" pitchFamily="34" charset="0"/>
              </a:rPr>
              <a:t> </a:t>
            </a:r>
            <a:r>
              <a:rPr lang="en-US" sz="1400" b="1" i="0" dirty="0">
                <a:solidFill>
                  <a:srgbClr val="374151"/>
                </a:solidFill>
                <a:effectLst/>
                <a:latin typeface="Franklin Gothic Medium" panose="020B0603020102020204" pitchFamily="34" charset="0"/>
              </a:rPr>
              <a:t>Parental Involvement</a:t>
            </a:r>
            <a:endParaRPr lang="en-US" sz="1400" b="0" i="0" dirty="0">
              <a:solidFill>
                <a:srgbClr val="374151"/>
              </a:solidFill>
              <a:effectLst/>
              <a:latin typeface="Franklin Gothic Medium" panose="020B0603020102020204" pitchFamily="34" charset="0"/>
            </a:endParaRPr>
          </a:p>
          <a:p>
            <a:r>
              <a:rPr lang="en-US" sz="1400" b="1" i="0" dirty="0">
                <a:solidFill>
                  <a:srgbClr val="374151"/>
                </a:solidFill>
                <a:effectLst/>
                <a:latin typeface="Franklin Gothic Medium" panose="020B0603020102020204" pitchFamily="34" charset="0"/>
              </a:rPr>
              <a:t>Transitions and Mobility:</a:t>
            </a:r>
            <a:endParaRPr lang="en-US" sz="1400" b="0" i="0" dirty="0">
              <a:solidFill>
                <a:srgbClr val="374151"/>
              </a:solidFill>
              <a:effectLst/>
              <a:latin typeface="Franklin Gothic Medium" panose="020B0603020102020204" pitchFamily="34" charset="0"/>
            </a:endParaRPr>
          </a:p>
          <a:p>
            <a:r>
              <a:rPr lang="en-US" sz="1400" b="1" i="0" dirty="0">
                <a:solidFill>
                  <a:srgbClr val="374151"/>
                </a:solidFill>
                <a:effectLst/>
                <a:latin typeface="Franklin Gothic Medium" panose="020B0603020102020204" pitchFamily="34" charset="0"/>
              </a:rPr>
              <a:t>Early Literacy and Numeracy:</a:t>
            </a:r>
            <a:endParaRPr lang="en-US" sz="1400" b="0" i="0" dirty="0">
              <a:solidFill>
                <a:srgbClr val="374151"/>
              </a:solidFill>
              <a:effectLst/>
              <a:latin typeface="Franklin Gothic Medium" panose="020B0603020102020204" pitchFamily="34" charset="0"/>
            </a:endParaRPr>
          </a:p>
          <a:p>
            <a:pPr lvl="1"/>
            <a:r>
              <a:rPr lang="en-US" sz="1400" b="1" i="0" dirty="0">
                <a:solidFill>
                  <a:srgbClr val="374151"/>
                </a:solidFill>
                <a:effectLst/>
                <a:latin typeface="Franklin Gothic Medium" panose="020B0603020102020204" pitchFamily="34" charset="0"/>
              </a:rPr>
              <a:t>Reading Proficiency</a:t>
            </a:r>
            <a:endParaRPr lang="en-US" sz="1400" b="0" i="0" dirty="0">
              <a:solidFill>
                <a:srgbClr val="374151"/>
              </a:solidFill>
              <a:effectLst/>
              <a:latin typeface="Franklin Gothic Medium" panose="020B0603020102020204" pitchFamily="34" charset="0"/>
            </a:endParaRPr>
          </a:p>
          <a:p>
            <a:pPr lvl="1"/>
            <a:r>
              <a:rPr lang="en-US" sz="1400" b="1" i="0" dirty="0">
                <a:solidFill>
                  <a:srgbClr val="374151"/>
                </a:solidFill>
                <a:effectLst/>
                <a:latin typeface="Franklin Gothic Medium" panose="020B0603020102020204" pitchFamily="34" charset="0"/>
              </a:rPr>
              <a:t>Math Proficiency</a:t>
            </a:r>
            <a:endParaRPr lang="en-US" sz="1400" dirty="0">
              <a:solidFill>
                <a:srgbClr val="374151"/>
              </a:solidFill>
              <a:latin typeface="Franklin Gothic Medium" panose="020B0603020102020204" pitchFamily="34" charset="0"/>
            </a:endParaRPr>
          </a:p>
          <a:p>
            <a:r>
              <a:rPr lang="en-US" sz="1400" b="1" i="0" dirty="0">
                <a:solidFill>
                  <a:srgbClr val="374151"/>
                </a:solidFill>
                <a:effectLst/>
                <a:latin typeface="Franklin Gothic Medium" panose="020B0603020102020204" pitchFamily="34" charset="0"/>
              </a:rPr>
              <a:t>Social and Emotional Factors:</a:t>
            </a:r>
            <a:endParaRPr lang="en-US" sz="1400" b="0" i="0" dirty="0">
              <a:solidFill>
                <a:srgbClr val="374151"/>
              </a:solidFill>
              <a:effectLst/>
              <a:latin typeface="Franklin Gothic Medium" panose="020B0603020102020204" pitchFamily="34" charset="0"/>
            </a:endParaRPr>
          </a:p>
          <a:p>
            <a:pPr lvl="1"/>
            <a:r>
              <a:rPr lang="en-US" sz="1400" b="1" i="0" dirty="0">
                <a:solidFill>
                  <a:srgbClr val="374151"/>
                </a:solidFill>
                <a:effectLst/>
                <a:latin typeface="Franklin Gothic Medium" panose="020B0603020102020204" pitchFamily="34" charset="0"/>
              </a:rPr>
              <a:t>Social Isolation</a:t>
            </a:r>
            <a:endParaRPr lang="en-US" sz="1400" b="0" i="0" dirty="0">
              <a:solidFill>
                <a:srgbClr val="374151"/>
              </a:solidFill>
              <a:effectLst/>
              <a:latin typeface="Franklin Gothic Medium" panose="020B0603020102020204" pitchFamily="34" charset="0"/>
            </a:endParaRPr>
          </a:p>
          <a:p>
            <a:pPr lvl="1"/>
            <a:r>
              <a:rPr lang="en-US" sz="1400" b="1" i="0" dirty="0">
                <a:solidFill>
                  <a:srgbClr val="374151"/>
                </a:solidFill>
                <a:effectLst/>
                <a:latin typeface="Franklin Gothic Medium" panose="020B0603020102020204" pitchFamily="34" charset="0"/>
              </a:rPr>
              <a:t>Emotional Distress</a:t>
            </a:r>
            <a:endParaRPr lang="en-US" sz="1400" b="0" i="0" dirty="0">
              <a:solidFill>
                <a:srgbClr val="374151"/>
              </a:solidFill>
              <a:effectLst/>
              <a:latin typeface="Franklin Gothic Medium" panose="020B0603020102020204" pitchFamily="34" charset="0"/>
            </a:endParaRPr>
          </a:p>
          <a:p>
            <a:pPr lvl="1"/>
            <a:endParaRPr lang="en-US" sz="1400" b="0" i="0" dirty="0">
              <a:solidFill>
                <a:srgbClr val="374151"/>
              </a:solidFill>
              <a:effectLst/>
              <a:latin typeface="Franklin Gothic Medium" panose="020B0603020102020204" pitchFamily="34" charset="0"/>
            </a:endParaRPr>
          </a:p>
        </p:txBody>
      </p:sp>
    </p:spTree>
    <p:extLst>
      <p:ext uri="{BB962C8B-B14F-4D97-AF65-F5344CB8AC3E}">
        <p14:creationId xmlns:p14="http://schemas.microsoft.com/office/powerpoint/2010/main" val="351241456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54D928A-1C26-3A88-088E-41E52B9F3190}"/>
              </a:ext>
            </a:extLst>
          </p:cNvPr>
          <p:cNvSpPr>
            <a:spLocks noGrp="1"/>
          </p:cNvSpPr>
          <p:nvPr>
            <p:ph type="title"/>
          </p:nvPr>
        </p:nvSpPr>
        <p:spPr>
          <a:xfrm>
            <a:off x="652849" y="216844"/>
            <a:ext cx="10515600" cy="1325563"/>
          </a:xfrm>
        </p:spPr>
        <p:txBody>
          <a:bodyPr/>
          <a:lstStyle/>
          <a:p>
            <a:r>
              <a:rPr lang="en-US" dirty="0"/>
              <a:t>Your feedback is important!</a:t>
            </a:r>
          </a:p>
        </p:txBody>
      </p:sp>
      <p:pic>
        <p:nvPicPr>
          <p:cNvPr id="6" name="Picture 5">
            <a:hlinkClick r:id="rId3"/>
            <a:extLst>
              <a:ext uri="{FF2B5EF4-FFF2-40B4-BE49-F238E27FC236}">
                <a16:creationId xmlns:a16="http://schemas.microsoft.com/office/drawing/2014/main" id="{3BD2C84F-6178-BFFB-EBD2-0E062DCA7350}"/>
              </a:ext>
            </a:extLst>
          </p:cNvPr>
          <p:cNvPicPr>
            <a:picLocks noChangeAspect="1"/>
          </p:cNvPicPr>
          <p:nvPr/>
        </p:nvPicPr>
        <p:blipFill>
          <a:blip r:embed="rId4"/>
          <a:stretch>
            <a:fillRect/>
          </a:stretch>
        </p:blipFill>
        <p:spPr>
          <a:xfrm rot="5400000">
            <a:off x="1617518" y="327696"/>
            <a:ext cx="5299364" cy="6858000"/>
          </a:xfrm>
          <a:prstGeom prst="rect">
            <a:avLst/>
          </a:prstGeom>
        </p:spPr>
      </p:pic>
      <p:sp>
        <p:nvSpPr>
          <p:cNvPr id="8" name="TextBox 7">
            <a:extLst>
              <a:ext uri="{FF2B5EF4-FFF2-40B4-BE49-F238E27FC236}">
                <a16:creationId xmlns:a16="http://schemas.microsoft.com/office/drawing/2014/main" id="{CEBF1525-D258-A554-5A26-571EF664C2B4}"/>
              </a:ext>
            </a:extLst>
          </p:cNvPr>
          <p:cNvSpPr txBox="1"/>
          <p:nvPr/>
        </p:nvSpPr>
        <p:spPr>
          <a:xfrm>
            <a:off x="2075935" y="5839338"/>
            <a:ext cx="4621427" cy="707886"/>
          </a:xfrm>
          <a:prstGeom prst="rect">
            <a:avLst/>
          </a:prstGeom>
          <a:noFill/>
        </p:spPr>
        <p:txBody>
          <a:bodyPr wrap="square" rtlCol="0">
            <a:spAutoFit/>
          </a:bodyPr>
          <a:lstStyle/>
          <a:p>
            <a:r>
              <a:rPr lang="en-US" sz="4000" dirty="0" err="1">
                <a:latin typeface="Franklin Gothic Medium" panose="020B0603020102020204" pitchFamily="34" charset="0"/>
              </a:rPr>
              <a:t>bit.ly</a:t>
            </a:r>
            <a:r>
              <a:rPr lang="en-US" sz="4000" dirty="0">
                <a:latin typeface="Franklin Gothic Medium" panose="020B0603020102020204" pitchFamily="34" charset="0"/>
              </a:rPr>
              <a:t>/</a:t>
            </a:r>
            <a:r>
              <a:rPr lang="en-US" sz="4000" dirty="0" err="1">
                <a:latin typeface="Franklin Gothic Medium" panose="020B0603020102020204" pitchFamily="34" charset="0"/>
              </a:rPr>
              <a:t>sldsdataeval</a:t>
            </a:r>
            <a:endParaRPr lang="en-US" sz="4000" dirty="0">
              <a:latin typeface="Franklin Gothic Medium" panose="020B0603020102020204" pitchFamily="34" charset="0"/>
            </a:endParaRPr>
          </a:p>
        </p:txBody>
      </p:sp>
      <p:pic>
        <p:nvPicPr>
          <p:cNvPr id="10" name="Picture 9">
            <a:extLst>
              <a:ext uri="{FF2B5EF4-FFF2-40B4-BE49-F238E27FC236}">
                <a16:creationId xmlns:a16="http://schemas.microsoft.com/office/drawing/2014/main" id="{B80ADB98-7CC5-A697-3D29-73A0DB3B7C57}"/>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714404" y="1267338"/>
            <a:ext cx="4953464" cy="5139040"/>
          </a:xfrm>
          <a:prstGeom prst="rect">
            <a:avLst/>
          </a:prstGeom>
        </p:spPr>
      </p:pic>
    </p:spTree>
    <p:extLst>
      <p:ext uri="{BB962C8B-B14F-4D97-AF65-F5344CB8AC3E}">
        <p14:creationId xmlns:p14="http://schemas.microsoft.com/office/powerpoint/2010/main" val="29999001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B25B5-37E6-D656-E322-D3075EE46126}"/>
              </a:ext>
            </a:extLst>
          </p:cNvPr>
          <p:cNvSpPr>
            <a:spLocks noGrp="1"/>
          </p:cNvSpPr>
          <p:nvPr>
            <p:ph type="title"/>
          </p:nvPr>
        </p:nvSpPr>
        <p:spPr>
          <a:xfrm>
            <a:off x="838200" y="418306"/>
            <a:ext cx="10515600" cy="781844"/>
          </a:xfrm>
        </p:spPr>
        <p:txBody>
          <a:bodyPr/>
          <a:lstStyle/>
          <a:p>
            <a:r>
              <a:rPr lang="en-US" sz="4000">
                <a:cs typeface="Calibri Light"/>
              </a:rPr>
              <a:t>Backup Slides </a:t>
            </a:r>
            <a:r>
              <a:rPr lang="en-US" sz="3200" i="1">
                <a:cs typeface="Calibri Light"/>
              </a:rPr>
              <a:t>(Break in Case of Emergency)</a:t>
            </a:r>
            <a:endParaRPr lang="en-US" i="1"/>
          </a:p>
        </p:txBody>
      </p:sp>
      <p:cxnSp>
        <p:nvCxnSpPr>
          <p:cNvPr id="7" name="Straight Connector 6">
            <a:extLst>
              <a:ext uri="{FF2B5EF4-FFF2-40B4-BE49-F238E27FC236}">
                <a16:creationId xmlns:a16="http://schemas.microsoft.com/office/drawing/2014/main" id="{F1BE6235-1531-4A47-B96B-7C53D3761D76}"/>
              </a:ext>
            </a:extLst>
          </p:cNvPr>
          <p:cNvCxnSpPr>
            <a:cxnSpLocks/>
          </p:cNvCxnSpPr>
          <p:nvPr/>
        </p:nvCxnSpPr>
        <p:spPr>
          <a:xfrm>
            <a:off x="733425" y="1200150"/>
            <a:ext cx="10725150"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book with a cup of coffee and a spoon on a table&#10;&#10;Description automatically generated with low confidence">
            <a:extLst>
              <a:ext uri="{FF2B5EF4-FFF2-40B4-BE49-F238E27FC236}">
                <a16:creationId xmlns:a16="http://schemas.microsoft.com/office/drawing/2014/main" id="{86A4923D-5310-F8B9-92CC-908D05239D86}"/>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116281" y="1310794"/>
            <a:ext cx="7323282" cy="4882188"/>
          </a:xfrm>
          <a:prstGeom prst="rect">
            <a:avLst/>
          </a:prstGeom>
        </p:spPr>
      </p:pic>
    </p:spTree>
    <p:extLst>
      <p:ext uri="{BB962C8B-B14F-4D97-AF65-F5344CB8AC3E}">
        <p14:creationId xmlns:p14="http://schemas.microsoft.com/office/powerpoint/2010/main" val="3934029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91BA857E-173D-969A-2F14-D9C56BC60CCA}"/>
              </a:ext>
            </a:extLst>
          </p:cNvPr>
          <p:cNvSpPr/>
          <p:nvPr/>
        </p:nvSpPr>
        <p:spPr>
          <a:xfrm>
            <a:off x="-4262342" y="4518255"/>
            <a:ext cx="8524683" cy="8524683"/>
          </a:xfrm>
          <a:prstGeom prst="ellipse">
            <a:avLst/>
          </a:prstGeom>
          <a:solidFill>
            <a:srgbClr val="02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nvGrpSpPr>
          <p:cNvPr id="35" name="Group 34">
            <a:extLst>
              <a:ext uri="{FF2B5EF4-FFF2-40B4-BE49-F238E27FC236}">
                <a16:creationId xmlns:a16="http://schemas.microsoft.com/office/drawing/2014/main" id="{5473EAEF-A3CC-88EC-1E38-DBDCDAC3B5EB}"/>
              </a:ext>
            </a:extLst>
          </p:cNvPr>
          <p:cNvGrpSpPr/>
          <p:nvPr/>
        </p:nvGrpSpPr>
        <p:grpSpPr>
          <a:xfrm>
            <a:off x="4986527" y="2305211"/>
            <a:ext cx="2600392" cy="2456592"/>
            <a:chOff x="2147068" y="85725"/>
            <a:chExt cx="1871065" cy="1767596"/>
          </a:xfrm>
        </p:grpSpPr>
        <p:pic>
          <p:nvPicPr>
            <p:cNvPr id="27" name="Picture 26">
              <a:extLst>
                <a:ext uri="{FF2B5EF4-FFF2-40B4-BE49-F238E27FC236}">
                  <a16:creationId xmlns:a16="http://schemas.microsoft.com/office/drawing/2014/main" id="{66AB9175-7CB0-1B9C-8F16-6AFB60A9F73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141" b="96094" l="16250" r="82500">
                          <a14:foregroundMark x1="64583" y1="83594" x2="64583" y2="83594"/>
                          <a14:foregroundMark x1="74479" y1="94609" x2="79375" y2="68203"/>
                          <a14:foregroundMark x1="79375" y1="68203" x2="76875" y2="55234"/>
                          <a14:foregroundMark x1="76875" y1="55234" x2="68542" y2="46484"/>
                          <a14:foregroundMark x1="23021" y1="96094" x2="20521" y2="70625"/>
                          <a14:foregroundMark x1="20521" y1="70625" x2="20000" y2="70391"/>
                          <a14:foregroundMark x1="59688" y1="96094" x2="59271" y2="83594"/>
                          <a14:foregroundMark x1="59271" y1="83594" x2="65521" y2="67813"/>
                          <a14:foregroundMark x1="65521" y1="67813" x2="69063" y2="63750"/>
                          <a14:foregroundMark x1="58750" y1="18203" x2="42813" y2="14141"/>
                          <a14:foregroundMark x1="42813" y1="14141" x2="35729" y2="17422"/>
                          <a14:foregroundMark x1="19063" y1="50859" x2="23438" y2="49063"/>
                        </a14:backgroundRemoval>
                      </a14:imgEffect>
                    </a14:imgLayer>
                  </a14:imgProps>
                </a:ext>
              </a:extLst>
            </a:blip>
            <a:srcRect l="8294" t="9677" r="9193" b="26330"/>
            <a:stretch/>
          </p:blipFill>
          <p:spPr>
            <a:xfrm>
              <a:off x="2200495" y="85725"/>
              <a:ext cx="1567605" cy="1621032"/>
            </a:xfrm>
            <a:prstGeom prst="rect">
              <a:avLst/>
            </a:prstGeom>
            <a:ln>
              <a:noFill/>
            </a:ln>
          </p:spPr>
        </p:pic>
        <p:sp>
          <p:nvSpPr>
            <p:cNvPr id="29" name="Oval 28">
              <a:extLst>
                <a:ext uri="{FF2B5EF4-FFF2-40B4-BE49-F238E27FC236}">
                  <a16:creationId xmlns:a16="http://schemas.microsoft.com/office/drawing/2014/main" id="{EEDC233C-2E22-DA49-946F-3F97CEA5820A}"/>
                </a:ext>
              </a:extLst>
            </p:cNvPr>
            <p:cNvSpPr/>
            <p:nvPr/>
          </p:nvSpPr>
          <p:spPr>
            <a:xfrm>
              <a:off x="2147068" y="107876"/>
              <a:ext cx="1621032" cy="1621032"/>
            </a:xfrm>
            <a:prstGeom prst="ellipse">
              <a:avLst/>
            </a:prstGeom>
            <a:noFill/>
            <a:ln w="825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34" name="Group 33">
              <a:extLst>
                <a:ext uri="{FF2B5EF4-FFF2-40B4-BE49-F238E27FC236}">
                  <a16:creationId xmlns:a16="http://schemas.microsoft.com/office/drawing/2014/main" id="{F4318306-2024-FD8A-9D01-9BD0B228D0D8}"/>
                </a:ext>
              </a:extLst>
            </p:cNvPr>
            <p:cNvGrpSpPr/>
            <p:nvPr/>
          </p:nvGrpSpPr>
          <p:grpSpPr>
            <a:xfrm>
              <a:off x="2200495" y="1399609"/>
              <a:ext cx="1817638" cy="453712"/>
              <a:chOff x="2200495" y="1399609"/>
              <a:chExt cx="1817638" cy="453712"/>
            </a:xfrm>
          </p:grpSpPr>
          <p:sp>
            <p:nvSpPr>
              <p:cNvPr id="31" name="Oval 30">
                <a:extLst>
                  <a:ext uri="{FF2B5EF4-FFF2-40B4-BE49-F238E27FC236}">
                    <a16:creationId xmlns:a16="http://schemas.microsoft.com/office/drawing/2014/main" id="{0C589992-139F-0789-17CF-F062591A8646}"/>
                  </a:ext>
                </a:extLst>
              </p:cNvPr>
              <p:cNvSpPr/>
              <p:nvPr/>
            </p:nvSpPr>
            <p:spPr>
              <a:xfrm rot="1710232">
                <a:off x="2200495" y="1519084"/>
                <a:ext cx="439466" cy="2098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Oval 31">
                <a:extLst>
                  <a:ext uri="{FF2B5EF4-FFF2-40B4-BE49-F238E27FC236}">
                    <a16:creationId xmlns:a16="http://schemas.microsoft.com/office/drawing/2014/main" id="{F7BB8BA9-B74E-9976-6DD2-915D7F4521D5}"/>
                  </a:ext>
                </a:extLst>
              </p:cNvPr>
              <p:cNvSpPr/>
              <p:nvPr/>
            </p:nvSpPr>
            <p:spPr>
              <a:xfrm rot="19511981">
                <a:off x="3414655" y="1399609"/>
                <a:ext cx="603478" cy="2931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3" name="Oval 32">
                <a:extLst>
                  <a:ext uri="{FF2B5EF4-FFF2-40B4-BE49-F238E27FC236}">
                    <a16:creationId xmlns:a16="http://schemas.microsoft.com/office/drawing/2014/main" id="{5A90A89B-E322-CBB2-4AA9-AABF24D3B855}"/>
                  </a:ext>
                </a:extLst>
              </p:cNvPr>
              <p:cNvSpPr/>
              <p:nvPr/>
            </p:nvSpPr>
            <p:spPr>
              <a:xfrm rot="19623593">
                <a:off x="3213203" y="1560190"/>
                <a:ext cx="603478" cy="2931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graphicFrame>
        <p:nvGraphicFramePr>
          <p:cNvPr id="18" name="Diagram 17">
            <a:extLst>
              <a:ext uri="{FF2B5EF4-FFF2-40B4-BE49-F238E27FC236}">
                <a16:creationId xmlns:a16="http://schemas.microsoft.com/office/drawing/2014/main" id="{122CF9B9-6D62-6E74-2256-7EF360DCAA7D}"/>
              </a:ext>
            </a:extLst>
          </p:cNvPr>
          <p:cNvGraphicFramePr/>
          <p:nvPr/>
        </p:nvGraphicFramePr>
        <p:xfrm>
          <a:off x="952832" y="39330"/>
          <a:ext cx="10275937" cy="68506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itle 11">
            <a:extLst>
              <a:ext uri="{FF2B5EF4-FFF2-40B4-BE49-F238E27FC236}">
                <a16:creationId xmlns:a16="http://schemas.microsoft.com/office/drawing/2014/main" id="{A07A87AC-5F51-E016-F3EB-1C25DD8A59F5}"/>
              </a:ext>
            </a:extLst>
          </p:cNvPr>
          <p:cNvSpPr txBox="1">
            <a:spLocks/>
          </p:cNvSpPr>
          <p:nvPr/>
        </p:nvSpPr>
        <p:spPr>
          <a:xfrm>
            <a:off x="-4126177" y="4569231"/>
            <a:ext cx="10833200" cy="2397600"/>
          </a:xfrm>
          <a:prstGeom prst="rect">
            <a:avLst/>
          </a:prstGeom>
          <a:noFill/>
          <a:ln>
            <a:noFill/>
          </a:ln>
          <a:effectLst>
            <a:glow rad="228600">
              <a:schemeClr val="accent2">
                <a:satMod val="175000"/>
                <a:alpha val="40000"/>
              </a:schemeClr>
            </a:glow>
          </a:effectLst>
        </p:spPr>
        <p:txBody>
          <a:bodyPr spcFirstLastPara="1" wrap="square" lIns="121900" tIns="121900" rIns="121900" bIns="121900"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26670"/>
              </a:buClr>
              <a:buSzPts val="4800"/>
              <a:buFont typeface="Lato"/>
              <a:buNone/>
              <a:defRPr sz="4800" b="0" i="0" u="none" strike="noStrike" cap="none">
                <a:solidFill>
                  <a:srgbClr val="026670"/>
                </a:solidFill>
                <a:latin typeface="Lato"/>
                <a:ea typeface="Lato"/>
                <a:cs typeface="Lato"/>
                <a:sym typeface="Lato"/>
              </a:defRPr>
            </a:lvl1pPr>
            <a:lvl2pPr marR="0" lvl="1" algn="ctr" rtl="0">
              <a:lnSpc>
                <a:spcPct val="100000"/>
              </a:lnSpc>
              <a:spcBef>
                <a:spcPts val="0"/>
              </a:spcBef>
              <a:spcAft>
                <a:spcPts val="0"/>
              </a:spcAft>
              <a:buClr>
                <a:schemeClr val="lt1"/>
              </a:buClr>
              <a:buSzPts val="4800"/>
              <a:buFont typeface="Lato"/>
              <a:buNone/>
              <a:defRPr sz="4800" b="0" i="0" u="none" strike="noStrike" cap="none">
                <a:solidFill>
                  <a:schemeClr val="lt1"/>
                </a:solidFill>
                <a:latin typeface="Lato"/>
                <a:ea typeface="Lato"/>
                <a:cs typeface="Lato"/>
                <a:sym typeface="Lato"/>
              </a:defRPr>
            </a:lvl2pPr>
            <a:lvl3pPr marR="0" lvl="2" algn="ctr" rtl="0">
              <a:lnSpc>
                <a:spcPct val="100000"/>
              </a:lnSpc>
              <a:spcBef>
                <a:spcPts val="0"/>
              </a:spcBef>
              <a:spcAft>
                <a:spcPts val="0"/>
              </a:spcAft>
              <a:buClr>
                <a:schemeClr val="lt1"/>
              </a:buClr>
              <a:buSzPts val="4800"/>
              <a:buFont typeface="Lato"/>
              <a:buNone/>
              <a:defRPr sz="4800" b="0" i="0" u="none" strike="noStrike" cap="none">
                <a:solidFill>
                  <a:schemeClr val="lt1"/>
                </a:solidFill>
                <a:latin typeface="Lato"/>
                <a:ea typeface="Lato"/>
                <a:cs typeface="Lato"/>
                <a:sym typeface="Lato"/>
              </a:defRPr>
            </a:lvl3pPr>
            <a:lvl4pPr marR="0" lvl="3" algn="ctr" rtl="0">
              <a:lnSpc>
                <a:spcPct val="100000"/>
              </a:lnSpc>
              <a:spcBef>
                <a:spcPts val="0"/>
              </a:spcBef>
              <a:spcAft>
                <a:spcPts val="0"/>
              </a:spcAft>
              <a:buClr>
                <a:schemeClr val="lt1"/>
              </a:buClr>
              <a:buSzPts val="4800"/>
              <a:buFont typeface="Lato"/>
              <a:buNone/>
              <a:defRPr sz="4800" b="0" i="0" u="none" strike="noStrike" cap="none">
                <a:solidFill>
                  <a:schemeClr val="lt1"/>
                </a:solidFill>
                <a:latin typeface="Lato"/>
                <a:ea typeface="Lato"/>
                <a:cs typeface="Lato"/>
                <a:sym typeface="Lato"/>
              </a:defRPr>
            </a:lvl4pPr>
            <a:lvl5pPr marR="0" lvl="4" algn="ctr" rtl="0">
              <a:lnSpc>
                <a:spcPct val="100000"/>
              </a:lnSpc>
              <a:spcBef>
                <a:spcPts val="0"/>
              </a:spcBef>
              <a:spcAft>
                <a:spcPts val="0"/>
              </a:spcAft>
              <a:buClr>
                <a:schemeClr val="lt1"/>
              </a:buClr>
              <a:buSzPts val="4800"/>
              <a:buFont typeface="Lato"/>
              <a:buNone/>
              <a:defRPr sz="4800" b="0" i="0" u="none" strike="noStrike" cap="none">
                <a:solidFill>
                  <a:schemeClr val="lt1"/>
                </a:solidFill>
                <a:latin typeface="Lato"/>
                <a:ea typeface="Lato"/>
                <a:cs typeface="Lato"/>
                <a:sym typeface="Lato"/>
              </a:defRPr>
            </a:lvl5pPr>
            <a:lvl6pPr marR="0" lvl="5" algn="ctr" rtl="0">
              <a:lnSpc>
                <a:spcPct val="100000"/>
              </a:lnSpc>
              <a:spcBef>
                <a:spcPts val="0"/>
              </a:spcBef>
              <a:spcAft>
                <a:spcPts val="0"/>
              </a:spcAft>
              <a:buClr>
                <a:schemeClr val="lt1"/>
              </a:buClr>
              <a:buSzPts val="4800"/>
              <a:buFont typeface="Lato"/>
              <a:buNone/>
              <a:defRPr sz="4800" b="0" i="0" u="none" strike="noStrike" cap="none">
                <a:solidFill>
                  <a:schemeClr val="lt1"/>
                </a:solidFill>
                <a:latin typeface="Lato"/>
                <a:ea typeface="Lato"/>
                <a:cs typeface="Lato"/>
                <a:sym typeface="Lato"/>
              </a:defRPr>
            </a:lvl6pPr>
            <a:lvl7pPr marR="0" lvl="6" algn="ctr" rtl="0">
              <a:lnSpc>
                <a:spcPct val="100000"/>
              </a:lnSpc>
              <a:spcBef>
                <a:spcPts val="0"/>
              </a:spcBef>
              <a:spcAft>
                <a:spcPts val="0"/>
              </a:spcAft>
              <a:buClr>
                <a:schemeClr val="lt1"/>
              </a:buClr>
              <a:buSzPts val="4800"/>
              <a:buFont typeface="Lato"/>
              <a:buNone/>
              <a:defRPr sz="4800" b="0" i="0" u="none" strike="noStrike" cap="none">
                <a:solidFill>
                  <a:schemeClr val="lt1"/>
                </a:solidFill>
                <a:latin typeface="Lato"/>
                <a:ea typeface="Lato"/>
                <a:cs typeface="Lato"/>
                <a:sym typeface="Lato"/>
              </a:defRPr>
            </a:lvl7pPr>
            <a:lvl8pPr marR="0" lvl="7" algn="ctr" rtl="0">
              <a:lnSpc>
                <a:spcPct val="100000"/>
              </a:lnSpc>
              <a:spcBef>
                <a:spcPts val="0"/>
              </a:spcBef>
              <a:spcAft>
                <a:spcPts val="0"/>
              </a:spcAft>
              <a:buClr>
                <a:schemeClr val="lt1"/>
              </a:buClr>
              <a:buSzPts val="4800"/>
              <a:buFont typeface="Lato"/>
              <a:buNone/>
              <a:defRPr sz="4800" b="0" i="0" u="none" strike="noStrike" cap="none">
                <a:solidFill>
                  <a:schemeClr val="lt1"/>
                </a:solidFill>
                <a:latin typeface="Lato"/>
                <a:ea typeface="Lato"/>
                <a:cs typeface="Lato"/>
                <a:sym typeface="Lato"/>
              </a:defRPr>
            </a:lvl8pPr>
            <a:lvl9pPr marR="0" lvl="8" algn="ctr" rtl="0">
              <a:lnSpc>
                <a:spcPct val="100000"/>
              </a:lnSpc>
              <a:spcBef>
                <a:spcPts val="0"/>
              </a:spcBef>
              <a:spcAft>
                <a:spcPts val="0"/>
              </a:spcAft>
              <a:buClr>
                <a:schemeClr val="lt1"/>
              </a:buClr>
              <a:buSzPts val="4800"/>
              <a:buFont typeface="Lato"/>
              <a:buNone/>
              <a:defRPr sz="4800" b="0" i="0" u="none" strike="noStrike" cap="none">
                <a:solidFill>
                  <a:schemeClr val="lt1"/>
                </a:solidFill>
                <a:latin typeface="Lato"/>
                <a:ea typeface="Lato"/>
                <a:cs typeface="Lato"/>
                <a:sym typeface="Lato"/>
              </a:defRPr>
            </a:lvl9pPr>
          </a:lstStyle>
          <a:p>
            <a:r>
              <a:rPr lang="en-US" sz="4000" dirty="0">
                <a:solidFill>
                  <a:schemeClr val="bg1"/>
                </a:solidFill>
                <a:latin typeface="Silom" pitchFamily="2" charset="-34"/>
                <a:ea typeface="Silom" pitchFamily="2" charset="-34"/>
                <a:cs typeface="Silom" pitchFamily="2" charset="-34"/>
              </a:rPr>
              <a:t>Also in </a:t>
            </a:r>
          </a:p>
          <a:p>
            <a:r>
              <a:rPr lang="en-US" sz="4000" dirty="0">
                <a:solidFill>
                  <a:schemeClr val="bg1"/>
                </a:solidFill>
                <a:latin typeface="Silom" pitchFamily="2" charset="-34"/>
                <a:ea typeface="Silom" pitchFamily="2" charset="-34"/>
                <a:cs typeface="Silom" pitchFamily="2" charset="-34"/>
              </a:rPr>
              <a:t>1995…</a:t>
            </a:r>
          </a:p>
        </p:txBody>
      </p:sp>
      <p:pic>
        <p:nvPicPr>
          <p:cNvPr id="96" name="Picture 95">
            <a:extLst>
              <a:ext uri="{FF2B5EF4-FFF2-40B4-BE49-F238E27FC236}">
                <a16:creationId xmlns:a16="http://schemas.microsoft.com/office/drawing/2014/main" id="{95DCF722-3005-407B-8F37-152B221F85C9}"/>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265" b="11382" l="4766" r="11921"/>
                    </a14:imgEffect>
                  </a14:imgLayer>
                </a14:imgProps>
              </a:ext>
            </a:extLst>
          </a:blip>
          <a:srcRect l="3872" r="87185" b="87353"/>
          <a:stretch/>
        </p:blipFill>
        <p:spPr>
          <a:xfrm>
            <a:off x="-2066527" y="6555839"/>
            <a:ext cx="867904" cy="867347"/>
          </a:xfrm>
          <a:prstGeom prst="rect">
            <a:avLst/>
          </a:prstGeom>
        </p:spPr>
      </p:pic>
      <p:pic>
        <p:nvPicPr>
          <p:cNvPr id="98" name="Picture 97">
            <a:extLst>
              <a:ext uri="{FF2B5EF4-FFF2-40B4-BE49-F238E27FC236}">
                <a16:creationId xmlns:a16="http://schemas.microsoft.com/office/drawing/2014/main" id="{87FF1E1C-0BEB-BBA4-54F5-D3E5FD3CD0B2}"/>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38618" b="48735" l="13346" r="20501"/>
                    </a14:imgEffect>
                  </a14:imgLayer>
                </a14:imgProps>
              </a:ext>
            </a:extLst>
          </a:blip>
          <a:srcRect l="12452" t="37353" r="78605" b="50000"/>
          <a:stretch/>
        </p:blipFill>
        <p:spPr>
          <a:xfrm>
            <a:off x="-2544824" y="7680384"/>
            <a:ext cx="867904" cy="867347"/>
          </a:xfrm>
          <a:prstGeom prst="rect">
            <a:avLst/>
          </a:prstGeom>
        </p:spPr>
      </p:pic>
      <p:pic>
        <p:nvPicPr>
          <p:cNvPr id="99" name="Picture 98">
            <a:extLst>
              <a:ext uri="{FF2B5EF4-FFF2-40B4-BE49-F238E27FC236}">
                <a16:creationId xmlns:a16="http://schemas.microsoft.com/office/drawing/2014/main" id="{9EE4D1C2-05B2-BEA1-A68D-D891D870E9B5}"/>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14190" b="24307" l="23519" r="29627"/>
                    </a14:imgEffect>
                  </a14:imgLayer>
                </a14:imgProps>
              </a:ext>
            </a:extLst>
          </a:blip>
          <a:srcRect l="22756" t="12925" r="69610" b="74428"/>
          <a:stretch/>
        </p:blipFill>
        <p:spPr>
          <a:xfrm>
            <a:off x="-2426064" y="5612028"/>
            <a:ext cx="740951" cy="867347"/>
          </a:xfrm>
          <a:prstGeom prst="rect">
            <a:avLst/>
          </a:prstGeom>
        </p:spPr>
      </p:pic>
      <p:pic>
        <p:nvPicPr>
          <p:cNvPr id="101" name="Picture 100">
            <a:extLst>
              <a:ext uri="{FF2B5EF4-FFF2-40B4-BE49-F238E27FC236}">
                <a16:creationId xmlns:a16="http://schemas.microsoft.com/office/drawing/2014/main" id="{1C3FCB9C-7C6B-E619-DE14-BFCFA96A6894}"/>
              </a:ext>
            </a:extLst>
          </p:cNvPr>
          <p:cNvPicPr>
            <a:picLocks noChangeAspect="1"/>
          </p:cNvPicPr>
          <p:nvPr/>
        </p:nvPicPr>
        <p:blipFill rotWithShape="1">
          <a:blip r:embed="rId16">
            <a:extLst>
              <a:ext uri="{BEBA8EAE-BF5A-486C-A8C5-ECC9F3942E4B}">
                <a14:imgProps xmlns:a14="http://schemas.microsoft.com/office/drawing/2010/main">
                  <a14:imgLayer r:embed="rId13">
                    <a14:imgEffect>
                      <a14:backgroundRemoval t="38618" b="48735" l="32246" r="39089"/>
                    </a14:imgEffect>
                  </a14:imgLayer>
                </a14:imgProps>
              </a:ext>
            </a:extLst>
          </a:blip>
          <a:srcRect l="31391" t="37353" r="60056" b="50000"/>
          <a:stretch/>
        </p:blipFill>
        <p:spPr>
          <a:xfrm>
            <a:off x="146965" y="6246880"/>
            <a:ext cx="579283" cy="605280"/>
          </a:xfrm>
          <a:prstGeom prst="rect">
            <a:avLst/>
          </a:prstGeom>
        </p:spPr>
      </p:pic>
      <p:pic>
        <p:nvPicPr>
          <p:cNvPr id="102" name="Picture 101">
            <a:extLst>
              <a:ext uri="{FF2B5EF4-FFF2-40B4-BE49-F238E27FC236}">
                <a16:creationId xmlns:a16="http://schemas.microsoft.com/office/drawing/2014/main" id="{C5C234D8-5955-7A46-5EC8-93CCBDED0C7C}"/>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1633" b="11750" l="36060" r="40092"/>
                    </a14:imgEffect>
                  </a14:imgLayer>
                </a14:imgProps>
              </a:ext>
            </a:extLst>
          </a:blip>
          <a:srcRect l="35556" t="368" r="59404" b="86985"/>
          <a:stretch/>
        </p:blipFill>
        <p:spPr>
          <a:xfrm rot="1243855">
            <a:off x="766567" y="9179816"/>
            <a:ext cx="489095" cy="867347"/>
          </a:xfrm>
          <a:prstGeom prst="rect">
            <a:avLst/>
          </a:prstGeom>
        </p:spPr>
      </p:pic>
      <p:pic>
        <p:nvPicPr>
          <p:cNvPr id="103" name="Picture 102">
            <a:extLst>
              <a:ext uri="{FF2B5EF4-FFF2-40B4-BE49-F238E27FC236}">
                <a16:creationId xmlns:a16="http://schemas.microsoft.com/office/drawing/2014/main" id="{65CCAB3D-9E49-F652-8C89-18D3B54CC2AC}"/>
              </a:ext>
            </a:extLst>
          </p:cNvPr>
          <p:cNvPicPr>
            <a:picLocks noChangeAspect="1"/>
          </p:cNvPicPr>
          <p:nvPr/>
        </p:nvPicPr>
        <p:blipFill rotWithShape="1">
          <a:blip r:embed="rId10">
            <a:extLst>
              <a:ext uri="{BEBA8EAE-BF5A-486C-A8C5-ECC9F3942E4B}">
                <a14:imgProps xmlns:a14="http://schemas.microsoft.com/office/drawing/2010/main">
                  <a14:imgLayer r:embed="rId19">
                    <a14:imgEffect>
                      <a14:backgroundRemoval t="1265" b="11382" l="4766" r="11921"/>
                    </a14:imgEffect>
                  </a14:imgLayer>
                </a14:imgProps>
              </a:ext>
            </a:extLst>
          </a:blip>
          <a:srcRect l="3872" r="87185" b="87353"/>
          <a:stretch/>
        </p:blipFill>
        <p:spPr>
          <a:xfrm>
            <a:off x="-5405212" y="8054329"/>
            <a:ext cx="867904" cy="867347"/>
          </a:xfrm>
          <a:prstGeom prst="rect">
            <a:avLst/>
          </a:prstGeom>
        </p:spPr>
      </p:pic>
      <p:pic>
        <p:nvPicPr>
          <p:cNvPr id="104" name="Picture 103">
            <a:extLst>
              <a:ext uri="{FF2B5EF4-FFF2-40B4-BE49-F238E27FC236}">
                <a16:creationId xmlns:a16="http://schemas.microsoft.com/office/drawing/2014/main" id="{9A6B7615-469E-7A57-E0FA-D9C4DE6227CA}"/>
              </a:ext>
            </a:extLst>
          </p:cNvPr>
          <p:cNvPicPr>
            <a:picLocks noChangeAspect="1"/>
          </p:cNvPicPr>
          <p:nvPr/>
        </p:nvPicPr>
        <p:blipFill rotWithShape="1">
          <a:blip r:embed="rId20">
            <a:extLst>
              <a:ext uri="{BEBA8EAE-BF5A-486C-A8C5-ECC9F3942E4B}">
                <a14:imgProps xmlns:a14="http://schemas.microsoft.com/office/drawing/2010/main">
                  <a14:imgLayer r:embed="rId21">
                    <a14:imgEffect>
                      <a14:backgroundRemoval t="13309" b="23426" l="4882" r="12037"/>
                    </a14:imgEffect>
                  </a14:imgLayer>
                </a14:imgProps>
              </a:ext>
            </a:extLst>
          </a:blip>
          <a:srcRect l="3988" t="12044" r="87069" b="75309"/>
          <a:stretch/>
        </p:blipFill>
        <p:spPr>
          <a:xfrm>
            <a:off x="-1687745" y="3625420"/>
            <a:ext cx="867904" cy="867347"/>
          </a:xfrm>
          <a:prstGeom prst="rect">
            <a:avLst/>
          </a:prstGeom>
        </p:spPr>
      </p:pic>
      <p:pic>
        <p:nvPicPr>
          <p:cNvPr id="105" name="Picture 104">
            <a:extLst>
              <a:ext uri="{FF2B5EF4-FFF2-40B4-BE49-F238E27FC236}">
                <a16:creationId xmlns:a16="http://schemas.microsoft.com/office/drawing/2014/main" id="{3E086394-BD82-10B9-622D-6E9D877297AA}"/>
              </a:ext>
            </a:extLst>
          </p:cNvPr>
          <p:cNvPicPr>
            <a:picLocks noChangeAspect="1"/>
          </p:cNvPicPr>
          <p:nvPr/>
        </p:nvPicPr>
        <p:blipFill rotWithShape="1">
          <a:blip r:embed="rId22">
            <a:extLst>
              <a:ext uri="{BEBA8EAE-BF5A-486C-A8C5-ECC9F3942E4B}">
                <a14:imgProps xmlns:a14="http://schemas.microsoft.com/office/drawing/2010/main">
                  <a14:imgLayer r:embed="rId23">
                    <a14:imgEffect>
                      <a14:backgroundRemoval t="25641" b="35758" l="5115" r="12270">
                        <a14:foregroundMark x1="11000" y1="28571" x2="11000" y2="28571"/>
                        <a14:foregroundMark x1="11000" y1="28006" x2="11000" y2="28006"/>
                        <a14:foregroundMark x1="11000" y1="28006" x2="11650" y2="29774"/>
                        <a14:foregroundMark x1="11400" y1="27652" x2="11200" y2="30057"/>
                        <a14:foregroundMark x1="5900" y1="30693" x2="6300" y2="35502"/>
                        <a14:foregroundMark x1="6100" y1="30976" x2="5900" y2="29491"/>
                      </a14:backgroundRemoval>
                    </a14:imgEffect>
                  </a14:imgLayer>
                </a14:imgProps>
              </a:ext>
            </a:extLst>
          </a:blip>
          <a:srcRect l="4221" t="24376" r="86836" b="62977"/>
          <a:stretch/>
        </p:blipFill>
        <p:spPr>
          <a:xfrm>
            <a:off x="1215209" y="7831125"/>
            <a:ext cx="867904" cy="867347"/>
          </a:xfrm>
          <a:prstGeom prst="rect">
            <a:avLst/>
          </a:prstGeom>
        </p:spPr>
      </p:pic>
      <p:pic>
        <p:nvPicPr>
          <p:cNvPr id="106" name="Picture 105">
            <a:extLst>
              <a:ext uri="{FF2B5EF4-FFF2-40B4-BE49-F238E27FC236}">
                <a16:creationId xmlns:a16="http://schemas.microsoft.com/office/drawing/2014/main" id="{4751AB01-DC5E-F147-E932-A22CF3685F3D}"/>
              </a:ext>
            </a:extLst>
          </p:cNvPr>
          <p:cNvPicPr>
            <a:picLocks noChangeAspect="1"/>
          </p:cNvPicPr>
          <p:nvPr/>
        </p:nvPicPr>
        <p:blipFill rotWithShape="1">
          <a:blip r:embed="rId24">
            <a:extLst>
              <a:ext uri="{BEBA8EAE-BF5A-486C-A8C5-ECC9F3942E4B}">
                <a14:imgProps xmlns:a14="http://schemas.microsoft.com/office/drawing/2010/main">
                  <a14:imgLayer r:embed="rId25">
                    <a14:imgEffect>
                      <a14:backgroundRemoval t="38618" b="48735" l="5174" r="12329"/>
                    </a14:imgEffect>
                  </a14:imgLayer>
                </a14:imgProps>
              </a:ext>
            </a:extLst>
          </a:blip>
          <a:srcRect l="4280" t="37353" r="86777" b="50000"/>
          <a:stretch/>
        </p:blipFill>
        <p:spPr>
          <a:xfrm>
            <a:off x="234304" y="4569231"/>
            <a:ext cx="681401" cy="680964"/>
          </a:xfrm>
          <a:prstGeom prst="rect">
            <a:avLst/>
          </a:prstGeom>
        </p:spPr>
      </p:pic>
      <p:pic>
        <p:nvPicPr>
          <p:cNvPr id="107" name="Picture 106">
            <a:extLst>
              <a:ext uri="{FF2B5EF4-FFF2-40B4-BE49-F238E27FC236}">
                <a16:creationId xmlns:a16="http://schemas.microsoft.com/office/drawing/2014/main" id="{38CC0E9F-72E0-F6CB-EC31-54E0022ADEEA}"/>
              </a:ext>
            </a:extLst>
          </p:cNvPr>
          <p:cNvPicPr>
            <a:picLocks noChangeAspect="1"/>
          </p:cNvPicPr>
          <p:nvPr/>
        </p:nvPicPr>
        <p:blipFill rotWithShape="1">
          <a:blip r:embed="rId12">
            <a:extLst>
              <a:ext uri="{BEBA8EAE-BF5A-486C-A8C5-ECC9F3942E4B}">
                <a14:imgProps xmlns:a14="http://schemas.microsoft.com/office/drawing/2010/main">
                  <a14:imgLayer r:embed="rId26">
                    <a14:imgEffect>
                      <a14:backgroundRemoval t="38618" b="48735" l="13346" r="20501"/>
                    </a14:imgEffect>
                  </a14:imgLayer>
                </a14:imgProps>
              </a:ext>
            </a:extLst>
          </a:blip>
          <a:srcRect l="12452" t="37353" r="78605" b="50000"/>
          <a:stretch/>
        </p:blipFill>
        <p:spPr>
          <a:xfrm>
            <a:off x="3116719" y="7804544"/>
            <a:ext cx="867904" cy="867347"/>
          </a:xfrm>
          <a:prstGeom prst="rect">
            <a:avLst/>
          </a:prstGeom>
        </p:spPr>
      </p:pic>
      <p:pic>
        <p:nvPicPr>
          <p:cNvPr id="108" name="Picture 107">
            <a:extLst>
              <a:ext uri="{FF2B5EF4-FFF2-40B4-BE49-F238E27FC236}">
                <a16:creationId xmlns:a16="http://schemas.microsoft.com/office/drawing/2014/main" id="{78FFBD0D-5296-7757-2508-3526D3EDB73C}"/>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25641" b="35758" l="13612" r="20767"/>
                    </a14:imgEffect>
                  </a14:imgLayer>
                </a14:imgProps>
              </a:ext>
            </a:extLst>
          </a:blip>
          <a:srcRect l="12718" t="24376" r="78339" b="62977"/>
          <a:stretch/>
        </p:blipFill>
        <p:spPr>
          <a:xfrm>
            <a:off x="2575312" y="6020473"/>
            <a:ext cx="605669" cy="605280"/>
          </a:xfrm>
          <a:prstGeom prst="rect">
            <a:avLst/>
          </a:prstGeom>
        </p:spPr>
      </p:pic>
      <p:pic>
        <p:nvPicPr>
          <p:cNvPr id="109" name="Picture 108">
            <a:extLst>
              <a:ext uri="{FF2B5EF4-FFF2-40B4-BE49-F238E27FC236}">
                <a16:creationId xmlns:a16="http://schemas.microsoft.com/office/drawing/2014/main" id="{3600E774-1F7C-0F08-7BD7-0094EEB727EB}"/>
              </a:ext>
            </a:extLst>
          </p:cNvPr>
          <p:cNvPicPr>
            <a:picLocks noChangeAspect="1"/>
          </p:cNvPicPr>
          <p:nvPr/>
        </p:nvPicPr>
        <p:blipFill rotWithShape="1">
          <a:blip r:embed="rId29">
            <a:extLst>
              <a:ext uri="{BEBA8EAE-BF5A-486C-A8C5-ECC9F3942E4B}">
                <a14:imgProps xmlns:a14="http://schemas.microsoft.com/office/drawing/2010/main">
                  <a14:imgLayer r:embed="rId30">
                    <a14:imgEffect>
                      <a14:backgroundRemoval t="15056" b="25173" l="14023" r="21178"/>
                    </a14:imgEffect>
                  </a14:imgLayer>
                </a14:imgProps>
              </a:ext>
            </a:extLst>
          </a:blip>
          <a:srcRect l="13129" t="13791" r="77928" b="73562"/>
          <a:stretch/>
        </p:blipFill>
        <p:spPr>
          <a:xfrm rot="5184990">
            <a:off x="1984245" y="8114671"/>
            <a:ext cx="867904" cy="867347"/>
          </a:xfrm>
          <a:prstGeom prst="rect">
            <a:avLst/>
          </a:prstGeom>
        </p:spPr>
      </p:pic>
      <p:pic>
        <p:nvPicPr>
          <p:cNvPr id="110" name="Picture 109">
            <a:extLst>
              <a:ext uri="{FF2B5EF4-FFF2-40B4-BE49-F238E27FC236}">
                <a16:creationId xmlns:a16="http://schemas.microsoft.com/office/drawing/2014/main" id="{3525F2AA-868F-1836-DE1E-1AB183D688B0}"/>
              </a:ext>
            </a:extLst>
          </p:cNvPr>
          <p:cNvPicPr>
            <a:picLocks noChangeAspect="1"/>
          </p:cNvPicPr>
          <p:nvPr/>
        </p:nvPicPr>
        <p:blipFill rotWithShape="1">
          <a:blip r:embed="rId31">
            <a:extLst>
              <a:ext uri="{BEBA8EAE-BF5A-486C-A8C5-ECC9F3942E4B}">
                <a14:imgProps xmlns:a14="http://schemas.microsoft.com/office/drawing/2010/main">
                  <a14:imgLayer r:embed="rId32">
                    <a14:imgEffect>
                      <a14:backgroundRemoval t="1482" b="13332" l="12864" r="18514"/>
                    </a14:imgEffect>
                  </a14:imgLayer>
                </a14:imgProps>
              </a:ext>
            </a:extLst>
          </a:blip>
          <a:srcRect l="12158" t="1" r="80780" b="85187"/>
          <a:stretch/>
        </p:blipFill>
        <p:spPr>
          <a:xfrm>
            <a:off x="-2343784" y="9162400"/>
            <a:ext cx="685367" cy="1015856"/>
          </a:xfrm>
          <a:prstGeom prst="rect">
            <a:avLst/>
          </a:prstGeom>
        </p:spPr>
      </p:pic>
      <p:pic>
        <p:nvPicPr>
          <p:cNvPr id="111" name="Picture 110">
            <a:extLst>
              <a:ext uri="{FF2B5EF4-FFF2-40B4-BE49-F238E27FC236}">
                <a16:creationId xmlns:a16="http://schemas.microsoft.com/office/drawing/2014/main" id="{0CF6A7DE-B5C9-19AC-1D08-D41D04F5B9F5}"/>
              </a:ext>
            </a:extLst>
          </p:cNvPr>
          <p:cNvPicPr>
            <a:picLocks noChangeAspect="1"/>
          </p:cNvPicPr>
          <p:nvPr/>
        </p:nvPicPr>
        <p:blipFill rotWithShape="1">
          <a:blip r:embed="rId33">
            <a:extLst>
              <a:ext uri="{BEBA8EAE-BF5A-486C-A8C5-ECC9F3942E4B}">
                <a14:imgProps xmlns:a14="http://schemas.microsoft.com/office/drawing/2010/main">
                  <a14:imgLayer r:embed="rId34">
                    <a14:imgEffect>
                      <a14:backgroundRemoval t="38618" b="48735" l="23177" r="30020"/>
                    </a14:imgEffect>
                  </a14:imgLayer>
                </a14:imgProps>
              </a:ext>
            </a:extLst>
          </a:blip>
          <a:srcRect l="22322" t="37353" r="69125" b="50000"/>
          <a:stretch/>
        </p:blipFill>
        <p:spPr>
          <a:xfrm>
            <a:off x="-604895" y="9298904"/>
            <a:ext cx="830095" cy="867347"/>
          </a:xfrm>
          <a:prstGeom prst="rect">
            <a:avLst/>
          </a:prstGeom>
        </p:spPr>
      </p:pic>
      <p:pic>
        <p:nvPicPr>
          <p:cNvPr id="112" name="Picture 111">
            <a:extLst>
              <a:ext uri="{FF2B5EF4-FFF2-40B4-BE49-F238E27FC236}">
                <a16:creationId xmlns:a16="http://schemas.microsoft.com/office/drawing/2014/main" id="{924DAE48-7452-5495-0243-E9145F5EBEA7}"/>
              </a:ext>
            </a:extLst>
          </p:cNvPr>
          <p:cNvPicPr>
            <a:picLocks noChangeAspect="1"/>
          </p:cNvPicPr>
          <p:nvPr/>
        </p:nvPicPr>
        <p:blipFill rotWithShape="1">
          <a:blip r:embed="rId16">
            <a:extLst>
              <a:ext uri="{BEBA8EAE-BF5A-486C-A8C5-ECC9F3942E4B}">
                <a14:imgProps xmlns:a14="http://schemas.microsoft.com/office/drawing/2010/main">
                  <a14:imgLayer r:embed="rId35">
                    <a14:imgEffect>
                      <a14:backgroundRemoval t="38618" b="48735" l="32246" r="39089"/>
                    </a14:imgEffect>
                  </a14:imgLayer>
                </a14:imgProps>
              </a:ext>
            </a:extLst>
          </a:blip>
          <a:srcRect l="31391" t="37353" r="60056" b="50000"/>
          <a:stretch/>
        </p:blipFill>
        <p:spPr>
          <a:xfrm>
            <a:off x="-5102110" y="6349372"/>
            <a:ext cx="830095" cy="867347"/>
          </a:xfrm>
          <a:prstGeom prst="rect">
            <a:avLst/>
          </a:prstGeom>
        </p:spPr>
      </p:pic>
      <p:pic>
        <p:nvPicPr>
          <p:cNvPr id="113" name="Picture 112">
            <a:extLst>
              <a:ext uri="{FF2B5EF4-FFF2-40B4-BE49-F238E27FC236}">
                <a16:creationId xmlns:a16="http://schemas.microsoft.com/office/drawing/2014/main" id="{C598C739-B22D-B475-D2E9-35FEC3532AFF}"/>
              </a:ext>
            </a:extLst>
          </p:cNvPr>
          <p:cNvPicPr>
            <a:picLocks noChangeAspect="1"/>
          </p:cNvPicPr>
          <p:nvPr/>
        </p:nvPicPr>
        <p:blipFill rotWithShape="1">
          <a:blip r:embed="rId36">
            <a:extLst>
              <a:ext uri="{BEBA8EAE-BF5A-486C-A8C5-ECC9F3942E4B}">
                <a14:imgProps xmlns:a14="http://schemas.microsoft.com/office/drawing/2010/main">
                  <a14:imgLayer r:embed="rId37">
                    <a14:imgEffect>
                      <a14:backgroundRemoval t="14186" b="24303" l="31817" r="38660"/>
                    </a14:imgEffect>
                  </a14:imgLayer>
                </a14:imgProps>
              </a:ext>
            </a:extLst>
          </a:blip>
          <a:srcRect l="30962" t="12921" r="60485" b="74432"/>
          <a:stretch/>
        </p:blipFill>
        <p:spPr>
          <a:xfrm>
            <a:off x="2127893" y="7204513"/>
            <a:ext cx="830095" cy="867347"/>
          </a:xfrm>
          <a:prstGeom prst="rect">
            <a:avLst/>
          </a:prstGeom>
        </p:spPr>
      </p:pic>
      <p:pic>
        <p:nvPicPr>
          <p:cNvPr id="114" name="Picture 113">
            <a:extLst>
              <a:ext uri="{FF2B5EF4-FFF2-40B4-BE49-F238E27FC236}">
                <a16:creationId xmlns:a16="http://schemas.microsoft.com/office/drawing/2014/main" id="{E8245064-E680-D780-2BF7-7B002AFD10C4}"/>
              </a:ext>
            </a:extLst>
          </p:cNvPr>
          <p:cNvPicPr>
            <a:picLocks noChangeAspect="1"/>
          </p:cNvPicPr>
          <p:nvPr/>
        </p:nvPicPr>
        <p:blipFill rotWithShape="1">
          <a:blip r:embed="rId17">
            <a:extLst>
              <a:ext uri="{BEBA8EAE-BF5A-486C-A8C5-ECC9F3942E4B}">
                <a14:imgProps xmlns:a14="http://schemas.microsoft.com/office/drawing/2010/main">
                  <a14:imgLayer r:embed="rId38">
                    <a14:imgEffect>
                      <a14:backgroundRemoval t="1633" b="11750" l="36060" r="40092"/>
                    </a14:imgEffect>
                  </a14:imgLayer>
                </a14:imgProps>
              </a:ext>
            </a:extLst>
          </a:blip>
          <a:srcRect l="35556" t="368" r="59404" b="86985"/>
          <a:stretch/>
        </p:blipFill>
        <p:spPr>
          <a:xfrm>
            <a:off x="681338" y="7241388"/>
            <a:ext cx="489095" cy="867347"/>
          </a:xfrm>
          <a:prstGeom prst="rect">
            <a:avLst/>
          </a:prstGeom>
        </p:spPr>
      </p:pic>
      <p:pic>
        <p:nvPicPr>
          <p:cNvPr id="5" name="Picture 4">
            <a:extLst>
              <a:ext uri="{FF2B5EF4-FFF2-40B4-BE49-F238E27FC236}">
                <a16:creationId xmlns:a16="http://schemas.microsoft.com/office/drawing/2014/main" id="{015F6DCB-78EF-53A2-D706-620ABF54C004}"/>
              </a:ext>
            </a:extLst>
          </p:cNvPr>
          <p:cNvPicPr>
            <a:picLocks noChangeAspect="1"/>
          </p:cNvPicPr>
          <p:nvPr/>
        </p:nvPicPr>
        <p:blipFill>
          <a:blip r:embed="rId39"/>
          <a:stretch>
            <a:fillRect/>
          </a:stretch>
        </p:blipFill>
        <p:spPr>
          <a:xfrm>
            <a:off x="28538" y="39825"/>
            <a:ext cx="2250521" cy="2131504"/>
          </a:xfrm>
          <a:prstGeom prst="rect">
            <a:avLst/>
          </a:prstGeom>
        </p:spPr>
      </p:pic>
    </p:spTree>
    <p:extLst>
      <p:ext uri="{BB962C8B-B14F-4D97-AF65-F5344CB8AC3E}">
        <p14:creationId xmlns:p14="http://schemas.microsoft.com/office/powerpoint/2010/main" val="32695916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B618F-3897-544B-F687-43E9BE728E77}"/>
              </a:ext>
            </a:extLst>
          </p:cNvPr>
          <p:cNvSpPr>
            <a:spLocks noGrp="1"/>
          </p:cNvSpPr>
          <p:nvPr>
            <p:ph type="title"/>
          </p:nvPr>
        </p:nvSpPr>
        <p:spPr>
          <a:xfrm>
            <a:off x="838200" y="365126"/>
            <a:ext cx="10515600" cy="835024"/>
          </a:xfrm>
        </p:spPr>
        <p:txBody>
          <a:bodyPr>
            <a:normAutofit/>
          </a:bodyPr>
          <a:lstStyle/>
          <a:p>
            <a:pPr marL="457200" lvl="1"/>
            <a:r>
              <a:rPr lang="en-US" sz="3400" b="0">
                <a:solidFill>
                  <a:schemeClr val="tx1">
                    <a:lumMod val="75000"/>
                    <a:lumOff val="25000"/>
                  </a:schemeClr>
                </a:solidFill>
                <a:latin typeface="+mj-lt"/>
              </a:rPr>
              <a:t>Single Sign-on with CNMI PSS Google Email Accounts</a:t>
            </a:r>
          </a:p>
        </p:txBody>
      </p:sp>
      <p:pic>
        <p:nvPicPr>
          <p:cNvPr id="5" name="Picture 4">
            <a:extLst>
              <a:ext uri="{FF2B5EF4-FFF2-40B4-BE49-F238E27FC236}">
                <a16:creationId xmlns:a16="http://schemas.microsoft.com/office/drawing/2014/main" id="{A6DD51DF-6001-AACD-3BB2-A75EAE8E2C1B}"/>
              </a:ext>
            </a:extLst>
          </p:cNvPr>
          <p:cNvPicPr>
            <a:picLocks noChangeAspect="1"/>
          </p:cNvPicPr>
          <p:nvPr/>
        </p:nvPicPr>
        <p:blipFill rotWithShape="1">
          <a:blip r:embed="rId2"/>
          <a:srcRect b="4209"/>
          <a:stretch/>
        </p:blipFill>
        <p:spPr>
          <a:xfrm>
            <a:off x="940089" y="1633625"/>
            <a:ext cx="5970287" cy="321692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CE8F0BA9-E817-94B8-7079-77F993503BB5}"/>
              </a:ext>
            </a:extLst>
          </p:cNvPr>
          <p:cNvPicPr>
            <a:picLocks noChangeAspect="1"/>
          </p:cNvPicPr>
          <p:nvPr/>
        </p:nvPicPr>
        <p:blipFill rotWithShape="1">
          <a:blip r:embed="rId3"/>
          <a:srcRect l="24864" r="25407" b="4589"/>
          <a:stretch/>
        </p:blipFill>
        <p:spPr>
          <a:xfrm>
            <a:off x="5167301" y="2035174"/>
            <a:ext cx="3486150" cy="3762374"/>
          </a:xfrm>
          <a:prstGeom prst="rect">
            <a:avLst/>
          </a:prstGeom>
          <a:ln>
            <a:noFill/>
          </a:ln>
          <a:effectLst>
            <a:outerShdw blurRad="292100" dist="139700" dir="2700000" algn="tl" rotWithShape="0">
              <a:srgbClr val="333333">
                <a:alpha val="65000"/>
              </a:srgbClr>
            </a:outerShdw>
          </a:effectLst>
        </p:spPr>
      </p:pic>
      <p:cxnSp>
        <p:nvCxnSpPr>
          <p:cNvPr id="10" name="Straight Connector 9">
            <a:extLst>
              <a:ext uri="{FF2B5EF4-FFF2-40B4-BE49-F238E27FC236}">
                <a16:creationId xmlns:a16="http://schemas.microsoft.com/office/drawing/2014/main" id="{3335DB23-D613-519F-3147-8BEB5823F4EA}"/>
              </a:ext>
            </a:extLst>
          </p:cNvPr>
          <p:cNvCxnSpPr>
            <a:cxnSpLocks/>
          </p:cNvCxnSpPr>
          <p:nvPr/>
        </p:nvCxnSpPr>
        <p:spPr>
          <a:xfrm>
            <a:off x="733425" y="1200150"/>
            <a:ext cx="10725150"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075676F-574F-7BA8-1882-026058F517C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456202" y="2750816"/>
            <a:ext cx="2681386" cy="35244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193744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0E738-8695-D2AF-ACE6-D0252E672A7A}"/>
              </a:ext>
            </a:extLst>
          </p:cNvPr>
          <p:cNvSpPr>
            <a:spLocks noGrp="1"/>
          </p:cNvSpPr>
          <p:nvPr>
            <p:ph type="title"/>
          </p:nvPr>
        </p:nvSpPr>
        <p:spPr>
          <a:xfrm>
            <a:off x="838200" y="466730"/>
            <a:ext cx="10515600" cy="733420"/>
          </a:xfrm>
        </p:spPr>
        <p:txBody>
          <a:bodyPr>
            <a:normAutofit/>
          </a:bodyPr>
          <a:lstStyle/>
          <a:p>
            <a:r>
              <a:rPr lang="en-US" sz="4000"/>
              <a:t>District Dashboard</a:t>
            </a:r>
            <a:r>
              <a:rPr lang="en-US"/>
              <a:t> </a:t>
            </a:r>
            <a:r>
              <a:rPr lang="en-US" sz="2400"/>
              <a:t>(*mock-up)</a:t>
            </a:r>
          </a:p>
        </p:txBody>
      </p:sp>
      <p:cxnSp>
        <p:nvCxnSpPr>
          <p:cNvPr id="8" name="Straight Connector 7">
            <a:extLst>
              <a:ext uri="{FF2B5EF4-FFF2-40B4-BE49-F238E27FC236}">
                <a16:creationId xmlns:a16="http://schemas.microsoft.com/office/drawing/2014/main" id="{D8C5EF6E-5FCE-0A8E-5287-22F6EEE81F34}"/>
              </a:ext>
            </a:extLst>
          </p:cNvPr>
          <p:cNvCxnSpPr>
            <a:cxnSpLocks/>
          </p:cNvCxnSpPr>
          <p:nvPr/>
        </p:nvCxnSpPr>
        <p:spPr>
          <a:xfrm>
            <a:off x="733425" y="1200150"/>
            <a:ext cx="10725150"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D4CD4BF-B660-73E8-419F-459141A18BC3}"/>
              </a:ext>
            </a:extLst>
          </p:cNvPr>
          <p:cNvSpPr txBox="1"/>
          <p:nvPr/>
        </p:nvSpPr>
        <p:spPr>
          <a:xfrm>
            <a:off x="1219199" y="6528573"/>
            <a:ext cx="5448301" cy="276999"/>
          </a:xfrm>
          <a:prstGeom prst="rect">
            <a:avLst/>
          </a:prstGeom>
          <a:noFill/>
        </p:spPr>
        <p:txBody>
          <a:bodyPr wrap="square" rtlCol="0">
            <a:spAutoFit/>
          </a:bodyPr>
          <a:lstStyle/>
          <a:p>
            <a:r>
              <a:rPr lang="en-US" sz="1200"/>
              <a:t>*Mock-up is an example product not based on actual data or final product for CNMI</a:t>
            </a:r>
          </a:p>
        </p:txBody>
      </p:sp>
      <p:pic>
        <p:nvPicPr>
          <p:cNvPr id="10" name="Picture 9">
            <a:extLst>
              <a:ext uri="{FF2B5EF4-FFF2-40B4-BE49-F238E27FC236}">
                <a16:creationId xmlns:a16="http://schemas.microsoft.com/office/drawing/2014/main" id="{6FEF7453-7777-9506-8348-FD64E1208FDB}"/>
              </a:ext>
            </a:extLst>
          </p:cNvPr>
          <p:cNvPicPr>
            <a:picLocks noChangeAspect="1"/>
          </p:cNvPicPr>
          <p:nvPr/>
        </p:nvPicPr>
        <p:blipFill>
          <a:blip r:embed="rId2"/>
          <a:stretch>
            <a:fillRect/>
          </a:stretch>
        </p:blipFill>
        <p:spPr>
          <a:xfrm>
            <a:off x="2023519" y="1419681"/>
            <a:ext cx="8144962" cy="5108891"/>
          </a:xfrm>
          <a:prstGeom prst="rect">
            <a:avLst/>
          </a:prstGeom>
        </p:spPr>
      </p:pic>
    </p:spTree>
    <p:extLst>
      <p:ext uri="{BB962C8B-B14F-4D97-AF65-F5344CB8AC3E}">
        <p14:creationId xmlns:p14="http://schemas.microsoft.com/office/powerpoint/2010/main" val="34864189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DE15F-E649-C03E-4D0C-4355EA1C20EA}"/>
              </a:ext>
            </a:extLst>
          </p:cNvPr>
          <p:cNvSpPr>
            <a:spLocks noGrp="1"/>
          </p:cNvSpPr>
          <p:nvPr>
            <p:ph type="title"/>
          </p:nvPr>
        </p:nvSpPr>
        <p:spPr>
          <a:xfrm>
            <a:off x="838200" y="512330"/>
            <a:ext cx="10515600" cy="687820"/>
          </a:xfrm>
        </p:spPr>
        <p:txBody>
          <a:bodyPr>
            <a:normAutofit fontScale="90000"/>
          </a:bodyPr>
          <a:lstStyle/>
          <a:p>
            <a:r>
              <a:rPr lang="en-US"/>
              <a:t>District Dashboard - School View</a:t>
            </a:r>
          </a:p>
        </p:txBody>
      </p:sp>
      <p:pic>
        <p:nvPicPr>
          <p:cNvPr id="5" name="Content Placeholder 4">
            <a:extLst>
              <a:ext uri="{FF2B5EF4-FFF2-40B4-BE49-F238E27FC236}">
                <a16:creationId xmlns:a16="http://schemas.microsoft.com/office/drawing/2014/main" id="{67408213-E33F-75E6-39C3-3685EF69EAD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122672" y="1365061"/>
            <a:ext cx="9946656" cy="5127813"/>
          </a:xfrm>
          <a:ln>
            <a:solidFill>
              <a:schemeClr val="accent1">
                <a:lumMod val="50000"/>
              </a:schemeClr>
            </a:solidFill>
          </a:ln>
        </p:spPr>
      </p:pic>
      <p:cxnSp>
        <p:nvCxnSpPr>
          <p:cNvPr id="3" name="Straight Connector 2">
            <a:extLst>
              <a:ext uri="{FF2B5EF4-FFF2-40B4-BE49-F238E27FC236}">
                <a16:creationId xmlns:a16="http://schemas.microsoft.com/office/drawing/2014/main" id="{38046E6D-2D8C-4A35-4D09-61494071C99D}"/>
              </a:ext>
            </a:extLst>
          </p:cNvPr>
          <p:cNvCxnSpPr>
            <a:cxnSpLocks/>
          </p:cNvCxnSpPr>
          <p:nvPr/>
        </p:nvCxnSpPr>
        <p:spPr>
          <a:xfrm>
            <a:off x="733425" y="1200150"/>
            <a:ext cx="10725150"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96222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EDBCE-8BE1-542C-D549-30FE47764248}"/>
              </a:ext>
            </a:extLst>
          </p:cNvPr>
          <p:cNvSpPr>
            <a:spLocks noGrp="1"/>
          </p:cNvSpPr>
          <p:nvPr>
            <p:ph type="title"/>
          </p:nvPr>
        </p:nvSpPr>
        <p:spPr>
          <a:xfrm>
            <a:off x="838200" y="493857"/>
            <a:ext cx="10515600" cy="706293"/>
          </a:xfrm>
        </p:spPr>
        <p:txBody>
          <a:bodyPr>
            <a:normAutofit/>
          </a:bodyPr>
          <a:lstStyle/>
          <a:p>
            <a:r>
              <a:rPr lang="en-US" sz="4000">
                <a:ea typeface="Calibri Light"/>
                <a:cs typeface="Calibri Light"/>
              </a:rPr>
              <a:t>District Dashboard - Student View</a:t>
            </a:r>
            <a:endParaRPr lang="en-US" sz="4000"/>
          </a:p>
        </p:txBody>
      </p:sp>
      <p:pic>
        <p:nvPicPr>
          <p:cNvPr id="5" name="Picture 4">
            <a:extLst>
              <a:ext uri="{FF2B5EF4-FFF2-40B4-BE49-F238E27FC236}">
                <a16:creationId xmlns:a16="http://schemas.microsoft.com/office/drawing/2014/main" id="{6A83EA1E-607B-E981-337A-81519889A442}"/>
              </a:ext>
            </a:extLst>
          </p:cNvPr>
          <p:cNvPicPr>
            <a:picLocks noChangeAspect="1"/>
          </p:cNvPicPr>
          <p:nvPr/>
        </p:nvPicPr>
        <p:blipFill>
          <a:blip r:embed="rId2"/>
          <a:stretch>
            <a:fillRect/>
          </a:stretch>
        </p:blipFill>
        <p:spPr>
          <a:xfrm>
            <a:off x="1042688" y="1375121"/>
            <a:ext cx="10106623" cy="5092355"/>
          </a:xfrm>
          <a:prstGeom prst="rect">
            <a:avLst/>
          </a:prstGeom>
          <a:ln>
            <a:solidFill>
              <a:schemeClr val="accent1">
                <a:lumMod val="50000"/>
              </a:schemeClr>
            </a:solidFill>
          </a:ln>
        </p:spPr>
      </p:pic>
      <p:cxnSp>
        <p:nvCxnSpPr>
          <p:cNvPr id="4" name="Straight Connector 3">
            <a:extLst>
              <a:ext uri="{FF2B5EF4-FFF2-40B4-BE49-F238E27FC236}">
                <a16:creationId xmlns:a16="http://schemas.microsoft.com/office/drawing/2014/main" id="{57E77875-EAAC-F06A-4498-B4687646F76F}"/>
              </a:ext>
            </a:extLst>
          </p:cNvPr>
          <p:cNvCxnSpPr>
            <a:cxnSpLocks/>
          </p:cNvCxnSpPr>
          <p:nvPr/>
        </p:nvCxnSpPr>
        <p:spPr>
          <a:xfrm>
            <a:off x="733425" y="1200150"/>
            <a:ext cx="10725150"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75524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57848-9717-E7E4-629D-9E9F5E198FB5}"/>
              </a:ext>
            </a:extLst>
          </p:cNvPr>
          <p:cNvSpPr>
            <a:spLocks noGrp="1"/>
          </p:cNvSpPr>
          <p:nvPr>
            <p:ph type="title"/>
          </p:nvPr>
        </p:nvSpPr>
        <p:spPr>
          <a:xfrm>
            <a:off x="838200" y="540039"/>
            <a:ext cx="10515600" cy="660111"/>
          </a:xfrm>
        </p:spPr>
        <p:txBody>
          <a:bodyPr>
            <a:normAutofit fontScale="90000"/>
          </a:bodyPr>
          <a:lstStyle/>
          <a:p>
            <a:r>
              <a:rPr lang="en-US"/>
              <a:t>School Dashboard</a:t>
            </a:r>
          </a:p>
        </p:txBody>
      </p:sp>
      <p:pic>
        <p:nvPicPr>
          <p:cNvPr id="5" name="Picture 4">
            <a:extLst>
              <a:ext uri="{FF2B5EF4-FFF2-40B4-BE49-F238E27FC236}">
                <a16:creationId xmlns:a16="http://schemas.microsoft.com/office/drawing/2014/main" id="{3F32A281-AD47-E2F3-76AC-A1604B21FAFD}"/>
              </a:ext>
            </a:extLst>
          </p:cNvPr>
          <p:cNvPicPr>
            <a:picLocks noChangeAspect="1"/>
          </p:cNvPicPr>
          <p:nvPr/>
        </p:nvPicPr>
        <p:blipFill>
          <a:blip r:embed="rId2"/>
          <a:stretch>
            <a:fillRect/>
          </a:stretch>
        </p:blipFill>
        <p:spPr>
          <a:xfrm>
            <a:off x="1142494" y="1333500"/>
            <a:ext cx="9907011" cy="5130800"/>
          </a:xfrm>
          <a:prstGeom prst="rect">
            <a:avLst/>
          </a:prstGeom>
          <a:ln>
            <a:solidFill>
              <a:schemeClr val="accent1">
                <a:lumMod val="50000"/>
              </a:schemeClr>
            </a:solidFill>
          </a:ln>
        </p:spPr>
      </p:pic>
      <p:cxnSp>
        <p:nvCxnSpPr>
          <p:cNvPr id="4" name="Straight Connector 3">
            <a:extLst>
              <a:ext uri="{FF2B5EF4-FFF2-40B4-BE49-F238E27FC236}">
                <a16:creationId xmlns:a16="http://schemas.microsoft.com/office/drawing/2014/main" id="{74F4C4CF-3C33-014C-E000-DABB70A62211}"/>
              </a:ext>
            </a:extLst>
          </p:cNvPr>
          <p:cNvCxnSpPr>
            <a:cxnSpLocks/>
          </p:cNvCxnSpPr>
          <p:nvPr/>
        </p:nvCxnSpPr>
        <p:spPr>
          <a:xfrm>
            <a:off x="733425" y="1200150"/>
            <a:ext cx="10725150"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83007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0ABD-B261-31F4-4EFB-7114D67EB4EF}"/>
              </a:ext>
            </a:extLst>
          </p:cNvPr>
          <p:cNvSpPr>
            <a:spLocks noGrp="1"/>
          </p:cNvSpPr>
          <p:nvPr>
            <p:ph type="title"/>
          </p:nvPr>
        </p:nvSpPr>
        <p:spPr>
          <a:xfrm>
            <a:off x="838200" y="493857"/>
            <a:ext cx="10515600" cy="706293"/>
          </a:xfrm>
        </p:spPr>
        <p:txBody>
          <a:bodyPr>
            <a:normAutofit/>
          </a:bodyPr>
          <a:lstStyle/>
          <a:p>
            <a:r>
              <a:rPr lang="en-US" sz="4000"/>
              <a:t>School Dashboard - Student View</a:t>
            </a:r>
          </a:p>
        </p:txBody>
      </p:sp>
      <p:pic>
        <p:nvPicPr>
          <p:cNvPr id="5" name="Picture 4">
            <a:extLst>
              <a:ext uri="{FF2B5EF4-FFF2-40B4-BE49-F238E27FC236}">
                <a16:creationId xmlns:a16="http://schemas.microsoft.com/office/drawing/2014/main" id="{6EFC10FF-24EC-6E1B-5114-2C8B4BA21876}"/>
              </a:ext>
            </a:extLst>
          </p:cNvPr>
          <p:cNvPicPr>
            <a:picLocks noChangeAspect="1"/>
          </p:cNvPicPr>
          <p:nvPr/>
        </p:nvPicPr>
        <p:blipFill>
          <a:blip r:embed="rId2"/>
          <a:stretch>
            <a:fillRect/>
          </a:stretch>
        </p:blipFill>
        <p:spPr>
          <a:xfrm>
            <a:off x="1133635" y="1346047"/>
            <a:ext cx="9924730" cy="5056196"/>
          </a:xfrm>
          <a:prstGeom prst="rect">
            <a:avLst/>
          </a:prstGeom>
          <a:ln>
            <a:solidFill>
              <a:schemeClr val="accent1">
                <a:lumMod val="50000"/>
              </a:schemeClr>
            </a:solidFill>
          </a:ln>
        </p:spPr>
      </p:pic>
      <p:cxnSp>
        <p:nvCxnSpPr>
          <p:cNvPr id="4" name="Straight Connector 3">
            <a:extLst>
              <a:ext uri="{FF2B5EF4-FFF2-40B4-BE49-F238E27FC236}">
                <a16:creationId xmlns:a16="http://schemas.microsoft.com/office/drawing/2014/main" id="{619D399E-369A-EE48-C423-0970DFDB791D}"/>
              </a:ext>
            </a:extLst>
          </p:cNvPr>
          <p:cNvCxnSpPr>
            <a:cxnSpLocks/>
          </p:cNvCxnSpPr>
          <p:nvPr/>
        </p:nvCxnSpPr>
        <p:spPr>
          <a:xfrm>
            <a:off x="733425" y="1200150"/>
            <a:ext cx="10725150"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70635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0ABD-B261-31F4-4EFB-7114D67EB4EF}"/>
              </a:ext>
            </a:extLst>
          </p:cNvPr>
          <p:cNvSpPr>
            <a:spLocks noGrp="1"/>
          </p:cNvSpPr>
          <p:nvPr>
            <p:ph type="title"/>
          </p:nvPr>
        </p:nvSpPr>
        <p:spPr>
          <a:xfrm>
            <a:off x="838200" y="493857"/>
            <a:ext cx="10515600" cy="706293"/>
          </a:xfrm>
        </p:spPr>
        <p:txBody>
          <a:bodyPr>
            <a:noAutofit/>
          </a:bodyPr>
          <a:lstStyle/>
          <a:p>
            <a:r>
              <a:rPr lang="en-US" sz="3600"/>
              <a:t>School Dashboard - Student View, Intervention Plan</a:t>
            </a:r>
          </a:p>
        </p:txBody>
      </p:sp>
      <p:pic>
        <p:nvPicPr>
          <p:cNvPr id="6" name="Picture 5">
            <a:extLst>
              <a:ext uri="{FF2B5EF4-FFF2-40B4-BE49-F238E27FC236}">
                <a16:creationId xmlns:a16="http://schemas.microsoft.com/office/drawing/2014/main" id="{76F6D141-CD55-3A08-7B9F-6ECDCD02C39D}"/>
              </a:ext>
            </a:extLst>
          </p:cNvPr>
          <p:cNvPicPr>
            <a:picLocks noChangeAspect="1"/>
          </p:cNvPicPr>
          <p:nvPr/>
        </p:nvPicPr>
        <p:blipFill>
          <a:blip r:embed="rId2"/>
          <a:stretch>
            <a:fillRect/>
          </a:stretch>
        </p:blipFill>
        <p:spPr>
          <a:xfrm>
            <a:off x="1231467" y="1447801"/>
            <a:ext cx="9729065" cy="4982286"/>
          </a:xfrm>
          <a:prstGeom prst="rect">
            <a:avLst/>
          </a:prstGeom>
          <a:ln>
            <a:solidFill>
              <a:schemeClr val="accent1">
                <a:lumMod val="50000"/>
              </a:schemeClr>
            </a:solidFill>
          </a:ln>
        </p:spPr>
      </p:pic>
      <p:cxnSp>
        <p:nvCxnSpPr>
          <p:cNvPr id="4" name="Straight Connector 3">
            <a:extLst>
              <a:ext uri="{FF2B5EF4-FFF2-40B4-BE49-F238E27FC236}">
                <a16:creationId xmlns:a16="http://schemas.microsoft.com/office/drawing/2014/main" id="{73A70433-97E8-3FAB-BFCC-13AA212F13E9}"/>
              </a:ext>
            </a:extLst>
          </p:cNvPr>
          <p:cNvCxnSpPr>
            <a:cxnSpLocks/>
          </p:cNvCxnSpPr>
          <p:nvPr/>
        </p:nvCxnSpPr>
        <p:spPr>
          <a:xfrm>
            <a:off x="733425" y="1200150"/>
            <a:ext cx="10725150"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07979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0ABD-B261-31F4-4EFB-7114D67EB4EF}"/>
              </a:ext>
            </a:extLst>
          </p:cNvPr>
          <p:cNvSpPr>
            <a:spLocks noGrp="1"/>
          </p:cNvSpPr>
          <p:nvPr>
            <p:ph type="title"/>
          </p:nvPr>
        </p:nvSpPr>
        <p:spPr>
          <a:xfrm>
            <a:off x="838200" y="493857"/>
            <a:ext cx="10515600" cy="706293"/>
          </a:xfrm>
        </p:spPr>
        <p:txBody>
          <a:bodyPr>
            <a:normAutofit fontScale="90000"/>
          </a:bodyPr>
          <a:lstStyle/>
          <a:p>
            <a:r>
              <a:rPr lang="en-US"/>
              <a:t>School Dashboard - Student View, Intervention</a:t>
            </a:r>
          </a:p>
        </p:txBody>
      </p:sp>
      <p:pic>
        <p:nvPicPr>
          <p:cNvPr id="6" name="Picture 5">
            <a:extLst>
              <a:ext uri="{FF2B5EF4-FFF2-40B4-BE49-F238E27FC236}">
                <a16:creationId xmlns:a16="http://schemas.microsoft.com/office/drawing/2014/main" id="{860ECB37-499F-D076-9472-9DD75391E670}"/>
              </a:ext>
            </a:extLst>
          </p:cNvPr>
          <p:cNvPicPr>
            <a:picLocks noChangeAspect="1"/>
          </p:cNvPicPr>
          <p:nvPr/>
        </p:nvPicPr>
        <p:blipFill>
          <a:blip r:embed="rId2"/>
          <a:stretch>
            <a:fillRect/>
          </a:stretch>
        </p:blipFill>
        <p:spPr>
          <a:xfrm>
            <a:off x="1199355" y="1390650"/>
            <a:ext cx="9793290" cy="5076825"/>
          </a:xfrm>
          <a:prstGeom prst="rect">
            <a:avLst/>
          </a:prstGeom>
          <a:ln>
            <a:solidFill>
              <a:schemeClr val="accent1">
                <a:lumMod val="50000"/>
              </a:schemeClr>
            </a:solidFill>
          </a:ln>
        </p:spPr>
      </p:pic>
      <p:cxnSp>
        <p:nvCxnSpPr>
          <p:cNvPr id="4" name="Straight Connector 3">
            <a:extLst>
              <a:ext uri="{FF2B5EF4-FFF2-40B4-BE49-F238E27FC236}">
                <a16:creationId xmlns:a16="http://schemas.microsoft.com/office/drawing/2014/main" id="{EB446ACD-B09F-30C1-E288-DF66E3893F9C}"/>
              </a:ext>
            </a:extLst>
          </p:cNvPr>
          <p:cNvCxnSpPr>
            <a:cxnSpLocks/>
          </p:cNvCxnSpPr>
          <p:nvPr/>
        </p:nvCxnSpPr>
        <p:spPr>
          <a:xfrm>
            <a:off x="733425" y="1200150"/>
            <a:ext cx="10725150"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11891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5658D-4B8E-FF94-34E3-BEAE2A90B981}"/>
              </a:ext>
            </a:extLst>
          </p:cNvPr>
          <p:cNvSpPr>
            <a:spLocks noGrp="1"/>
          </p:cNvSpPr>
          <p:nvPr>
            <p:ph type="title"/>
          </p:nvPr>
        </p:nvSpPr>
        <p:spPr>
          <a:xfrm>
            <a:off x="838200" y="484620"/>
            <a:ext cx="10515600" cy="715530"/>
          </a:xfrm>
        </p:spPr>
        <p:txBody>
          <a:bodyPr>
            <a:normAutofit/>
          </a:bodyPr>
          <a:lstStyle/>
          <a:p>
            <a:r>
              <a:rPr lang="en-US" sz="4000"/>
              <a:t>Teacher Dashboard</a:t>
            </a:r>
          </a:p>
        </p:txBody>
      </p:sp>
      <p:pic>
        <p:nvPicPr>
          <p:cNvPr id="5" name="Picture 4">
            <a:extLst>
              <a:ext uri="{FF2B5EF4-FFF2-40B4-BE49-F238E27FC236}">
                <a16:creationId xmlns:a16="http://schemas.microsoft.com/office/drawing/2014/main" id="{02C6972E-7A68-18F2-2F57-6E8D75ED267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18184" y="1419225"/>
            <a:ext cx="9955631" cy="5122488"/>
          </a:xfrm>
          <a:prstGeom prst="rect">
            <a:avLst/>
          </a:prstGeom>
          <a:ln>
            <a:solidFill>
              <a:schemeClr val="accent1">
                <a:lumMod val="50000"/>
              </a:schemeClr>
            </a:solidFill>
          </a:ln>
        </p:spPr>
      </p:pic>
      <p:cxnSp>
        <p:nvCxnSpPr>
          <p:cNvPr id="4" name="Straight Connector 3">
            <a:extLst>
              <a:ext uri="{FF2B5EF4-FFF2-40B4-BE49-F238E27FC236}">
                <a16:creationId xmlns:a16="http://schemas.microsoft.com/office/drawing/2014/main" id="{2E809BD8-6F68-9528-C53C-D11133700A0E}"/>
              </a:ext>
            </a:extLst>
          </p:cNvPr>
          <p:cNvCxnSpPr>
            <a:cxnSpLocks/>
          </p:cNvCxnSpPr>
          <p:nvPr/>
        </p:nvCxnSpPr>
        <p:spPr>
          <a:xfrm>
            <a:off x="733425" y="1200150"/>
            <a:ext cx="10725150"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07638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23D59-3047-2AC2-41BC-8C81026DFF46}"/>
              </a:ext>
            </a:extLst>
          </p:cNvPr>
          <p:cNvSpPr>
            <a:spLocks noGrp="1"/>
          </p:cNvSpPr>
          <p:nvPr>
            <p:ph type="title"/>
          </p:nvPr>
        </p:nvSpPr>
        <p:spPr>
          <a:xfrm>
            <a:off x="838200" y="503527"/>
            <a:ext cx="10515600" cy="669348"/>
          </a:xfrm>
        </p:spPr>
        <p:txBody>
          <a:bodyPr>
            <a:normAutofit fontScale="90000"/>
          </a:bodyPr>
          <a:lstStyle/>
          <a:p>
            <a:r>
              <a:rPr lang="en-US"/>
              <a:t>Teacher Dashboard - Student View</a:t>
            </a:r>
          </a:p>
        </p:txBody>
      </p:sp>
      <p:pic>
        <p:nvPicPr>
          <p:cNvPr id="5" name="Picture 4">
            <a:extLst>
              <a:ext uri="{FF2B5EF4-FFF2-40B4-BE49-F238E27FC236}">
                <a16:creationId xmlns:a16="http://schemas.microsoft.com/office/drawing/2014/main" id="{D55325FB-0BF9-560A-90DD-91A4215A32A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76387" y="1390650"/>
            <a:ext cx="9839225" cy="5066426"/>
          </a:xfrm>
          <a:prstGeom prst="rect">
            <a:avLst/>
          </a:prstGeom>
          <a:ln>
            <a:solidFill>
              <a:schemeClr val="accent1">
                <a:lumMod val="50000"/>
              </a:schemeClr>
            </a:solidFill>
          </a:ln>
        </p:spPr>
      </p:pic>
      <p:cxnSp>
        <p:nvCxnSpPr>
          <p:cNvPr id="4" name="Straight Connector 3">
            <a:extLst>
              <a:ext uri="{FF2B5EF4-FFF2-40B4-BE49-F238E27FC236}">
                <a16:creationId xmlns:a16="http://schemas.microsoft.com/office/drawing/2014/main" id="{4D191A84-01E6-A182-5986-8CB340EA6C2A}"/>
              </a:ext>
            </a:extLst>
          </p:cNvPr>
          <p:cNvCxnSpPr>
            <a:cxnSpLocks/>
          </p:cNvCxnSpPr>
          <p:nvPr/>
        </p:nvCxnSpPr>
        <p:spPr>
          <a:xfrm>
            <a:off x="733425" y="1200150"/>
            <a:ext cx="10725150"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4746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3" name="Title 2">
            <a:extLst>
              <a:ext uri="{FF2B5EF4-FFF2-40B4-BE49-F238E27FC236}">
                <a16:creationId xmlns:a16="http://schemas.microsoft.com/office/drawing/2014/main" id="{FA953C30-AB6D-63C4-EFF3-BCEA046A912C}"/>
              </a:ext>
            </a:extLst>
          </p:cNvPr>
          <p:cNvSpPr>
            <a:spLocks noGrp="1"/>
          </p:cNvSpPr>
          <p:nvPr>
            <p:ph type="title"/>
          </p:nvPr>
        </p:nvSpPr>
        <p:spPr/>
        <p:txBody>
          <a:bodyPr>
            <a:normAutofit/>
          </a:bodyPr>
          <a:lstStyle/>
          <a:p>
            <a:r>
              <a:rPr lang="en-US" dirty="0"/>
              <a:t>Poster Activity</a:t>
            </a:r>
          </a:p>
        </p:txBody>
      </p:sp>
      <p:sp>
        <p:nvSpPr>
          <p:cNvPr id="6" name="Subtitle 5">
            <a:extLst>
              <a:ext uri="{FF2B5EF4-FFF2-40B4-BE49-F238E27FC236}">
                <a16:creationId xmlns:a16="http://schemas.microsoft.com/office/drawing/2014/main" id="{2D022C52-43DF-FBA2-01F2-C7E22040DD8D}"/>
              </a:ext>
            </a:extLst>
          </p:cNvPr>
          <p:cNvSpPr>
            <a:spLocks noGrp="1"/>
          </p:cNvSpPr>
          <p:nvPr>
            <p:ph type="subTitle" idx="1"/>
          </p:nvPr>
        </p:nvSpPr>
        <p:spPr/>
        <p:txBody>
          <a:bodyPr/>
          <a:lstStyle/>
          <a:p>
            <a:r>
              <a:rPr lang="en-US" dirty="0"/>
              <a:t>8 min</a:t>
            </a:r>
          </a:p>
        </p:txBody>
      </p:sp>
      <p:sp>
        <p:nvSpPr>
          <p:cNvPr id="5" name="Text Placeholder 4">
            <a:extLst>
              <a:ext uri="{FF2B5EF4-FFF2-40B4-BE49-F238E27FC236}">
                <a16:creationId xmlns:a16="http://schemas.microsoft.com/office/drawing/2014/main" id="{91B4F089-B685-B583-5CDA-0A9FD3364BFC}"/>
              </a:ext>
            </a:extLst>
          </p:cNvPr>
          <p:cNvSpPr>
            <a:spLocks noGrp="1"/>
          </p:cNvSpPr>
          <p:nvPr>
            <p:ph type="body" idx="2"/>
          </p:nvPr>
        </p:nvSpPr>
        <p:spPr/>
        <p:txBody>
          <a:bodyPr>
            <a:normAutofit fontScale="92500"/>
          </a:bodyPr>
          <a:lstStyle/>
          <a:p>
            <a:pPr marL="761981" indent="-609585">
              <a:lnSpc>
                <a:spcPct val="150000"/>
              </a:lnSpc>
              <a:buFont typeface="Lato"/>
              <a:buAutoNum type="arabicPeriod"/>
            </a:pPr>
            <a:r>
              <a:rPr lang="en-US" dirty="0"/>
              <a:t>Share one thing you enjoy about your work in the school or district office that involves supporting students?</a:t>
            </a:r>
          </a:p>
          <a:p>
            <a:pPr marL="761981" indent="-609585">
              <a:lnSpc>
                <a:spcPct val="150000"/>
              </a:lnSpc>
              <a:buAutoNum type="arabicPeriod"/>
            </a:pPr>
            <a:r>
              <a:rPr lang="en-US" dirty="0"/>
              <a:t>Share any memorable experiences you've had that supported students in their academic journey.</a:t>
            </a:r>
          </a:p>
        </p:txBody>
      </p:sp>
      <p:sp>
        <p:nvSpPr>
          <p:cNvPr id="2" name="Rectangle 1">
            <a:extLst>
              <a:ext uri="{FF2B5EF4-FFF2-40B4-BE49-F238E27FC236}">
                <a16:creationId xmlns:a16="http://schemas.microsoft.com/office/drawing/2014/main" id="{FA188F84-A880-EAFE-2573-30013B89154C}"/>
              </a:ext>
            </a:extLst>
          </p:cNvPr>
          <p:cNvSpPr/>
          <p:nvPr/>
        </p:nvSpPr>
        <p:spPr>
          <a:xfrm>
            <a:off x="-11503689" y="423733"/>
            <a:ext cx="11022952" cy="49268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0" name="Graphic 9" descr="Group brainstorm">
            <a:extLst>
              <a:ext uri="{FF2B5EF4-FFF2-40B4-BE49-F238E27FC236}">
                <a16:creationId xmlns:a16="http://schemas.microsoft.com/office/drawing/2014/main" id="{8E27C1F2-4B0B-E6A6-8F3F-B1804F6D55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08851" y="3872864"/>
            <a:ext cx="1219200" cy="1219200"/>
          </a:xfrm>
          <a:prstGeom prst="rect">
            <a:avLst/>
          </a:prstGeom>
        </p:spPr>
      </p:pic>
      <p:sp>
        <p:nvSpPr>
          <p:cNvPr id="9" name="Text Placeholder 22">
            <a:extLst>
              <a:ext uri="{FF2B5EF4-FFF2-40B4-BE49-F238E27FC236}">
                <a16:creationId xmlns:a16="http://schemas.microsoft.com/office/drawing/2014/main" id="{EBE27F70-E9F8-8562-7307-A1992CBE6004}"/>
              </a:ext>
            </a:extLst>
          </p:cNvPr>
          <p:cNvSpPr txBox="1">
            <a:spLocks/>
          </p:cNvSpPr>
          <p:nvPr/>
        </p:nvSpPr>
        <p:spPr>
          <a:xfrm>
            <a:off x="354001" y="-117108"/>
            <a:ext cx="4889996" cy="1617405"/>
          </a:xfrm>
          <a:prstGeom prst="rect">
            <a:avLst/>
          </a:prstGeom>
          <a:noFill/>
          <a:ln>
            <a:noFill/>
          </a:ln>
        </p:spPr>
        <p:txBody>
          <a:bodyPr spcFirstLastPara="1" wrap="square" lIns="121900" tIns="121900" rIns="121900" bIns="121900" anchor="ctr" anchorCtr="0">
            <a:normAutofit/>
          </a:bodyPr>
          <a:lstStyle>
            <a:defPPr marR="0" lvl="0" algn="l" rtl="0">
              <a:lnSpc>
                <a:spcPct val="100000"/>
              </a:lnSpc>
              <a:spcBef>
                <a:spcPts val="0"/>
              </a:spcBef>
              <a:spcAft>
                <a:spcPts val="0"/>
              </a:spcAft>
            </a:defPPr>
            <a:lvl1pPr marL="114300" marR="0" lvl="0" indent="0" algn="l" rtl="0">
              <a:lnSpc>
                <a:spcPct val="115000"/>
              </a:lnSpc>
              <a:spcBef>
                <a:spcPts val="0"/>
              </a:spcBef>
              <a:spcAft>
                <a:spcPts val="0"/>
              </a:spcAft>
              <a:buClr>
                <a:schemeClr val="lt1"/>
              </a:buClr>
              <a:buSzPts val="1800"/>
              <a:buFont typeface="Lato"/>
              <a:buNone/>
              <a:defRPr sz="2400" b="0" i="0" u="none" strike="noStrike" cap="none">
                <a:solidFill>
                  <a:srgbClr val="3D537E"/>
                </a:solidFill>
                <a:latin typeface="Lato"/>
                <a:ea typeface="Lato"/>
                <a:cs typeface="Lato"/>
                <a:sym typeface="Lato"/>
              </a:defRPr>
            </a:lvl1pPr>
            <a:lvl2pPr marL="914400" marR="0" lvl="1" indent="-317500" algn="l" rtl="0">
              <a:lnSpc>
                <a:spcPct val="115000"/>
              </a:lnSpc>
              <a:spcBef>
                <a:spcPts val="0"/>
              </a:spcBef>
              <a:spcAft>
                <a:spcPts val="0"/>
              </a:spcAft>
              <a:buClr>
                <a:schemeClr val="lt1"/>
              </a:buClr>
              <a:buSzPts val="1400"/>
              <a:buFont typeface="Lato"/>
              <a:buChar char="○"/>
              <a:defRPr sz="1400" b="0" i="0" u="none" strike="noStrike" cap="none">
                <a:solidFill>
                  <a:schemeClr val="lt1"/>
                </a:solidFill>
                <a:latin typeface="Lato"/>
                <a:ea typeface="Lato"/>
                <a:cs typeface="Lato"/>
                <a:sym typeface="Lato"/>
              </a:defRPr>
            </a:lvl2pPr>
            <a:lvl3pPr marL="1371600" marR="0" lvl="2" indent="-317500" algn="l" rtl="0">
              <a:lnSpc>
                <a:spcPct val="115000"/>
              </a:lnSpc>
              <a:spcBef>
                <a:spcPts val="0"/>
              </a:spcBef>
              <a:spcAft>
                <a:spcPts val="0"/>
              </a:spcAft>
              <a:buClr>
                <a:schemeClr val="lt1"/>
              </a:buClr>
              <a:buSzPts val="1400"/>
              <a:buFont typeface="Lato"/>
              <a:buChar char="■"/>
              <a:defRPr sz="1400" b="0" i="0" u="none" strike="noStrike" cap="none">
                <a:solidFill>
                  <a:schemeClr val="lt1"/>
                </a:solidFill>
                <a:latin typeface="Lato"/>
                <a:ea typeface="Lato"/>
                <a:cs typeface="Lato"/>
                <a:sym typeface="Lato"/>
              </a:defRPr>
            </a:lvl3pPr>
            <a:lvl4pPr marL="1828800" marR="0" lvl="3" indent="-317500" algn="l" rtl="0">
              <a:lnSpc>
                <a:spcPct val="115000"/>
              </a:lnSpc>
              <a:spcBef>
                <a:spcPts val="0"/>
              </a:spcBef>
              <a:spcAft>
                <a:spcPts val="0"/>
              </a:spcAft>
              <a:buClr>
                <a:schemeClr val="lt1"/>
              </a:buClr>
              <a:buSzPts val="1400"/>
              <a:buFont typeface="Lato"/>
              <a:buChar char="●"/>
              <a:defRPr sz="1400" b="0" i="0" u="none" strike="noStrike" cap="none">
                <a:solidFill>
                  <a:schemeClr val="lt1"/>
                </a:solidFill>
                <a:latin typeface="Lato"/>
                <a:ea typeface="Lato"/>
                <a:cs typeface="Lato"/>
                <a:sym typeface="Lato"/>
              </a:defRPr>
            </a:lvl4pPr>
            <a:lvl5pPr marL="2286000" marR="0" lvl="4" indent="-317500" algn="l" rtl="0">
              <a:lnSpc>
                <a:spcPct val="115000"/>
              </a:lnSpc>
              <a:spcBef>
                <a:spcPts val="0"/>
              </a:spcBef>
              <a:spcAft>
                <a:spcPts val="0"/>
              </a:spcAft>
              <a:buClr>
                <a:schemeClr val="lt1"/>
              </a:buClr>
              <a:buSzPts val="1400"/>
              <a:buFont typeface="Lato"/>
              <a:buChar char="○"/>
              <a:defRPr sz="1400" b="0" i="0" u="none" strike="noStrike" cap="none">
                <a:solidFill>
                  <a:schemeClr val="lt1"/>
                </a:solidFill>
                <a:latin typeface="Lato"/>
                <a:ea typeface="Lato"/>
                <a:cs typeface="Lato"/>
                <a:sym typeface="Lato"/>
              </a:defRPr>
            </a:lvl5pPr>
            <a:lvl6pPr marL="2743200" marR="0" lvl="5" indent="-317500" algn="l" rtl="0">
              <a:lnSpc>
                <a:spcPct val="115000"/>
              </a:lnSpc>
              <a:spcBef>
                <a:spcPts val="0"/>
              </a:spcBef>
              <a:spcAft>
                <a:spcPts val="0"/>
              </a:spcAft>
              <a:buClr>
                <a:schemeClr val="lt1"/>
              </a:buClr>
              <a:buSzPts val="1400"/>
              <a:buFont typeface="Lato"/>
              <a:buChar char="■"/>
              <a:defRPr sz="1400" b="0" i="0" u="none" strike="noStrike" cap="none">
                <a:solidFill>
                  <a:schemeClr val="lt1"/>
                </a:solidFill>
                <a:latin typeface="Lato"/>
                <a:ea typeface="Lato"/>
                <a:cs typeface="Lato"/>
                <a:sym typeface="Lato"/>
              </a:defRPr>
            </a:lvl6pPr>
            <a:lvl7pPr marL="3200400" marR="0" lvl="6" indent="-317500" algn="l" rtl="0">
              <a:lnSpc>
                <a:spcPct val="115000"/>
              </a:lnSpc>
              <a:spcBef>
                <a:spcPts val="0"/>
              </a:spcBef>
              <a:spcAft>
                <a:spcPts val="0"/>
              </a:spcAft>
              <a:buClr>
                <a:schemeClr val="lt1"/>
              </a:buClr>
              <a:buSzPts val="1400"/>
              <a:buFont typeface="Lato"/>
              <a:buChar char="●"/>
              <a:defRPr sz="1400" b="0" i="0" u="none" strike="noStrike" cap="none">
                <a:solidFill>
                  <a:schemeClr val="lt1"/>
                </a:solidFill>
                <a:latin typeface="Lato"/>
                <a:ea typeface="Lato"/>
                <a:cs typeface="Lato"/>
                <a:sym typeface="Lato"/>
              </a:defRPr>
            </a:lvl7pPr>
            <a:lvl8pPr marL="3657600" marR="0" lvl="7" indent="-317500" algn="l" rtl="0">
              <a:lnSpc>
                <a:spcPct val="115000"/>
              </a:lnSpc>
              <a:spcBef>
                <a:spcPts val="0"/>
              </a:spcBef>
              <a:spcAft>
                <a:spcPts val="0"/>
              </a:spcAft>
              <a:buClr>
                <a:schemeClr val="lt1"/>
              </a:buClr>
              <a:buSzPts val="1400"/>
              <a:buFont typeface="Lato"/>
              <a:buChar char="○"/>
              <a:defRPr sz="1400" b="0" i="0" u="none" strike="noStrike" cap="none">
                <a:solidFill>
                  <a:schemeClr val="lt1"/>
                </a:solidFill>
                <a:latin typeface="Lato"/>
                <a:ea typeface="Lato"/>
                <a:cs typeface="Lato"/>
                <a:sym typeface="Lato"/>
              </a:defRPr>
            </a:lvl8pPr>
            <a:lvl9pPr marL="4114800" marR="0" lvl="8" indent="-317500" algn="l" rtl="0">
              <a:lnSpc>
                <a:spcPct val="115000"/>
              </a:lnSpc>
              <a:spcBef>
                <a:spcPts val="0"/>
              </a:spcBef>
              <a:spcAft>
                <a:spcPts val="0"/>
              </a:spcAft>
              <a:buClr>
                <a:schemeClr val="lt1"/>
              </a:buClr>
              <a:buSzPts val="1400"/>
              <a:buFont typeface="Lato"/>
              <a:buChar char="■"/>
              <a:defRPr sz="1400" b="0" i="0" u="none" strike="noStrike" cap="none">
                <a:solidFill>
                  <a:schemeClr val="lt1"/>
                </a:solidFill>
                <a:latin typeface="Lato"/>
                <a:ea typeface="Lato"/>
                <a:cs typeface="Lato"/>
                <a:sym typeface="Lato"/>
              </a:defRPr>
            </a:lvl9pPr>
          </a:lstStyle>
          <a:p>
            <a:r>
              <a:rPr lang="en-US" sz="3200" b="1" dirty="0">
                <a:highlight>
                  <a:srgbClr val="00FF00"/>
                </a:highlight>
              </a:rPr>
              <a:t>(George)</a:t>
            </a:r>
          </a:p>
        </p:txBody>
      </p:sp>
    </p:spTree>
    <p:extLst>
      <p:ext uri="{BB962C8B-B14F-4D97-AF65-F5344CB8AC3E}">
        <p14:creationId xmlns:p14="http://schemas.microsoft.com/office/powerpoint/2010/main" val="336720231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000060-2408-C11D-1B18-B42B3E276F6C}"/>
              </a:ext>
            </a:extLst>
          </p:cNvPr>
          <p:cNvSpPr txBox="1"/>
          <p:nvPr/>
        </p:nvSpPr>
        <p:spPr>
          <a:xfrm>
            <a:off x="1062182" y="350982"/>
            <a:ext cx="6797963" cy="584775"/>
          </a:xfrm>
          <a:prstGeom prst="rect">
            <a:avLst/>
          </a:prstGeom>
          <a:noFill/>
        </p:spPr>
        <p:txBody>
          <a:bodyPr wrap="square" rtlCol="0">
            <a:spAutoFit/>
          </a:bodyPr>
          <a:lstStyle/>
          <a:p>
            <a:r>
              <a:rPr lang="en-US" sz="3200" b="1"/>
              <a:t>Break Time</a:t>
            </a:r>
          </a:p>
        </p:txBody>
      </p:sp>
      <p:pic>
        <p:nvPicPr>
          <p:cNvPr id="4" name="Picture 3" descr="Espresso shot pouring into cup">
            <a:extLst>
              <a:ext uri="{FF2B5EF4-FFF2-40B4-BE49-F238E27FC236}">
                <a16:creationId xmlns:a16="http://schemas.microsoft.com/office/drawing/2014/main" id="{DF290C4E-CE21-488B-8EF7-AF014DD095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8435" y="1810266"/>
            <a:ext cx="5645229" cy="3768080"/>
          </a:xfrm>
          <a:prstGeom prst="rect">
            <a:avLst/>
          </a:prstGeom>
        </p:spPr>
      </p:pic>
    </p:spTree>
    <p:extLst>
      <p:ext uri="{BB962C8B-B14F-4D97-AF65-F5344CB8AC3E}">
        <p14:creationId xmlns:p14="http://schemas.microsoft.com/office/powerpoint/2010/main" val="4955156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900656-81D7-DE4A-A310-203FABDA51BE}"/>
              </a:ext>
            </a:extLst>
          </p:cNvPr>
          <p:cNvSpPr>
            <a:spLocks noGrp="1"/>
          </p:cNvSpPr>
          <p:nvPr>
            <p:ph type="title"/>
          </p:nvPr>
        </p:nvSpPr>
        <p:spPr/>
        <p:txBody>
          <a:bodyPr>
            <a:normAutofit fontScale="90000"/>
          </a:bodyPr>
          <a:lstStyle/>
          <a:p>
            <a:r>
              <a:rPr lang="en-US" dirty="0">
                <a:latin typeface="Marker Felt Thin" panose="02000400000000000000" pitchFamily="2" charset="77"/>
                <a:ea typeface="Brush Script MT" panose="03060802040406070304" pitchFamily="66" charset="-122"/>
                <a:cs typeface="Brush Script MT" panose="03060802040406070304" pitchFamily="66" charset="-122"/>
              </a:rPr>
              <a:t>3 groups rotate every 20 minutes</a:t>
            </a:r>
          </a:p>
        </p:txBody>
      </p:sp>
      <p:pic>
        <p:nvPicPr>
          <p:cNvPr id="2052" name="Picture 4" descr="Breakout Session Concept Stock Photo - Download Image Now - Escaping,  Meeting, Coffee Break - iStock">
            <a:extLst>
              <a:ext uri="{FF2B5EF4-FFF2-40B4-BE49-F238E27FC236}">
                <a16:creationId xmlns:a16="http://schemas.microsoft.com/office/drawing/2014/main" id="{37B50C72-8532-1A75-1F8F-10E606BD20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2992" y="734020"/>
            <a:ext cx="7245167" cy="4841950"/>
          </a:xfrm>
          <a:prstGeom prst="rect">
            <a:avLst/>
          </a:prstGeom>
          <a:noFill/>
          <a:extLst>
            <a:ext uri="{909E8E84-426E-40DD-AFC4-6F175D3DCCD1}">
              <a14:hiddenFill xmlns:a14="http://schemas.microsoft.com/office/drawing/2010/main">
                <a:solidFill>
                  <a:srgbClr val="FFFFFF"/>
                </a:solidFill>
              </a14:hiddenFill>
            </a:ext>
          </a:extLst>
        </p:spPr>
      </p:pic>
      <p:pic>
        <p:nvPicPr>
          <p:cNvPr id="7" name="Online Media 6" descr="20 Minute Timer with Relaxing Music and Alarm">
            <a:hlinkClick r:id="" action="ppaction://media"/>
            <a:extLst>
              <a:ext uri="{FF2B5EF4-FFF2-40B4-BE49-F238E27FC236}">
                <a16:creationId xmlns:a16="http://schemas.microsoft.com/office/drawing/2014/main" id="{E0D13CA7-1727-6F59-66E6-FDFCF5424243}"/>
              </a:ext>
            </a:extLst>
          </p:cNvPr>
          <p:cNvPicPr>
            <a:picLocks noRot="1" noChangeAspect="1"/>
          </p:cNvPicPr>
          <p:nvPr>
            <a:videoFile r:link="rId1"/>
          </p:nvPr>
        </p:nvPicPr>
        <p:blipFill>
          <a:blip r:embed="rId4"/>
          <a:stretch>
            <a:fillRect/>
          </a:stretch>
        </p:blipFill>
        <p:spPr>
          <a:xfrm>
            <a:off x="354001" y="3469140"/>
            <a:ext cx="3728903" cy="2106830"/>
          </a:xfrm>
          <a:prstGeom prst="rect">
            <a:avLst/>
          </a:prstGeom>
        </p:spPr>
      </p:pic>
    </p:spTree>
    <p:extLst>
      <p:ext uri="{BB962C8B-B14F-4D97-AF65-F5344CB8AC3E}">
        <p14:creationId xmlns:p14="http://schemas.microsoft.com/office/powerpoint/2010/main" val="375076714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E9AC1657-98B5-6962-C0BF-3E0A3557DC50}"/>
              </a:ext>
            </a:extLst>
          </p:cNvPr>
          <p:cNvSpPr txBox="1">
            <a:spLocks/>
          </p:cNvSpPr>
          <p:nvPr/>
        </p:nvSpPr>
        <p:spPr>
          <a:xfrm>
            <a:off x="1761506" y="295563"/>
            <a:ext cx="6172200" cy="66501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a:solidFill>
                  <a:srgbClr val="303030"/>
                </a:solidFill>
              </a:rPr>
              <a:t>Business Intelligence</a:t>
            </a:r>
          </a:p>
        </p:txBody>
      </p:sp>
      <p:sp>
        <p:nvSpPr>
          <p:cNvPr id="3" name="TextBox 2">
            <a:extLst>
              <a:ext uri="{FF2B5EF4-FFF2-40B4-BE49-F238E27FC236}">
                <a16:creationId xmlns:a16="http://schemas.microsoft.com/office/drawing/2014/main" id="{8B4C60AD-E640-B938-613A-C321CF21BD7C}"/>
              </a:ext>
            </a:extLst>
          </p:cNvPr>
          <p:cNvSpPr txBox="1"/>
          <p:nvPr/>
        </p:nvSpPr>
        <p:spPr>
          <a:xfrm>
            <a:off x="932872" y="1243786"/>
            <a:ext cx="9491518" cy="4524315"/>
          </a:xfrm>
          <a:prstGeom prst="rect">
            <a:avLst/>
          </a:prstGeom>
          <a:noFill/>
        </p:spPr>
        <p:txBody>
          <a:bodyPr wrap="square" lIns="91440" tIns="45720" rIns="91440" bIns="45720" rtlCol="0" anchor="t">
            <a:spAutoFit/>
          </a:bodyPr>
          <a:lstStyle/>
          <a:p>
            <a:r>
              <a:rPr lang="en-US" sz="2400">
                <a:solidFill>
                  <a:srgbClr val="000000"/>
                </a:solidFill>
                <a:latin typeface="Arial"/>
                <a:cs typeface="Arial"/>
              </a:rPr>
              <a:t>Enterprise level reporting using the K12 SLDS and Microsoft’s </a:t>
            </a:r>
            <a:r>
              <a:rPr lang="en-US" sz="2400" err="1">
                <a:solidFill>
                  <a:srgbClr val="000000"/>
                </a:solidFill>
                <a:latin typeface="Arial"/>
                <a:cs typeface="Arial"/>
              </a:rPr>
              <a:t>PowerBI</a:t>
            </a:r>
            <a:endParaRPr lang="en-US" sz="2400">
              <a:solidFill>
                <a:srgbClr val="000000"/>
              </a:solidFill>
              <a:latin typeface="Arial"/>
              <a:cs typeface="Arial"/>
            </a:endParaRPr>
          </a:p>
          <a:p>
            <a:endParaRPr lang="en-US" sz="2400">
              <a:solidFill>
                <a:srgbClr val="000000"/>
              </a:solidFill>
              <a:latin typeface="Arial" panose="020B0604020202020204" pitchFamily="34" charset="0"/>
            </a:endParaRPr>
          </a:p>
          <a:p>
            <a:pPr marL="342900" indent="-342900">
              <a:buFont typeface="Arial" panose="020B0604020202020204" pitchFamily="34" charset="0"/>
              <a:buChar char="•"/>
            </a:pPr>
            <a:r>
              <a:rPr lang="en-US" sz="2400">
                <a:solidFill>
                  <a:srgbClr val="000000"/>
                </a:solidFill>
                <a:latin typeface="Arial"/>
                <a:cs typeface="Arial"/>
              </a:rPr>
              <a:t>Public </a:t>
            </a:r>
            <a:r>
              <a:rPr lang="en-US" sz="2400" err="1">
                <a:solidFill>
                  <a:srgbClr val="000000"/>
                </a:solidFill>
                <a:latin typeface="Arial"/>
                <a:cs typeface="Arial"/>
              </a:rPr>
              <a:t>PowerBI</a:t>
            </a:r>
            <a:endParaRPr lang="en-US" sz="2400">
              <a:solidFill>
                <a:srgbClr val="000000"/>
              </a:solidFill>
              <a:latin typeface="Arial"/>
              <a:cs typeface="Arial"/>
            </a:endParaRPr>
          </a:p>
          <a:p>
            <a:pPr marL="800100" lvl="1" indent="-342900">
              <a:buFont typeface="Arial" panose="020B0604020202020204" pitchFamily="34" charset="0"/>
              <a:buChar char="•"/>
            </a:pPr>
            <a:r>
              <a:rPr lang="en-US" sz="2400">
                <a:solidFill>
                  <a:srgbClr val="000000"/>
                </a:solidFill>
                <a:latin typeface="Arial"/>
                <a:cs typeface="Arial"/>
              </a:rPr>
              <a:t>School Report Card</a:t>
            </a:r>
          </a:p>
          <a:p>
            <a:pPr marL="800100" lvl="1" indent="-342900">
              <a:buFont typeface="Arial" panose="020B0604020202020204" pitchFamily="34" charset="0"/>
              <a:buChar char="•"/>
            </a:pPr>
            <a:r>
              <a:rPr lang="en-US" sz="2400">
                <a:solidFill>
                  <a:srgbClr val="000000"/>
                </a:solidFill>
                <a:latin typeface="Arial"/>
                <a:cs typeface="Arial"/>
              </a:rPr>
              <a:t>Facts &amp; Figures</a:t>
            </a:r>
          </a:p>
          <a:p>
            <a:pPr marL="800100" lvl="1" indent="-342900">
              <a:buFont typeface="Arial" panose="020B0604020202020204" pitchFamily="34" charset="0"/>
              <a:buChar char="•"/>
            </a:pPr>
            <a:r>
              <a:rPr lang="en-US" sz="2400">
                <a:solidFill>
                  <a:srgbClr val="000000"/>
                </a:solidFill>
                <a:latin typeface="Arial"/>
                <a:cs typeface="Arial"/>
              </a:rPr>
              <a:t>Academic Achievement</a:t>
            </a:r>
          </a:p>
          <a:p>
            <a:pPr marL="342900" indent="-342900">
              <a:buFont typeface="Arial" panose="020B0604020202020204" pitchFamily="34" charset="0"/>
              <a:buChar char="•"/>
            </a:pPr>
            <a:endParaRPr lang="en-US" sz="2400">
              <a:solidFill>
                <a:srgbClr val="000000"/>
              </a:solidFill>
              <a:latin typeface="Arial" panose="020B0604020202020204" pitchFamily="34" charset="0"/>
            </a:endParaRPr>
          </a:p>
          <a:p>
            <a:pPr marL="342900" indent="-342900">
              <a:buFont typeface="Arial" panose="020B0604020202020204" pitchFamily="34" charset="0"/>
              <a:buChar char="•"/>
            </a:pPr>
            <a:r>
              <a:rPr lang="en-US" sz="2400">
                <a:solidFill>
                  <a:srgbClr val="000000"/>
                </a:solidFill>
                <a:latin typeface="Arial"/>
                <a:cs typeface="Arial"/>
              </a:rPr>
              <a:t>Private </a:t>
            </a:r>
            <a:r>
              <a:rPr lang="en-US" sz="2400" err="1">
                <a:solidFill>
                  <a:srgbClr val="000000"/>
                </a:solidFill>
                <a:latin typeface="Arial"/>
                <a:cs typeface="Arial"/>
              </a:rPr>
              <a:t>PowerBI</a:t>
            </a:r>
            <a:endParaRPr lang="en-US" sz="2400">
              <a:solidFill>
                <a:srgbClr val="000000"/>
              </a:solidFill>
              <a:latin typeface="Arial"/>
              <a:cs typeface="Arial"/>
            </a:endParaRPr>
          </a:p>
          <a:p>
            <a:pPr marL="800100" lvl="1" indent="-342900">
              <a:buFont typeface="Arial" panose="020B0604020202020204" pitchFamily="34" charset="0"/>
              <a:buChar char="•"/>
            </a:pPr>
            <a:r>
              <a:rPr lang="en-US" sz="2400">
                <a:solidFill>
                  <a:srgbClr val="000000"/>
                </a:solidFill>
                <a:latin typeface="Arial"/>
                <a:cs typeface="Arial"/>
              </a:rPr>
              <a:t>Administrative Dashboard</a:t>
            </a:r>
          </a:p>
          <a:p>
            <a:pPr marL="342900" indent="-342900">
              <a:buFont typeface="Arial" panose="020B0604020202020204" pitchFamily="34" charset="0"/>
              <a:buChar char="•"/>
            </a:pPr>
            <a:endParaRPr lang="en-US" sz="2400">
              <a:solidFill>
                <a:srgbClr val="000000"/>
              </a:solidFill>
              <a:latin typeface="Arial"/>
              <a:cs typeface="Arial"/>
            </a:endParaRPr>
          </a:p>
          <a:p>
            <a:pPr marL="342900" indent="-342900">
              <a:buFont typeface="Arial" panose="020B0604020202020204" pitchFamily="34" charset="0"/>
              <a:buChar char="•"/>
            </a:pPr>
            <a:r>
              <a:rPr lang="en-US" sz="2400">
                <a:solidFill>
                  <a:srgbClr val="000000"/>
                </a:solidFill>
                <a:latin typeface="Arial"/>
                <a:cs typeface="Arial"/>
              </a:rPr>
              <a:t>Generate EdFacts</a:t>
            </a:r>
            <a:endParaRPr lang="en-US"/>
          </a:p>
        </p:txBody>
      </p:sp>
    </p:spTree>
    <p:extLst>
      <p:ext uri="{BB962C8B-B14F-4D97-AF65-F5344CB8AC3E}">
        <p14:creationId xmlns:p14="http://schemas.microsoft.com/office/powerpoint/2010/main" val="30932422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000060-2408-C11D-1B18-B42B3E276F6C}"/>
              </a:ext>
            </a:extLst>
          </p:cNvPr>
          <p:cNvSpPr txBox="1"/>
          <p:nvPr/>
        </p:nvSpPr>
        <p:spPr>
          <a:xfrm>
            <a:off x="1062182" y="350982"/>
            <a:ext cx="6797963" cy="584775"/>
          </a:xfrm>
          <a:prstGeom prst="rect">
            <a:avLst/>
          </a:prstGeom>
          <a:noFill/>
        </p:spPr>
        <p:txBody>
          <a:bodyPr wrap="square" lIns="91440" tIns="45720" rIns="91440" bIns="45720" rtlCol="0" anchor="t">
            <a:spAutoFit/>
          </a:bodyPr>
          <a:lstStyle/>
          <a:p>
            <a:r>
              <a:rPr lang="en-US" sz="3200" b="1"/>
              <a:t>Lunch Time </a:t>
            </a:r>
            <a:endParaRPr lang="en-US"/>
          </a:p>
        </p:txBody>
      </p:sp>
      <p:pic>
        <p:nvPicPr>
          <p:cNvPr id="4" name="Picture 3" descr="Espresso shot pouring into cup">
            <a:extLst>
              <a:ext uri="{FF2B5EF4-FFF2-40B4-BE49-F238E27FC236}">
                <a16:creationId xmlns:a16="http://schemas.microsoft.com/office/drawing/2014/main" id="{DF290C4E-CE21-488B-8EF7-AF014DD095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8435" y="1810266"/>
            <a:ext cx="5645229" cy="3768080"/>
          </a:xfrm>
          <a:prstGeom prst="rect">
            <a:avLst/>
          </a:prstGeom>
        </p:spPr>
      </p:pic>
    </p:spTree>
    <p:extLst>
      <p:ext uri="{BB962C8B-B14F-4D97-AF65-F5344CB8AC3E}">
        <p14:creationId xmlns:p14="http://schemas.microsoft.com/office/powerpoint/2010/main" val="24524882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529339F-E17E-60B5-F32E-7926F502684C}"/>
              </a:ext>
            </a:extLst>
          </p:cNvPr>
          <p:cNvSpPr txBox="1">
            <a:spLocks/>
          </p:cNvSpPr>
          <p:nvPr/>
        </p:nvSpPr>
        <p:spPr>
          <a:xfrm>
            <a:off x="838200" y="1719072"/>
            <a:ext cx="10515600" cy="4549933"/>
          </a:xfrm>
          <a:prstGeom prst="rect">
            <a:avLst/>
          </a:prstGeom>
        </p:spPr>
        <p:txBody>
          <a:bodyPr spcFirstLastPara="1" vert="horz" wrap="square" lIns="91425" tIns="91425" rIns="91425" bIns="91425" rtlCol="0" anchor="t" anchorCtr="0">
            <a:normAutofit fontScale="70000" lnSpcReduction="20000"/>
          </a:bodyPr>
          <a:lstStyle>
            <a:lvl1pPr marL="228600" lvl="0" indent="-228600" algn="ctr" defTabSz="914400" rtl="0" eaLnBrk="1" latinLnBrk="0" hangingPunct="1">
              <a:lnSpc>
                <a:spcPct val="100000"/>
              </a:lnSpc>
              <a:spcBef>
                <a:spcPts val="0"/>
              </a:spcBef>
              <a:spcAft>
                <a:spcPts val="0"/>
              </a:spcAft>
              <a:buClr>
                <a:srgbClr val="3E3E3E"/>
              </a:buClr>
              <a:buSzPts val="1800"/>
              <a:buFont typeface="Calibri"/>
              <a:buNone/>
              <a:defRPr sz="2800" b="1" kern="1200">
                <a:solidFill>
                  <a:srgbClr val="3E3E3E"/>
                </a:solidFill>
                <a:latin typeface="Calibri"/>
                <a:ea typeface="Calibri"/>
                <a:cs typeface="Calibri"/>
                <a:sym typeface="Calibri"/>
              </a:defRPr>
            </a:lvl1pPr>
            <a:lvl2pPr marL="685800" lvl="1" indent="-228600" algn="ctr" defTabSz="914400" rtl="0" eaLnBrk="1" latinLnBrk="0" hangingPunct="1">
              <a:lnSpc>
                <a:spcPct val="100000"/>
              </a:lnSpc>
              <a:spcBef>
                <a:spcPts val="0"/>
              </a:spcBef>
              <a:spcAft>
                <a:spcPts val="0"/>
              </a:spcAft>
              <a:buClr>
                <a:schemeClr val="lt1"/>
              </a:buClr>
              <a:buSzPts val="1800"/>
              <a:buFont typeface="Playfair Display"/>
              <a:buNone/>
              <a:defRPr sz="2400" b="1" kern="1200">
                <a:solidFill>
                  <a:schemeClr val="lt1"/>
                </a:solidFill>
                <a:latin typeface="Playfair Display"/>
                <a:ea typeface="Playfair Display"/>
                <a:cs typeface="Playfair Display"/>
                <a:sym typeface="Playfair Display"/>
              </a:defRPr>
            </a:lvl2pPr>
            <a:lvl3pPr marL="1143000" lvl="2" indent="-228600" algn="ctr" defTabSz="914400" rtl="0" eaLnBrk="1" latinLnBrk="0" hangingPunct="1">
              <a:lnSpc>
                <a:spcPct val="100000"/>
              </a:lnSpc>
              <a:spcBef>
                <a:spcPts val="0"/>
              </a:spcBef>
              <a:spcAft>
                <a:spcPts val="0"/>
              </a:spcAft>
              <a:buClr>
                <a:schemeClr val="lt1"/>
              </a:buClr>
              <a:buSzPts val="1800"/>
              <a:buFont typeface="Playfair Display"/>
              <a:buNone/>
              <a:defRPr sz="2400" b="1" kern="1200">
                <a:solidFill>
                  <a:schemeClr val="lt1"/>
                </a:solidFill>
                <a:latin typeface="Playfair Display"/>
                <a:ea typeface="Playfair Display"/>
                <a:cs typeface="Playfair Display"/>
                <a:sym typeface="Playfair Display"/>
              </a:defRPr>
            </a:lvl3pPr>
            <a:lvl4pPr marL="1600200" lvl="3" indent="-228600" algn="ctr" defTabSz="914400" rtl="0" eaLnBrk="1" latinLnBrk="0" hangingPunct="1">
              <a:lnSpc>
                <a:spcPct val="100000"/>
              </a:lnSpc>
              <a:spcBef>
                <a:spcPts val="0"/>
              </a:spcBef>
              <a:spcAft>
                <a:spcPts val="0"/>
              </a:spcAft>
              <a:buClr>
                <a:schemeClr val="lt1"/>
              </a:buClr>
              <a:buSzPts val="1800"/>
              <a:buFont typeface="Playfair Display"/>
              <a:buNone/>
              <a:defRPr sz="2400" b="1" kern="1200">
                <a:solidFill>
                  <a:schemeClr val="lt1"/>
                </a:solidFill>
                <a:latin typeface="Playfair Display"/>
                <a:ea typeface="Playfair Display"/>
                <a:cs typeface="Playfair Display"/>
                <a:sym typeface="Playfair Display"/>
              </a:defRPr>
            </a:lvl4pPr>
            <a:lvl5pPr marL="2057400" lvl="4" indent="-228600" algn="ctr" defTabSz="914400" rtl="0" eaLnBrk="1" latinLnBrk="0" hangingPunct="1">
              <a:lnSpc>
                <a:spcPct val="100000"/>
              </a:lnSpc>
              <a:spcBef>
                <a:spcPts val="0"/>
              </a:spcBef>
              <a:spcAft>
                <a:spcPts val="0"/>
              </a:spcAft>
              <a:buClr>
                <a:schemeClr val="lt1"/>
              </a:buClr>
              <a:buSzPts val="1800"/>
              <a:buFont typeface="Playfair Display"/>
              <a:buNone/>
              <a:defRPr sz="2400" b="1" kern="1200">
                <a:solidFill>
                  <a:schemeClr val="lt1"/>
                </a:solidFill>
                <a:latin typeface="Playfair Display"/>
                <a:ea typeface="Playfair Display"/>
                <a:cs typeface="Playfair Display"/>
                <a:sym typeface="Playfair Display"/>
              </a:defRPr>
            </a:lvl5pPr>
            <a:lvl6pPr marL="2514600" lvl="5" indent="-228600" algn="ctr" defTabSz="914400" rtl="0" eaLnBrk="1" latinLnBrk="0" hangingPunct="1">
              <a:lnSpc>
                <a:spcPct val="100000"/>
              </a:lnSpc>
              <a:spcBef>
                <a:spcPts val="0"/>
              </a:spcBef>
              <a:spcAft>
                <a:spcPts val="0"/>
              </a:spcAft>
              <a:buClr>
                <a:schemeClr val="lt1"/>
              </a:buClr>
              <a:buSzPts val="1800"/>
              <a:buFont typeface="Playfair Display"/>
              <a:buNone/>
              <a:defRPr sz="2400" b="1" kern="1200">
                <a:solidFill>
                  <a:schemeClr val="lt1"/>
                </a:solidFill>
                <a:latin typeface="Playfair Display"/>
                <a:ea typeface="Playfair Display"/>
                <a:cs typeface="Playfair Display"/>
                <a:sym typeface="Playfair Display"/>
              </a:defRPr>
            </a:lvl6pPr>
            <a:lvl7pPr marL="2971800" lvl="6" indent="-228600" algn="ctr" defTabSz="914400" rtl="0" eaLnBrk="1" latinLnBrk="0" hangingPunct="1">
              <a:lnSpc>
                <a:spcPct val="100000"/>
              </a:lnSpc>
              <a:spcBef>
                <a:spcPts val="0"/>
              </a:spcBef>
              <a:spcAft>
                <a:spcPts val="0"/>
              </a:spcAft>
              <a:buClr>
                <a:schemeClr val="lt1"/>
              </a:buClr>
              <a:buSzPts val="1800"/>
              <a:buFont typeface="Playfair Display"/>
              <a:buNone/>
              <a:defRPr sz="2400" b="1" kern="1200">
                <a:solidFill>
                  <a:schemeClr val="lt1"/>
                </a:solidFill>
                <a:latin typeface="Playfair Display"/>
                <a:ea typeface="Playfair Display"/>
                <a:cs typeface="Playfair Display"/>
                <a:sym typeface="Playfair Display"/>
              </a:defRPr>
            </a:lvl7pPr>
            <a:lvl8pPr marL="3429000" lvl="7" indent="-228600" algn="ctr" defTabSz="914400" rtl="0" eaLnBrk="1" latinLnBrk="0" hangingPunct="1">
              <a:lnSpc>
                <a:spcPct val="100000"/>
              </a:lnSpc>
              <a:spcBef>
                <a:spcPts val="0"/>
              </a:spcBef>
              <a:spcAft>
                <a:spcPts val="0"/>
              </a:spcAft>
              <a:buClr>
                <a:schemeClr val="lt1"/>
              </a:buClr>
              <a:buSzPts val="1800"/>
              <a:buFont typeface="Playfair Display"/>
              <a:buNone/>
              <a:defRPr sz="2400" b="1" kern="1200">
                <a:solidFill>
                  <a:schemeClr val="lt1"/>
                </a:solidFill>
                <a:latin typeface="Playfair Display"/>
                <a:ea typeface="Playfair Display"/>
                <a:cs typeface="Playfair Display"/>
                <a:sym typeface="Playfair Display"/>
              </a:defRPr>
            </a:lvl8pPr>
            <a:lvl9pPr marL="3886200" lvl="8" indent="-228600" algn="ctr" defTabSz="914400" rtl="0" eaLnBrk="1" latinLnBrk="0" hangingPunct="1">
              <a:lnSpc>
                <a:spcPct val="100000"/>
              </a:lnSpc>
              <a:spcBef>
                <a:spcPts val="0"/>
              </a:spcBef>
              <a:spcAft>
                <a:spcPts val="0"/>
              </a:spcAft>
              <a:buClr>
                <a:schemeClr val="lt1"/>
              </a:buClr>
              <a:buSzPts val="1800"/>
              <a:buFont typeface="Playfair Display"/>
              <a:buNone/>
              <a:defRPr sz="2400" b="1" kern="1200">
                <a:solidFill>
                  <a:schemeClr val="lt1"/>
                </a:solidFill>
                <a:latin typeface="Playfair Display"/>
                <a:ea typeface="Playfair Display"/>
                <a:cs typeface="Playfair Display"/>
                <a:sym typeface="Playfair Display"/>
              </a:defRPr>
            </a:lvl9pPr>
          </a:lstStyle>
          <a:p>
            <a:pPr algn="l"/>
            <a:r>
              <a:rPr lang="en-US" dirty="0">
                <a:solidFill>
                  <a:schemeClr val="tx1"/>
                </a:solidFill>
                <a:hlinkClick r:id="rId3">
                  <a:extLst>
                    <a:ext uri="{A12FA001-AC4F-418D-AE19-62706E023703}">
                      <ahyp:hlinkClr xmlns:ahyp="http://schemas.microsoft.com/office/drawing/2018/hyperlinkcolor" val="tx"/>
                    </a:ext>
                  </a:extLst>
                </a:hlinkClick>
              </a:rPr>
              <a:t>Facts &amp; Figures</a:t>
            </a:r>
            <a:r>
              <a:rPr lang="en-US" dirty="0">
                <a:solidFill>
                  <a:schemeClr val="tx1"/>
                </a:solidFill>
              </a:rPr>
              <a:t> </a:t>
            </a:r>
            <a:r>
              <a:rPr lang="en-US" sz="1700" b="0" i="1" dirty="0">
                <a:solidFill>
                  <a:schemeClr val="tx1"/>
                </a:solidFill>
              </a:rPr>
              <a:t>(Stewards: Ruth, </a:t>
            </a:r>
            <a:r>
              <a:rPr lang="en-US" sz="1700" b="0" i="1" dirty="0" err="1">
                <a:solidFill>
                  <a:schemeClr val="tx1"/>
                </a:solidFill>
              </a:rPr>
              <a:t>Probio</a:t>
            </a:r>
            <a:r>
              <a:rPr lang="en-US" sz="1700" b="0" i="1" dirty="0">
                <a:solidFill>
                  <a:schemeClr val="tx1"/>
                </a:solidFill>
              </a:rPr>
              <a:t>, Louie Dean)</a:t>
            </a:r>
          </a:p>
          <a:p>
            <a:pPr marL="457200" lvl="1" indent="0" algn="l"/>
            <a:r>
              <a:rPr lang="en-US" b="0" dirty="0">
                <a:solidFill>
                  <a:schemeClr val="tx1"/>
                </a:solidFill>
                <a:latin typeface="Cabin"/>
              </a:rPr>
              <a:t>The annual Facts &amp; Figures Report is prepared by PSS Accountability, Research and Evaluation office through the Office of Records &amp; Data Management in collaboration with data stewards and records custodians from schools, programs and offices. Facts and figures are compiled to provide a snapshot of schools, programs and offices.</a:t>
            </a:r>
          </a:p>
          <a:p>
            <a:pPr marL="457200" lvl="1" indent="0" algn="l"/>
            <a:endParaRPr lang="en-US" dirty="0">
              <a:solidFill>
                <a:schemeClr val="tx1"/>
              </a:solidFill>
            </a:endParaRPr>
          </a:p>
          <a:p>
            <a:pPr algn="l"/>
            <a:r>
              <a:rPr lang="en-US" dirty="0">
                <a:solidFill>
                  <a:schemeClr val="tx1"/>
                </a:solidFill>
                <a:hlinkClick r:id="rId4">
                  <a:extLst>
                    <a:ext uri="{A12FA001-AC4F-418D-AE19-62706E023703}">
                      <ahyp:hlinkClr xmlns:ahyp="http://schemas.microsoft.com/office/drawing/2018/hyperlinkcolor" val="tx"/>
                    </a:ext>
                  </a:extLst>
                </a:hlinkClick>
              </a:rPr>
              <a:t>Academic Achievement</a:t>
            </a:r>
            <a:r>
              <a:rPr lang="en-US" dirty="0">
                <a:solidFill>
                  <a:schemeClr val="tx1"/>
                </a:solidFill>
              </a:rPr>
              <a:t> </a:t>
            </a:r>
            <a:r>
              <a:rPr lang="en-US" sz="1700" b="0" i="1" dirty="0">
                <a:solidFill>
                  <a:schemeClr val="tx1"/>
                </a:solidFill>
              </a:rPr>
              <a:t>(Steward: </a:t>
            </a:r>
            <a:r>
              <a:rPr lang="en-US" sz="1700" b="0" i="1" dirty="0" err="1">
                <a:solidFill>
                  <a:schemeClr val="tx1"/>
                </a:solidFill>
              </a:rPr>
              <a:t>Tigilau</a:t>
            </a:r>
            <a:r>
              <a:rPr lang="en-US" sz="1700" b="0" i="1" dirty="0">
                <a:solidFill>
                  <a:schemeClr val="tx1"/>
                </a:solidFill>
              </a:rPr>
              <a:t>)</a:t>
            </a:r>
          </a:p>
          <a:p>
            <a:pPr marL="457200" lvl="1" indent="0" algn="l"/>
            <a:r>
              <a:rPr lang="en-US" b="0" dirty="0">
                <a:solidFill>
                  <a:schemeClr val="tx1"/>
                </a:solidFill>
                <a:latin typeface="Cabin"/>
              </a:rPr>
              <a:t>The Academic Achievement Report includes detailed assessment results, allowing individuals to quickly analyze the learning outcomes in the district at the highest level to ensure appropriate benchmarking and the ability to assess performance levels and trends, with the ability to segment that data by relevant grade levels, disciplines, and subgroups. </a:t>
            </a:r>
          </a:p>
          <a:p>
            <a:pPr marL="457200" lvl="1" indent="0" algn="l"/>
            <a:endParaRPr lang="en-US" dirty="0">
              <a:solidFill>
                <a:schemeClr val="tx1"/>
              </a:solidFill>
            </a:endParaRPr>
          </a:p>
          <a:p>
            <a:pPr algn="l"/>
            <a:r>
              <a:rPr lang="en-US" dirty="0">
                <a:solidFill>
                  <a:schemeClr val="tx1"/>
                </a:solidFill>
                <a:hlinkClick r:id="rId5">
                  <a:extLst>
                    <a:ext uri="{A12FA001-AC4F-418D-AE19-62706E023703}">
                      <ahyp:hlinkClr xmlns:ahyp="http://schemas.microsoft.com/office/drawing/2018/hyperlinkcolor" val="tx"/>
                    </a:ext>
                  </a:extLst>
                </a:hlinkClick>
              </a:rPr>
              <a:t>School Accountability Report Card</a:t>
            </a:r>
            <a:r>
              <a:rPr lang="en-US" dirty="0">
                <a:solidFill>
                  <a:schemeClr val="tx1"/>
                </a:solidFill>
              </a:rPr>
              <a:t> </a:t>
            </a:r>
            <a:r>
              <a:rPr lang="en-US" sz="1700" b="0" i="1" dirty="0">
                <a:solidFill>
                  <a:schemeClr val="tx1"/>
                </a:solidFill>
              </a:rPr>
              <a:t>(Steward: Celine)</a:t>
            </a:r>
          </a:p>
          <a:p>
            <a:pPr marL="457200" lvl="1" indent="0" algn="l"/>
            <a:r>
              <a:rPr lang="en-US" b="0" dirty="0">
                <a:solidFill>
                  <a:schemeClr val="tx1"/>
                </a:solidFill>
                <a:latin typeface="Cabin"/>
              </a:rPr>
              <a:t>The School Report Card is an accountability system built from an overall measure of school performance, the reporting of this overall measure and its components, and actions that are tied to a school’s score on this overall measure. The School Report Card displays that school’s performance on indicators recommended by the accountability task force. PSS combines indicators of academic achievement, academic growth, progress in achieving English language proficiency, attendance, and graduation (graduation for high schools only). Users can search to see the reports for any school. </a:t>
            </a:r>
            <a:endParaRPr lang="en-US" dirty="0">
              <a:solidFill>
                <a:schemeClr val="tx1"/>
              </a:solidFill>
            </a:endParaRPr>
          </a:p>
          <a:p>
            <a:pPr algn="l"/>
            <a:endParaRPr lang="en-US" dirty="0">
              <a:solidFill>
                <a:schemeClr val="tx1"/>
              </a:solidFill>
            </a:endParaRPr>
          </a:p>
          <a:p>
            <a:pPr marL="0" indent="0" algn="l"/>
            <a:r>
              <a:rPr lang="en-US" i="1" dirty="0">
                <a:solidFill>
                  <a:schemeClr val="tx1"/>
                </a:solidFill>
              </a:rPr>
              <a:t>Links are not for public distribution</a:t>
            </a:r>
          </a:p>
          <a:p>
            <a:pPr marL="0" indent="0" algn="l"/>
            <a:endParaRPr lang="en-US" i="1" dirty="0">
              <a:solidFill>
                <a:schemeClr val="tx1"/>
              </a:solidFill>
            </a:endParaRPr>
          </a:p>
        </p:txBody>
      </p:sp>
      <p:sp>
        <p:nvSpPr>
          <p:cNvPr id="11" name="Title 1">
            <a:extLst>
              <a:ext uri="{FF2B5EF4-FFF2-40B4-BE49-F238E27FC236}">
                <a16:creationId xmlns:a16="http://schemas.microsoft.com/office/drawing/2014/main" id="{B40A02B6-E61F-C1DC-AE99-80C43D69EFE6}"/>
              </a:ext>
            </a:extLst>
          </p:cNvPr>
          <p:cNvSpPr txBox="1">
            <a:spLocks/>
          </p:cNvSpPr>
          <p:nvPr/>
        </p:nvSpPr>
        <p:spPr>
          <a:xfrm>
            <a:off x="734568" y="588994"/>
            <a:ext cx="10515600" cy="1325563"/>
          </a:xfrm>
          <a:prstGeom prst="rect">
            <a:avLst/>
          </a:prstGeom>
        </p:spPr>
        <p:txBody>
          <a:bodyPr spcFirstLastPara="1" vert="horz" wrap="square" lIns="91425" tIns="91425" rIns="91425" bIns="91425" rtlCol="0" anchor="ctr" anchorCtr="0">
            <a:normAutofit/>
          </a:bodyPr>
          <a:lstStyle>
            <a:lvl1pPr lvl="0" algn="ctr" defTabSz="914400" rtl="0" eaLnBrk="1" latinLnBrk="0" hangingPunct="1">
              <a:lnSpc>
                <a:spcPct val="90000"/>
              </a:lnSpc>
              <a:spcBef>
                <a:spcPts val="0"/>
              </a:spcBef>
              <a:spcAft>
                <a:spcPts val="0"/>
              </a:spcAft>
              <a:buClr>
                <a:srgbClr val="3E3E3E"/>
              </a:buClr>
              <a:buSzPts val="3300"/>
              <a:buFont typeface="Lato"/>
              <a:buNone/>
              <a:defRPr sz="4400" kern="1200">
                <a:solidFill>
                  <a:srgbClr val="3E3E3E"/>
                </a:solidFill>
                <a:latin typeface="Lato"/>
                <a:ea typeface="Lato"/>
                <a:cs typeface="Lato"/>
                <a:sym typeface="Lato"/>
              </a:defRPr>
            </a:lvl1pPr>
            <a:lvl2pPr lvl="1" algn="ctr">
              <a:spcBef>
                <a:spcPts val="0"/>
              </a:spcBef>
              <a:spcAft>
                <a:spcPts val="0"/>
              </a:spcAft>
              <a:buClr>
                <a:schemeClr val="lt1"/>
              </a:buClr>
              <a:buSzPts val="3300"/>
              <a:buFont typeface="Lato"/>
              <a:buNone/>
              <a:defRPr sz="4400">
                <a:solidFill>
                  <a:schemeClr val="lt1"/>
                </a:solidFill>
                <a:latin typeface="Lato"/>
                <a:ea typeface="Lato"/>
                <a:cs typeface="Lato"/>
                <a:sym typeface="Lato"/>
              </a:defRPr>
            </a:lvl2pPr>
            <a:lvl3pPr lvl="2" algn="ctr">
              <a:spcBef>
                <a:spcPts val="0"/>
              </a:spcBef>
              <a:spcAft>
                <a:spcPts val="0"/>
              </a:spcAft>
              <a:buClr>
                <a:schemeClr val="lt1"/>
              </a:buClr>
              <a:buSzPts val="3300"/>
              <a:buFont typeface="Lato"/>
              <a:buNone/>
              <a:defRPr sz="4400">
                <a:solidFill>
                  <a:schemeClr val="lt1"/>
                </a:solidFill>
                <a:latin typeface="Lato"/>
                <a:ea typeface="Lato"/>
                <a:cs typeface="Lato"/>
                <a:sym typeface="Lato"/>
              </a:defRPr>
            </a:lvl3pPr>
            <a:lvl4pPr lvl="3" algn="ctr">
              <a:spcBef>
                <a:spcPts val="0"/>
              </a:spcBef>
              <a:spcAft>
                <a:spcPts val="0"/>
              </a:spcAft>
              <a:buClr>
                <a:schemeClr val="lt1"/>
              </a:buClr>
              <a:buSzPts val="3300"/>
              <a:buFont typeface="Lato"/>
              <a:buNone/>
              <a:defRPr sz="4400">
                <a:solidFill>
                  <a:schemeClr val="lt1"/>
                </a:solidFill>
                <a:latin typeface="Lato"/>
                <a:ea typeface="Lato"/>
                <a:cs typeface="Lato"/>
                <a:sym typeface="Lato"/>
              </a:defRPr>
            </a:lvl4pPr>
            <a:lvl5pPr lvl="4" algn="ctr">
              <a:spcBef>
                <a:spcPts val="0"/>
              </a:spcBef>
              <a:spcAft>
                <a:spcPts val="0"/>
              </a:spcAft>
              <a:buClr>
                <a:schemeClr val="lt1"/>
              </a:buClr>
              <a:buSzPts val="3300"/>
              <a:buFont typeface="Lato"/>
              <a:buNone/>
              <a:defRPr sz="4400">
                <a:solidFill>
                  <a:schemeClr val="lt1"/>
                </a:solidFill>
                <a:latin typeface="Lato"/>
                <a:ea typeface="Lato"/>
                <a:cs typeface="Lato"/>
                <a:sym typeface="Lato"/>
              </a:defRPr>
            </a:lvl5pPr>
            <a:lvl6pPr lvl="5" algn="ctr">
              <a:spcBef>
                <a:spcPts val="0"/>
              </a:spcBef>
              <a:spcAft>
                <a:spcPts val="0"/>
              </a:spcAft>
              <a:buClr>
                <a:schemeClr val="lt1"/>
              </a:buClr>
              <a:buSzPts val="3300"/>
              <a:buFont typeface="Lato"/>
              <a:buNone/>
              <a:defRPr sz="4400">
                <a:solidFill>
                  <a:schemeClr val="lt1"/>
                </a:solidFill>
                <a:latin typeface="Lato"/>
                <a:ea typeface="Lato"/>
                <a:cs typeface="Lato"/>
                <a:sym typeface="Lato"/>
              </a:defRPr>
            </a:lvl6pPr>
            <a:lvl7pPr lvl="6" algn="ctr">
              <a:spcBef>
                <a:spcPts val="0"/>
              </a:spcBef>
              <a:spcAft>
                <a:spcPts val="0"/>
              </a:spcAft>
              <a:buClr>
                <a:schemeClr val="lt1"/>
              </a:buClr>
              <a:buSzPts val="3300"/>
              <a:buFont typeface="Lato"/>
              <a:buNone/>
              <a:defRPr sz="4400">
                <a:solidFill>
                  <a:schemeClr val="lt1"/>
                </a:solidFill>
                <a:latin typeface="Lato"/>
                <a:ea typeface="Lato"/>
                <a:cs typeface="Lato"/>
                <a:sym typeface="Lato"/>
              </a:defRPr>
            </a:lvl7pPr>
            <a:lvl8pPr lvl="7" algn="ctr">
              <a:spcBef>
                <a:spcPts val="0"/>
              </a:spcBef>
              <a:spcAft>
                <a:spcPts val="0"/>
              </a:spcAft>
              <a:buClr>
                <a:schemeClr val="lt1"/>
              </a:buClr>
              <a:buSzPts val="3300"/>
              <a:buFont typeface="Lato"/>
              <a:buNone/>
              <a:defRPr sz="4400">
                <a:solidFill>
                  <a:schemeClr val="lt1"/>
                </a:solidFill>
                <a:latin typeface="Lato"/>
                <a:ea typeface="Lato"/>
                <a:cs typeface="Lato"/>
                <a:sym typeface="Lato"/>
              </a:defRPr>
            </a:lvl8pPr>
            <a:lvl9pPr lvl="8" algn="ctr">
              <a:spcBef>
                <a:spcPts val="0"/>
              </a:spcBef>
              <a:spcAft>
                <a:spcPts val="0"/>
              </a:spcAft>
              <a:buClr>
                <a:schemeClr val="lt1"/>
              </a:buClr>
              <a:buSzPts val="3300"/>
              <a:buFont typeface="Lato"/>
              <a:buNone/>
              <a:defRPr sz="4400">
                <a:solidFill>
                  <a:schemeClr val="lt1"/>
                </a:solidFill>
                <a:latin typeface="Lato"/>
                <a:ea typeface="Lato"/>
                <a:cs typeface="Lato"/>
                <a:sym typeface="Lato"/>
              </a:defRPr>
            </a:lvl9pPr>
          </a:lstStyle>
          <a:p>
            <a:pPr algn="l"/>
            <a:r>
              <a:rPr lang="en-US" dirty="0" err="1">
                <a:latin typeface="Franklin Gothic Medium" panose="020B0603020102020204" pitchFamily="34" charset="0"/>
              </a:rPr>
              <a:t>PowerBI</a:t>
            </a:r>
            <a:r>
              <a:rPr lang="en-US" dirty="0">
                <a:latin typeface="Franklin Gothic Medium" panose="020B0603020102020204" pitchFamily="34" charset="0"/>
              </a:rPr>
              <a:t> Public Reports</a:t>
            </a:r>
          </a:p>
        </p:txBody>
      </p:sp>
    </p:spTree>
    <p:extLst>
      <p:ext uri="{BB962C8B-B14F-4D97-AF65-F5344CB8AC3E}">
        <p14:creationId xmlns:p14="http://schemas.microsoft.com/office/powerpoint/2010/main" val="388357989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D7727-2B26-2FD5-426B-5167C1E6F827}"/>
              </a:ext>
            </a:extLst>
          </p:cNvPr>
          <p:cNvSpPr>
            <a:spLocks noGrp="1"/>
          </p:cNvSpPr>
          <p:nvPr>
            <p:ph type="title"/>
          </p:nvPr>
        </p:nvSpPr>
        <p:spPr>
          <a:xfrm rot="16200000">
            <a:off x="-2398337" y="2915695"/>
            <a:ext cx="5823286" cy="1026611"/>
          </a:xfrm>
        </p:spPr>
        <p:txBody>
          <a:bodyPr>
            <a:normAutofit/>
          </a:bodyPr>
          <a:lstStyle/>
          <a:p>
            <a:r>
              <a:rPr lang="en-US" dirty="0"/>
              <a:t>Padlet for Feedback</a:t>
            </a:r>
          </a:p>
        </p:txBody>
      </p:sp>
      <p:pic>
        <p:nvPicPr>
          <p:cNvPr id="5" name="Content Placeholder 4">
            <a:extLst>
              <a:ext uri="{FF2B5EF4-FFF2-40B4-BE49-F238E27FC236}">
                <a16:creationId xmlns:a16="http://schemas.microsoft.com/office/drawing/2014/main" id="{6556AECC-2437-2DE2-E1EE-7D350EF84A67}"/>
              </a:ext>
            </a:extLst>
          </p:cNvPr>
          <p:cNvPicPr>
            <a:picLocks noGrp="1" noChangeAspect="1"/>
          </p:cNvPicPr>
          <p:nvPr>
            <p:ph idx="1"/>
          </p:nvPr>
        </p:nvPicPr>
        <p:blipFill>
          <a:blip r:embed="rId2"/>
          <a:stretch>
            <a:fillRect/>
          </a:stretch>
        </p:blipFill>
        <p:spPr>
          <a:xfrm>
            <a:off x="1592179" y="-35465"/>
            <a:ext cx="10599821" cy="6893465"/>
          </a:xfrm>
        </p:spPr>
      </p:pic>
      <p:pic>
        <p:nvPicPr>
          <p:cNvPr id="7" name="Picture 6">
            <a:extLst>
              <a:ext uri="{FF2B5EF4-FFF2-40B4-BE49-F238E27FC236}">
                <a16:creationId xmlns:a16="http://schemas.microsoft.com/office/drawing/2014/main" id="{4FCA076E-8861-A1D3-2EE8-9A5C620B6065}"/>
              </a:ext>
            </a:extLst>
          </p:cNvPr>
          <p:cNvPicPr>
            <a:picLocks noChangeAspect="1"/>
          </p:cNvPicPr>
          <p:nvPr/>
        </p:nvPicPr>
        <p:blipFill>
          <a:blip r:embed="rId3"/>
          <a:stretch>
            <a:fillRect/>
          </a:stretch>
        </p:blipFill>
        <p:spPr>
          <a:xfrm>
            <a:off x="1130757" y="2478505"/>
            <a:ext cx="3946358" cy="3946358"/>
          </a:xfrm>
          <a:prstGeom prst="rect">
            <a:avLst/>
          </a:prstGeom>
        </p:spPr>
      </p:pic>
      <p:sp>
        <p:nvSpPr>
          <p:cNvPr id="14" name="Oval Callout 13">
            <a:extLst>
              <a:ext uri="{FF2B5EF4-FFF2-40B4-BE49-F238E27FC236}">
                <a16:creationId xmlns:a16="http://schemas.microsoft.com/office/drawing/2014/main" id="{3A379BE6-2860-EBF0-FEA6-8578522EAFB7}"/>
              </a:ext>
            </a:extLst>
          </p:cNvPr>
          <p:cNvSpPr/>
          <p:nvPr/>
        </p:nvSpPr>
        <p:spPr>
          <a:xfrm>
            <a:off x="5108553" y="2168566"/>
            <a:ext cx="3032701" cy="1634851"/>
          </a:xfrm>
          <a:prstGeom prst="wedgeEllipseCallout">
            <a:avLst>
              <a:gd name="adj1" fmla="val 4247"/>
              <a:gd name="adj2" fmla="val 71090"/>
            </a:avLst>
          </a:prstGeom>
          <a:solidFill>
            <a:schemeClr val="bg1"/>
          </a:solidFill>
          <a:ln w="38100">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indent="0" algn="ctr" rtl="0" fontAlgn="base">
              <a:buNone/>
            </a:pPr>
            <a:r>
              <a:rPr lang="en-US" sz="1800" b="0" i="0" u="none" strike="noStrike" dirty="0">
                <a:solidFill>
                  <a:srgbClr val="000000"/>
                </a:solidFill>
                <a:effectLst/>
                <a:latin typeface="Calibri" panose="020F0502020204030204" pitchFamily="34" charset="0"/>
              </a:rPr>
              <a:t>What are your </a:t>
            </a:r>
          </a:p>
          <a:p>
            <a:pPr marL="0" indent="0" algn="ctr" rtl="0" fontAlgn="base">
              <a:buNone/>
            </a:pPr>
            <a:r>
              <a:rPr lang="en-US" sz="1800" b="0" i="0" u="none" strike="noStrike" dirty="0">
                <a:solidFill>
                  <a:srgbClr val="000000"/>
                </a:solidFill>
                <a:effectLst/>
                <a:latin typeface="Calibri" panose="020F0502020204030204" pitchFamily="34" charset="0"/>
              </a:rPr>
              <a:t>initial thoughts </a:t>
            </a:r>
          </a:p>
          <a:p>
            <a:pPr marL="0" indent="0" algn="ctr" rtl="0" fontAlgn="base">
              <a:buNone/>
            </a:pPr>
            <a:r>
              <a:rPr lang="en-US" sz="1800" b="0" i="0" u="none" strike="noStrike" dirty="0">
                <a:solidFill>
                  <a:srgbClr val="000000"/>
                </a:solidFill>
                <a:effectLst/>
                <a:latin typeface="Calibri" panose="020F0502020204030204" pitchFamily="34" charset="0"/>
              </a:rPr>
              <a:t>on this report? </a:t>
            </a:r>
            <a:endParaRPr lang="en-US" b="0" i="0" dirty="0">
              <a:solidFill>
                <a:srgbClr val="000000"/>
              </a:solidFill>
              <a:effectLst/>
              <a:latin typeface="Arial" panose="020B0604020202020204" pitchFamily="34" charset="0"/>
            </a:endParaRPr>
          </a:p>
        </p:txBody>
      </p:sp>
      <p:sp>
        <p:nvSpPr>
          <p:cNvPr id="17" name="Oval Callout 16">
            <a:extLst>
              <a:ext uri="{FF2B5EF4-FFF2-40B4-BE49-F238E27FC236}">
                <a16:creationId xmlns:a16="http://schemas.microsoft.com/office/drawing/2014/main" id="{A20C7283-13B7-62D5-8E5C-4F08A786F0A0}"/>
              </a:ext>
            </a:extLst>
          </p:cNvPr>
          <p:cNvSpPr/>
          <p:nvPr/>
        </p:nvSpPr>
        <p:spPr>
          <a:xfrm>
            <a:off x="7692737" y="3169533"/>
            <a:ext cx="3032701" cy="1634851"/>
          </a:xfrm>
          <a:prstGeom prst="wedgeEllipseCallout">
            <a:avLst>
              <a:gd name="adj1" fmla="val -45691"/>
              <a:gd name="adj2" fmla="val 70216"/>
            </a:avLst>
          </a:prstGeom>
          <a:solidFill>
            <a:schemeClr val="bg1"/>
          </a:solidFill>
          <a:ln w="38100">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indent="0" algn="ctr" rtl="0" fontAlgn="base">
              <a:buNone/>
            </a:pPr>
            <a:r>
              <a:rPr lang="en-US" sz="1800" b="0" i="0" u="none" strike="noStrike" dirty="0">
                <a:solidFill>
                  <a:srgbClr val="000000"/>
                </a:solidFill>
                <a:effectLst/>
                <a:latin typeface="Calibri" panose="020F0502020204030204" pitchFamily="34" charset="0"/>
              </a:rPr>
              <a:t>When and how would you use this information?</a:t>
            </a:r>
            <a:endParaRPr lang="en-US" b="0" i="0" dirty="0">
              <a:solidFill>
                <a:srgbClr val="000000"/>
              </a:solidFill>
              <a:effectLst/>
              <a:latin typeface="Arial" panose="020B0604020202020204" pitchFamily="34" charset="0"/>
            </a:endParaRPr>
          </a:p>
        </p:txBody>
      </p:sp>
      <p:sp>
        <p:nvSpPr>
          <p:cNvPr id="18" name="Oval Callout 17">
            <a:extLst>
              <a:ext uri="{FF2B5EF4-FFF2-40B4-BE49-F238E27FC236}">
                <a16:creationId xmlns:a16="http://schemas.microsoft.com/office/drawing/2014/main" id="{B9237DB8-8814-86C6-7602-248133F7E528}"/>
              </a:ext>
            </a:extLst>
          </p:cNvPr>
          <p:cNvSpPr/>
          <p:nvPr/>
        </p:nvSpPr>
        <p:spPr>
          <a:xfrm>
            <a:off x="7692737" y="4891531"/>
            <a:ext cx="4342187" cy="1634851"/>
          </a:xfrm>
          <a:prstGeom prst="wedgeEllipseCallout">
            <a:avLst>
              <a:gd name="adj1" fmla="val 46745"/>
              <a:gd name="adj2" fmla="val 61476"/>
            </a:avLst>
          </a:prstGeom>
          <a:solidFill>
            <a:schemeClr val="bg1"/>
          </a:solidFill>
          <a:ln w="38100">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indent="0" algn="ctr" rtl="0" fontAlgn="base">
              <a:buNone/>
            </a:pPr>
            <a:r>
              <a:rPr lang="en-US" sz="1800" b="0" i="0" u="none" strike="noStrike" dirty="0">
                <a:solidFill>
                  <a:srgbClr val="000000"/>
                </a:solidFill>
                <a:effectLst/>
                <a:latin typeface="Calibri" panose="020F0502020204030204" pitchFamily="34" charset="0"/>
              </a:rPr>
              <a:t>What information would you, your parents or the public </a:t>
            </a:r>
          </a:p>
          <a:p>
            <a:pPr marL="0" indent="0" algn="ctr" rtl="0" fontAlgn="base">
              <a:buNone/>
            </a:pPr>
            <a:r>
              <a:rPr lang="en-US" sz="1800" b="0" i="0" u="none" strike="noStrike" dirty="0">
                <a:solidFill>
                  <a:srgbClr val="000000"/>
                </a:solidFill>
                <a:effectLst/>
                <a:latin typeface="Calibri" panose="020F0502020204030204" pitchFamily="34" charset="0"/>
              </a:rPr>
              <a:t>need to understand the purpose of this report?</a:t>
            </a:r>
            <a:r>
              <a:rPr lang="en-US" sz="1800"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p:txBody>
      </p:sp>
      <p:sp>
        <p:nvSpPr>
          <p:cNvPr id="19" name="TextBox 18">
            <a:hlinkClick r:id="rId4"/>
            <a:extLst>
              <a:ext uri="{FF2B5EF4-FFF2-40B4-BE49-F238E27FC236}">
                <a16:creationId xmlns:a16="http://schemas.microsoft.com/office/drawing/2014/main" id="{8F3309E5-95D3-4F54-9E64-5EEA16E12DA5}"/>
              </a:ext>
            </a:extLst>
          </p:cNvPr>
          <p:cNvSpPr txBox="1"/>
          <p:nvPr/>
        </p:nvSpPr>
        <p:spPr>
          <a:xfrm rot="16200000">
            <a:off x="-1111141" y="4174685"/>
            <a:ext cx="4256298" cy="553998"/>
          </a:xfrm>
          <a:prstGeom prst="rect">
            <a:avLst/>
          </a:prstGeom>
          <a:noFill/>
          <a:ln w="34925" cap="rnd" cmpd="dbl">
            <a:noFill/>
          </a:ln>
        </p:spPr>
        <p:txBody>
          <a:bodyPr wrap="square" rtlCol="0">
            <a:spAutoFit/>
          </a:bodyPr>
          <a:lstStyle/>
          <a:p>
            <a:pPr algn="ctr"/>
            <a:r>
              <a:rPr lang="en-US" sz="3000" dirty="0" err="1">
                <a:latin typeface="HGMaruGothicMPRO" panose="020F0600000000000000" pitchFamily="34" charset="-128"/>
                <a:ea typeface="HGMaruGothicMPRO" panose="020F0600000000000000" pitchFamily="34" charset="-128"/>
                <a:cs typeface="Futura Medium" panose="020B0602020204020303" pitchFamily="34" charset="-79"/>
              </a:rPr>
              <a:t>bit.ly</a:t>
            </a:r>
            <a:r>
              <a:rPr lang="en-US" sz="3000" dirty="0">
                <a:latin typeface="HGMaruGothicMPRO" panose="020F0600000000000000" pitchFamily="34" charset="-128"/>
                <a:ea typeface="HGMaruGothicMPRO" panose="020F0600000000000000" pitchFamily="34" charset="-128"/>
                <a:cs typeface="Futura Medium" panose="020B0602020204020303" pitchFamily="34" charset="-79"/>
              </a:rPr>
              <a:t>/</a:t>
            </a:r>
            <a:r>
              <a:rPr lang="en-US" sz="3000" dirty="0" err="1">
                <a:latin typeface="HGMaruGothicMPRO" panose="020F0600000000000000" pitchFamily="34" charset="-128"/>
                <a:ea typeface="HGMaruGothicMPRO" panose="020F0600000000000000" pitchFamily="34" charset="-128"/>
                <a:cs typeface="Futura Medium" panose="020B0602020204020303" pitchFamily="34" charset="-79"/>
              </a:rPr>
              <a:t>datausetools</a:t>
            </a:r>
            <a:endParaRPr lang="en-US" sz="3000" dirty="0">
              <a:latin typeface="HGMaruGothicMPRO" panose="020F0600000000000000" pitchFamily="34" charset="-128"/>
              <a:ea typeface="HGMaruGothicMPRO" panose="020F0600000000000000" pitchFamily="34" charset="-128"/>
              <a:cs typeface="Futura Medium" panose="020B0602020204020303" pitchFamily="34" charset="-79"/>
            </a:endParaRPr>
          </a:p>
        </p:txBody>
      </p:sp>
    </p:spTree>
    <p:extLst>
      <p:ext uri="{BB962C8B-B14F-4D97-AF65-F5344CB8AC3E}">
        <p14:creationId xmlns:p14="http://schemas.microsoft.com/office/powerpoint/2010/main" val="35545486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79B99-4F26-8FA3-220F-9B687F91F5DD}"/>
              </a:ext>
            </a:extLst>
          </p:cNvPr>
          <p:cNvSpPr>
            <a:spLocks noGrp="1"/>
          </p:cNvSpPr>
          <p:nvPr>
            <p:ph type="title"/>
          </p:nvPr>
        </p:nvSpPr>
        <p:spPr>
          <a:xfrm rot="16200000">
            <a:off x="-1732594" y="1648648"/>
            <a:ext cx="4284988" cy="819800"/>
          </a:xfrm>
        </p:spPr>
        <p:txBody>
          <a:bodyPr>
            <a:normAutofit/>
          </a:bodyPr>
          <a:lstStyle/>
          <a:p>
            <a:r>
              <a:rPr lang="en-US" dirty="0">
                <a:latin typeface="Franklin Gothic Medium" panose="020B0603020102020204" pitchFamily="34" charset="0"/>
              </a:rPr>
              <a:t>Data Use Tools</a:t>
            </a:r>
          </a:p>
        </p:txBody>
      </p:sp>
      <p:sp>
        <p:nvSpPr>
          <p:cNvPr id="3" name="Text Placeholder 2">
            <a:extLst>
              <a:ext uri="{FF2B5EF4-FFF2-40B4-BE49-F238E27FC236}">
                <a16:creationId xmlns:a16="http://schemas.microsoft.com/office/drawing/2014/main" id="{9FCC85A3-2B86-B264-407A-A792C7A7CAFE}"/>
              </a:ext>
            </a:extLst>
          </p:cNvPr>
          <p:cNvSpPr>
            <a:spLocks noGrp="1"/>
          </p:cNvSpPr>
          <p:nvPr>
            <p:ph type="body" idx="1"/>
          </p:nvPr>
        </p:nvSpPr>
        <p:spPr>
          <a:xfrm>
            <a:off x="4410806" y="395080"/>
            <a:ext cx="3810001" cy="5717458"/>
          </a:xfrm>
          <a:noFill/>
          <a:ln>
            <a:noFill/>
          </a:ln>
        </p:spPr>
        <p:txBody>
          <a:bodyPr>
            <a:normAutofit/>
          </a:bodyPr>
          <a:lstStyle/>
          <a:p>
            <a:pPr marL="152396" indent="0">
              <a:lnSpc>
                <a:spcPct val="115000"/>
              </a:lnSpc>
              <a:buClr>
                <a:schemeClr val="dk2"/>
              </a:buClr>
              <a:buFont typeface="Lato"/>
              <a:buNone/>
            </a:pPr>
            <a:r>
              <a:rPr lang="en-US" sz="2400" dirty="0">
                <a:solidFill>
                  <a:schemeClr val="dk2"/>
                </a:solidFill>
                <a:latin typeface="Futura Condensed Medium" panose="020B0602020204020303" pitchFamily="34" charset="-79"/>
                <a:ea typeface="Lato"/>
                <a:cs typeface="Futura Condensed Medium" panose="020B0602020204020303" pitchFamily="34" charset="-79"/>
                <a:sym typeface="Calibri"/>
              </a:rPr>
              <a:t>Facts &amp; Figures</a:t>
            </a:r>
          </a:p>
        </p:txBody>
      </p:sp>
      <p:sp>
        <p:nvSpPr>
          <p:cNvPr id="4" name="Text Placeholder 2">
            <a:extLst>
              <a:ext uri="{FF2B5EF4-FFF2-40B4-BE49-F238E27FC236}">
                <a16:creationId xmlns:a16="http://schemas.microsoft.com/office/drawing/2014/main" id="{9A2427B7-B240-11B2-CDAC-F133054BAC24}"/>
              </a:ext>
            </a:extLst>
          </p:cNvPr>
          <p:cNvSpPr txBox="1">
            <a:spLocks/>
          </p:cNvSpPr>
          <p:nvPr/>
        </p:nvSpPr>
        <p:spPr>
          <a:xfrm>
            <a:off x="8174550" y="333697"/>
            <a:ext cx="3810001" cy="4555200"/>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Lato"/>
              <a:buChar char="●"/>
              <a:defRPr sz="18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9pPr>
          </a:lstStyle>
          <a:p>
            <a:pPr marL="152396" indent="0">
              <a:buNone/>
            </a:pPr>
            <a:r>
              <a:rPr lang="en-US" sz="2400" dirty="0">
                <a:latin typeface="Futura Condensed Medium" panose="020B0602020204020303" pitchFamily="34" charset="-79"/>
                <a:cs typeface="Futura Condensed Medium" panose="020B0602020204020303" pitchFamily="34" charset="-79"/>
              </a:rPr>
              <a:t>Academic Achievement</a:t>
            </a:r>
          </a:p>
          <a:p>
            <a:endParaRPr lang="en-US" sz="2400" dirty="0"/>
          </a:p>
        </p:txBody>
      </p:sp>
      <p:sp>
        <p:nvSpPr>
          <p:cNvPr id="5" name="Text Placeholder 2">
            <a:extLst>
              <a:ext uri="{FF2B5EF4-FFF2-40B4-BE49-F238E27FC236}">
                <a16:creationId xmlns:a16="http://schemas.microsoft.com/office/drawing/2014/main" id="{1F7BDB7F-141A-DB07-D23D-E7804331D114}"/>
              </a:ext>
            </a:extLst>
          </p:cNvPr>
          <p:cNvSpPr txBox="1">
            <a:spLocks/>
          </p:cNvSpPr>
          <p:nvPr/>
        </p:nvSpPr>
        <p:spPr>
          <a:xfrm>
            <a:off x="647063" y="371561"/>
            <a:ext cx="3810001" cy="4555200"/>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Lato"/>
              <a:buChar char="●"/>
              <a:defRPr sz="18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9pPr>
          </a:lstStyle>
          <a:p>
            <a:pPr marL="152396" indent="0">
              <a:buNone/>
            </a:pPr>
            <a:r>
              <a:rPr lang="en-US" sz="2400" dirty="0">
                <a:latin typeface="Futura Condensed Medium" panose="020B0602020204020303" pitchFamily="34" charset="-79"/>
                <a:cs typeface="Futura Condensed Medium" panose="020B0602020204020303" pitchFamily="34" charset="-79"/>
              </a:rPr>
              <a:t>School Accountability Report Card</a:t>
            </a:r>
          </a:p>
        </p:txBody>
      </p:sp>
      <p:sp>
        <p:nvSpPr>
          <p:cNvPr id="6" name="Title 1">
            <a:hlinkClick r:id="rId3"/>
            <a:extLst>
              <a:ext uri="{FF2B5EF4-FFF2-40B4-BE49-F238E27FC236}">
                <a16:creationId xmlns:a16="http://schemas.microsoft.com/office/drawing/2014/main" id="{56F0CBAE-8571-6FAD-EE44-1A8E60F25CAF}"/>
              </a:ext>
            </a:extLst>
          </p:cNvPr>
          <p:cNvSpPr txBox="1">
            <a:spLocks/>
          </p:cNvSpPr>
          <p:nvPr/>
        </p:nvSpPr>
        <p:spPr>
          <a:xfrm>
            <a:off x="6598937" y="5160892"/>
            <a:ext cx="1992608" cy="708335"/>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26670"/>
              </a:buClr>
              <a:buSzPts val="3200"/>
              <a:buFont typeface="Calibri"/>
              <a:buNone/>
              <a:defRPr sz="3200" b="1" i="0" u="none" strike="noStrike" cap="none">
                <a:solidFill>
                  <a:srgbClr val="026670"/>
                </a:solidFill>
                <a:latin typeface="Calibri"/>
                <a:ea typeface="Calibri"/>
                <a:cs typeface="Calibri"/>
                <a:sym typeface="Calibri"/>
              </a:defRPr>
            </a:lvl1pPr>
            <a:lvl2pPr marR="0" lvl="1" algn="l" rtl="0">
              <a:lnSpc>
                <a:spcPct val="100000"/>
              </a:lnSpc>
              <a:spcBef>
                <a:spcPts val="0"/>
              </a:spcBef>
              <a:spcAft>
                <a:spcPts val="0"/>
              </a:spcAft>
              <a:buClr>
                <a:schemeClr val="dk1"/>
              </a:buClr>
              <a:buSzPts val="3200"/>
              <a:buFont typeface="Playfair Display"/>
              <a:buNone/>
              <a:defRPr sz="3200" b="1" i="0" u="none" strike="noStrike" cap="none">
                <a:solidFill>
                  <a:schemeClr val="dk1"/>
                </a:solidFill>
                <a:latin typeface="Playfair Display"/>
                <a:ea typeface="Playfair Display"/>
                <a:cs typeface="Playfair Display"/>
                <a:sym typeface="Playfair Display"/>
              </a:defRPr>
            </a:lvl2pPr>
            <a:lvl3pPr marR="0" lvl="2" algn="l" rtl="0">
              <a:lnSpc>
                <a:spcPct val="100000"/>
              </a:lnSpc>
              <a:spcBef>
                <a:spcPts val="0"/>
              </a:spcBef>
              <a:spcAft>
                <a:spcPts val="0"/>
              </a:spcAft>
              <a:buClr>
                <a:schemeClr val="dk1"/>
              </a:buClr>
              <a:buSzPts val="3200"/>
              <a:buFont typeface="Playfair Display"/>
              <a:buNone/>
              <a:defRPr sz="3200" b="1" i="0" u="none" strike="noStrike" cap="none">
                <a:solidFill>
                  <a:schemeClr val="dk1"/>
                </a:solidFill>
                <a:latin typeface="Playfair Display"/>
                <a:ea typeface="Playfair Display"/>
                <a:cs typeface="Playfair Display"/>
                <a:sym typeface="Playfair Display"/>
              </a:defRPr>
            </a:lvl3pPr>
            <a:lvl4pPr marR="0" lvl="3" algn="l" rtl="0">
              <a:lnSpc>
                <a:spcPct val="100000"/>
              </a:lnSpc>
              <a:spcBef>
                <a:spcPts val="0"/>
              </a:spcBef>
              <a:spcAft>
                <a:spcPts val="0"/>
              </a:spcAft>
              <a:buClr>
                <a:schemeClr val="dk1"/>
              </a:buClr>
              <a:buSzPts val="3200"/>
              <a:buFont typeface="Playfair Display"/>
              <a:buNone/>
              <a:defRPr sz="3200" b="1" i="0" u="none" strike="noStrike" cap="none">
                <a:solidFill>
                  <a:schemeClr val="dk1"/>
                </a:solidFill>
                <a:latin typeface="Playfair Display"/>
                <a:ea typeface="Playfair Display"/>
                <a:cs typeface="Playfair Display"/>
                <a:sym typeface="Playfair Display"/>
              </a:defRPr>
            </a:lvl4pPr>
            <a:lvl5pPr marR="0" lvl="4" algn="l" rtl="0">
              <a:lnSpc>
                <a:spcPct val="100000"/>
              </a:lnSpc>
              <a:spcBef>
                <a:spcPts val="0"/>
              </a:spcBef>
              <a:spcAft>
                <a:spcPts val="0"/>
              </a:spcAft>
              <a:buClr>
                <a:schemeClr val="dk1"/>
              </a:buClr>
              <a:buSzPts val="3200"/>
              <a:buFont typeface="Playfair Display"/>
              <a:buNone/>
              <a:defRPr sz="3200" b="1" i="0" u="none" strike="noStrike" cap="none">
                <a:solidFill>
                  <a:schemeClr val="dk1"/>
                </a:solidFill>
                <a:latin typeface="Playfair Display"/>
                <a:ea typeface="Playfair Display"/>
                <a:cs typeface="Playfair Display"/>
                <a:sym typeface="Playfair Display"/>
              </a:defRPr>
            </a:lvl5pPr>
            <a:lvl6pPr marR="0" lvl="5" algn="l" rtl="0">
              <a:lnSpc>
                <a:spcPct val="100000"/>
              </a:lnSpc>
              <a:spcBef>
                <a:spcPts val="0"/>
              </a:spcBef>
              <a:spcAft>
                <a:spcPts val="0"/>
              </a:spcAft>
              <a:buClr>
                <a:schemeClr val="dk1"/>
              </a:buClr>
              <a:buSzPts val="3200"/>
              <a:buFont typeface="Playfair Display"/>
              <a:buNone/>
              <a:defRPr sz="3200" b="1" i="0" u="none" strike="noStrike" cap="none">
                <a:solidFill>
                  <a:schemeClr val="dk1"/>
                </a:solidFill>
                <a:latin typeface="Playfair Display"/>
                <a:ea typeface="Playfair Display"/>
                <a:cs typeface="Playfair Display"/>
                <a:sym typeface="Playfair Display"/>
              </a:defRPr>
            </a:lvl6pPr>
            <a:lvl7pPr marR="0" lvl="6" algn="l" rtl="0">
              <a:lnSpc>
                <a:spcPct val="100000"/>
              </a:lnSpc>
              <a:spcBef>
                <a:spcPts val="0"/>
              </a:spcBef>
              <a:spcAft>
                <a:spcPts val="0"/>
              </a:spcAft>
              <a:buClr>
                <a:schemeClr val="dk1"/>
              </a:buClr>
              <a:buSzPts val="3200"/>
              <a:buFont typeface="Playfair Display"/>
              <a:buNone/>
              <a:defRPr sz="3200" b="1" i="0" u="none" strike="noStrike" cap="none">
                <a:solidFill>
                  <a:schemeClr val="dk1"/>
                </a:solidFill>
                <a:latin typeface="Playfair Display"/>
                <a:ea typeface="Playfair Display"/>
                <a:cs typeface="Playfair Display"/>
                <a:sym typeface="Playfair Display"/>
              </a:defRPr>
            </a:lvl7pPr>
            <a:lvl8pPr marR="0" lvl="7" algn="l" rtl="0">
              <a:lnSpc>
                <a:spcPct val="100000"/>
              </a:lnSpc>
              <a:spcBef>
                <a:spcPts val="0"/>
              </a:spcBef>
              <a:spcAft>
                <a:spcPts val="0"/>
              </a:spcAft>
              <a:buClr>
                <a:schemeClr val="dk1"/>
              </a:buClr>
              <a:buSzPts val="3200"/>
              <a:buFont typeface="Playfair Display"/>
              <a:buNone/>
              <a:defRPr sz="3200" b="1" i="0" u="none" strike="noStrike" cap="none">
                <a:solidFill>
                  <a:schemeClr val="dk1"/>
                </a:solidFill>
                <a:latin typeface="Playfair Display"/>
                <a:ea typeface="Playfair Display"/>
                <a:cs typeface="Playfair Display"/>
                <a:sym typeface="Playfair Display"/>
              </a:defRPr>
            </a:lvl8pPr>
            <a:lvl9pPr marR="0" lvl="8" algn="l" rtl="0">
              <a:lnSpc>
                <a:spcPct val="100000"/>
              </a:lnSpc>
              <a:spcBef>
                <a:spcPts val="0"/>
              </a:spcBef>
              <a:spcAft>
                <a:spcPts val="0"/>
              </a:spcAft>
              <a:buClr>
                <a:schemeClr val="dk1"/>
              </a:buClr>
              <a:buSzPts val="3200"/>
              <a:buFont typeface="Playfair Display"/>
              <a:buNone/>
              <a:defRPr sz="3200" b="1" i="0" u="none" strike="noStrike" cap="none">
                <a:solidFill>
                  <a:schemeClr val="dk1"/>
                </a:solidFill>
                <a:latin typeface="Playfair Display"/>
                <a:ea typeface="Playfair Display"/>
                <a:cs typeface="Playfair Display"/>
                <a:sym typeface="Playfair Display"/>
              </a:defRPr>
            </a:lvl9pPr>
          </a:lstStyle>
          <a:p>
            <a:pPr algn="ctr"/>
            <a:r>
              <a:rPr lang="en-US" sz="1733" dirty="0"/>
              <a:t>PADLET</a:t>
            </a:r>
          </a:p>
          <a:p>
            <a:pPr algn="ctr"/>
            <a:r>
              <a:rPr lang="en-US" sz="1733" dirty="0" err="1"/>
              <a:t>bit.ly</a:t>
            </a:r>
            <a:r>
              <a:rPr lang="en-US" sz="1733" dirty="0"/>
              <a:t>/</a:t>
            </a:r>
            <a:r>
              <a:rPr lang="en-US" sz="1733" dirty="0" err="1"/>
              <a:t>datausetools</a:t>
            </a:r>
            <a:endParaRPr lang="en-US" sz="1733" dirty="0"/>
          </a:p>
        </p:txBody>
      </p:sp>
      <p:pic>
        <p:nvPicPr>
          <p:cNvPr id="7" name="Picture 6">
            <a:hlinkClick r:id="rId3"/>
            <a:extLst>
              <a:ext uri="{FF2B5EF4-FFF2-40B4-BE49-F238E27FC236}">
                <a16:creationId xmlns:a16="http://schemas.microsoft.com/office/drawing/2014/main" id="{146E5EDE-21AB-9720-9E2C-1277F9C3D957}"/>
              </a:ext>
            </a:extLst>
          </p:cNvPr>
          <p:cNvPicPr>
            <a:picLocks noChangeAspect="1"/>
          </p:cNvPicPr>
          <p:nvPr/>
        </p:nvPicPr>
        <p:blipFill>
          <a:blip r:embed="rId4"/>
          <a:stretch>
            <a:fillRect/>
          </a:stretch>
        </p:blipFill>
        <p:spPr>
          <a:xfrm>
            <a:off x="7733130" y="5848210"/>
            <a:ext cx="882840" cy="882840"/>
          </a:xfrm>
          <a:prstGeom prst="rect">
            <a:avLst/>
          </a:prstGeom>
        </p:spPr>
      </p:pic>
      <p:pic>
        <p:nvPicPr>
          <p:cNvPr id="1026" name="Picture 2" descr="😇🤗 We love hearing about your feedback 🤗😇 We'd love to hear how the  team and I got on during your experience. 😊 Here at the Bell we're always  looking to improve">
            <a:extLst>
              <a:ext uri="{FF2B5EF4-FFF2-40B4-BE49-F238E27FC236}">
                <a16:creationId xmlns:a16="http://schemas.microsoft.com/office/drawing/2014/main" id="{ED9E3C6B-1D7D-F755-F372-429B943E07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1545" y="4859637"/>
            <a:ext cx="983403" cy="11752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ngage with Us logo">
            <a:hlinkClick r:id="rId6"/>
            <a:extLst>
              <a:ext uri="{FF2B5EF4-FFF2-40B4-BE49-F238E27FC236}">
                <a16:creationId xmlns:a16="http://schemas.microsoft.com/office/drawing/2014/main" id="{E2073D5E-B4AF-D274-9BA5-179E5F517E6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1881" b="1728"/>
          <a:stretch/>
        </p:blipFill>
        <p:spPr bwMode="auto">
          <a:xfrm>
            <a:off x="174181" y="5229698"/>
            <a:ext cx="3220266" cy="701548"/>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hlinkClick r:id="rId3"/>
            <a:extLst>
              <a:ext uri="{FF2B5EF4-FFF2-40B4-BE49-F238E27FC236}">
                <a16:creationId xmlns:a16="http://schemas.microsoft.com/office/drawing/2014/main" id="{B45EE781-51B9-9987-C521-E1D2B00A3C39}"/>
              </a:ext>
            </a:extLst>
          </p:cNvPr>
          <p:cNvSpPr txBox="1">
            <a:spLocks/>
          </p:cNvSpPr>
          <p:nvPr/>
        </p:nvSpPr>
        <p:spPr>
          <a:xfrm>
            <a:off x="1710967" y="5627865"/>
            <a:ext cx="1992608" cy="708335"/>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26670"/>
              </a:buClr>
              <a:buSzPts val="3200"/>
              <a:buFont typeface="Calibri"/>
              <a:buNone/>
              <a:defRPr sz="3200" b="1" i="0" u="none" strike="noStrike" cap="none">
                <a:solidFill>
                  <a:srgbClr val="026670"/>
                </a:solidFill>
                <a:latin typeface="Calibri"/>
                <a:ea typeface="Calibri"/>
                <a:cs typeface="Calibri"/>
                <a:sym typeface="Calibri"/>
              </a:defRPr>
            </a:lvl1pPr>
            <a:lvl2pPr marR="0" lvl="1" algn="l" rtl="0">
              <a:lnSpc>
                <a:spcPct val="100000"/>
              </a:lnSpc>
              <a:spcBef>
                <a:spcPts val="0"/>
              </a:spcBef>
              <a:spcAft>
                <a:spcPts val="0"/>
              </a:spcAft>
              <a:buClr>
                <a:schemeClr val="dk1"/>
              </a:buClr>
              <a:buSzPts val="3200"/>
              <a:buFont typeface="Playfair Display"/>
              <a:buNone/>
              <a:defRPr sz="3200" b="1" i="0" u="none" strike="noStrike" cap="none">
                <a:solidFill>
                  <a:schemeClr val="dk1"/>
                </a:solidFill>
                <a:latin typeface="Playfair Display"/>
                <a:ea typeface="Playfair Display"/>
                <a:cs typeface="Playfair Display"/>
                <a:sym typeface="Playfair Display"/>
              </a:defRPr>
            </a:lvl2pPr>
            <a:lvl3pPr marR="0" lvl="2" algn="l" rtl="0">
              <a:lnSpc>
                <a:spcPct val="100000"/>
              </a:lnSpc>
              <a:spcBef>
                <a:spcPts val="0"/>
              </a:spcBef>
              <a:spcAft>
                <a:spcPts val="0"/>
              </a:spcAft>
              <a:buClr>
                <a:schemeClr val="dk1"/>
              </a:buClr>
              <a:buSzPts val="3200"/>
              <a:buFont typeface="Playfair Display"/>
              <a:buNone/>
              <a:defRPr sz="3200" b="1" i="0" u="none" strike="noStrike" cap="none">
                <a:solidFill>
                  <a:schemeClr val="dk1"/>
                </a:solidFill>
                <a:latin typeface="Playfair Display"/>
                <a:ea typeface="Playfair Display"/>
                <a:cs typeface="Playfair Display"/>
                <a:sym typeface="Playfair Display"/>
              </a:defRPr>
            </a:lvl3pPr>
            <a:lvl4pPr marR="0" lvl="3" algn="l" rtl="0">
              <a:lnSpc>
                <a:spcPct val="100000"/>
              </a:lnSpc>
              <a:spcBef>
                <a:spcPts val="0"/>
              </a:spcBef>
              <a:spcAft>
                <a:spcPts val="0"/>
              </a:spcAft>
              <a:buClr>
                <a:schemeClr val="dk1"/>
              </a:buClr>
              <a:buSzPts val="3200"/>
              <a:buFont typeface="Playfair Display"/>
              <a:buNone/>
              <a:defRPr sz="3200" b="1" i="0" u="none" strike="noStrike" cap="none">
                <a:solidFill>
                  <a:schemeClr val="dk1"/>
                </a:solidFill>
                <a:latin typeface="Playfair Display"/>
                <a:ea typeface="Playfair Display"/>
                <a:cs typeface="Playfair Display"/>
                <a:sym typeface="Playfair Display"/>
              </a:defRPr>
            </a:lvl4pPr>
            <a:lvl5pPr marR="0" lvl="4" algn="l" rtl="0">
              <a:lnSpc>
                <a:spcPct val="100000"/>
              </a:lnSpc>
              <a:spcBef>
                <a:spcPts val="0"/>
              </a:spcBef>
              <a:spcAft>
                <a:spcPts val="0"/>
              </a:spcAft>
              <a:buClr>
                <a:schemeClr val="dk1"/>
              </a:buClr>
              <a:buSzPts val="3200"/>
              <a:buFont typeface="Playfair Display"/>
              <a:buNone/>
              <a:defRPr sz="3200" b="1" i="0" u="none" strike="noStrike" cap="none">
                <a:solidFill>
                  <a:schemeClr val="dk1"/>
                </a:solidFill>
                <a:latin typeface="Playfair Display"/>
                <a:ea typeface="Playfair Display"/>
                <a:cs typeface="Playfair Display"/>
                <a:sym typeface="Playfair Display"/>
              </a:defRPr>
            </a:lvl5pPr>
            <a:lvl6pPr marR="0" lvl="5" algn="l" rtl="0">
              <a:lnSpc>
                <a:spcPct val="100000"/>
              </a:lnSpc>
              <a:spcBef>
                <a:spcPts val="0"/>
              </a:spcBef>
              <a:spcAft>
                <a:spcPts val="0"/>
              </a:spcAft>
              <a:buClr>
                <a:schemeClr val="dk1"/>
              </a:buClr>
              <a:buSzPts val="3200"/>
              <a:buFont typeface="Playfair Display"/>
              <a:buNone/>
              <a:defRPr sz="3200" b="1" i="0" u="none" strike="noStrike" cap="none">
                <a:solidFill>
                  <a:schemeClr val="dk1"/>
                </a:solidFill>
                <a:latin typeface="Playfair Display"/>
                <a:ea typeface="Playfair Display"/>
                <a:cs typeface="Playfair Display"/>
                <a:sym typeface="Playfair Display"/>
              </a:defRPr>
            </a:lvl6pPr>
            <a:lvl7pPr marR="0" lvl="6" algn="l" rtl="0">
              <a:lnSpc>
                <a:spcPct val="100000"/>
              </a:lnSpc>
              <a:spcBef>
                <a:spcPts val="0"/>
              </a:spcBef>
              <a:spcAft>
                <a:spcPts val="0"/>
              </a:spcAft>
              <a:buClr>
                <a:schemeClr val="dk1"/>
              </a:buClr>
              <a:buSzPts val="3200"/>
              <a:buFont typeface="Playfair Display"/>
              <a:buNone/>
              <a:defRPr sz="3200" b="1" i="0" u="none" strike="noStrike" cap="none">
                <a:solidFill>
                  <a:schemeClr val="dk1"/>
                </a:solidFill>
                <a:latin typeface="Playfair Display"/>
                <a:ea typeface="Playfair Display"/>
                <a:cs typeface="Playfair Display"/>
                <a:sym typeface="Playfair Display"/>
              </a:defRPr>
            </a:lvl7pPr>
            <a:lvl8pPr marR="0" lvl="7" algn="l" rtl="0">
              <a:lnSpc>
                <a:spcPct val="100000"/>
              </a:lnSpc>
              <a:spcBef>
                <a:spcPts val="0"/>
              </a:spcBef>
              <a:spcAft>
                <a:spcPts val="0"/>
              </a:spcAft>
              <a:buClr>
                <a:schemeClr val="dk1"/>
              </a:buClr>
              <a:buSzPts val="3200"/>
              <a:buFont typeface="Playfair Display"/>
              <a:buNone/>
              <a:defRPr sz="3200" b="1" i="0" u="none" strike="noStrike" cap="none">
                <a:solidFill>
                  <a:schemeClr val="dk1"/>
                </a:solidFill>
                <a:latin typeface="Playfair Display"/>
                <a:ea typeface="Playfair Display"/>
                <a:cs typeface="Playfair Display"/>
                <a:sym typeface="Playfair Display"/>
              </a:defRPr>
            </a:lvl8pPr>
            <a:lvl9pPr marR="0" lvl="8" algn="l" rtl="0">
              <a:lnSpc>
                <a:spcPct val="100000"/>
              </a:lnSpc>
              <a:spcBef>
                <a:spcPts val="0"/>
              </a:spcBef>
              <a:spcAft>
                <a:spcPts val="0"/>
              </a:spcAft>
              <a:buClr>
                <a:schemeClr val="dk1"/>
              </a:buClr>
              <a:buSzPts val="3200"/>
              <a:buFont typeface="Playfair Display"/>
              <a:buNone/>
              <a:defRPr sz="3200" b="1" i="0" u="none" strike="noStrike" cap="none">
                <a:solidFill>
                  <a:schemeClr val="dk1"/>
                </a:solidFill>
                <a:latin typeface="Playfair Display"/>
                <a:ea typeface="Playfair Display"/>
                <a:cs typeface="Playfair Display"/>
                <a:sym typeface="Playfair Display"/>
              </a:defRPr>
            </a:lvl9pPr>
          </a:lstStyle>
          <a:p>
            <a:pPr algn="ctr"/>
            <a:r>
              <a:rPr lang="en-US" sz="1733" dirty="0" err="1"/>
              <a:t>bit.ly</a:t>
            </a:r>
            <a:r>
              <a:rPr lang="en-US" sz="1733" dirty="0"/>
              <a:t>/</a:t>
            </a:r>
            <a:r>
              <a:rPr lang="en-US" sz="1733" dirty="0" err="1"/>
              <a:t>sldsengage</a:t>
            </a:r>
            <a:endParaRPr lang="en-US" sz="1733" dirty="0"/>
          </a:p>
        </p:txBody>
      </p:sp>
      <p:pic>
        <p:nvPicPr>
          <p:cNvPr id="11" name="Picture 10">
            <a:extLst>
              <a:ext uri="{FF2B5EF4-FFF2-40B4-BE49-F238E27FC236}">
                <a16:creationId xmlns:a16="http://schemas.microsoft.com/office/drawing/2014/main" id="{EAF06AA3-62A9-66B3-BC9D-436980E3F3DC}"/>
              </a:ext>
            </a:extLst>
          </p:cNvPr>
          <p:cNvPicPr>
            <a:picLocks noChangeAspect="1"/>
          </p:cNvPicPr>
          <p:nvPr/>
        </p:nvPicPr>
        <p:blipFill>
          <a:blip r:embed="rId8"/>
          <a:stretch>
            <a:fillRect/>
          </a:stretch>
        </p:blipFill>
        <p:spPr>
          <a:xfrm>
            <a:off x="3489547" y="5229698"/>
            <a:ext cx="882840" cy="882840"/>
          </a:xfrm>
          <a:prstGeom prst="rect">
            <a:avLst/>
          </a:prstGeom>
        </p:spPr>
      </p:pic>
      <p:sp>
        <p:nvSpPr>
          <p:cNvPr id="13" name="TextBox 12">
            <a:extLst>
              <a:ext uri="{FF2B5EF4-FFF2-40B4-BE49-F238E27FC236}">
                <a16:creationId xmlns:a16="http://schemas.microsoft.com/office/drawing/2014/main" id="{8A154E7B-0954-4183-F63B-C8D687944EA4}"/>
              </a:ext>
            </a:extLst>
          </p:cNvPr>
          <p:cNvSpPr txBox="1"/>
          <p:nvPr/>
        </p:nvSpPr>
        <p:spPr>
          <a:xfrm>
            <a:off x="819801" y="937308"/>
            <a:ext cx="10992012" cy="1200329"/>
          </a:xfrm>
          <a:prstGeom prst="rect">
            <a:avLst/>
          </a:prstGeom>
          <a:noFill/>
          <a:ln>
            <a:noFill/>
          </a:ln>
        </p:spPr>
        <p:txBody>
          <a:bodyPr wrap="square" rtlCol="0">
            <a:spAutoFit/>
          </a:bodyPr>
          <a:lstStyle/>
          <a:p>
            <a:r>
              <a:rPr lang="en-US" dirty="0">
                <a:solidFill>
                  <a:schemeClr val="tx1">
                    <a:lumMod val="50000"/>
                    <a:lumOff val="50000"/>
                  </a:schemeClr>
                </a:solidFill>
                <a:latin typeface="Futura Medium" panose="020B0602020204020303" pitchFamily="34" charset="-79"/>
                <a:cs typeface="Futura Medium" panose="020B0602020204020303" pitchFamily="34" charset="-79"/>
              </a:rPr>
              <a:t>Initial thoughts </a:t>
            </a:r>
          </a:p>
          <a:p>
            <a:endParaRPr lang="en-US" dirty="0">
              <a:solidFill>
                <a:schemeClr val="tx1">
                  <a:lumMod val="50000"/>
                  <a:lumOff val="50000"/>
                </a:schemeClr>
              </a:solidFill>
              <a:latin typeface="Futura Medium" panose="020B0602020204020303" pitchFamily="34" charset="-79"/>
              <a:cs typeface="Futura Medium" panose="020B0602020204020303" pitchFamily="34" charset="-79"/>
            </a:endParaRPr>
          </a:p>
          <a:p>
            <a:endParaRPr lang="en-US" dirty="0">
              <a:solidFill>
                <a:schemeClr val="tx1">
                  <a:lumMod val="50000"/>
                  <a:lumOff val="50000"/>
                </a:schemeClr>
              </a:solidFill>
              <a:latin typeface="Futura Medium" panose="020B0602020204020303" pitchFamily="34" charset="-79"/>
              <a:cs typeface="Futura Medium" panose="020B0602020204020303" pitchFamily="34" charset="-79"/>
            </a:endParaRPr>
          </a:p>
          <a:p>
            <a:endParaRPr lang="en-US" dirty="0">
              <a:solidFill>
                <a:schemeClr val="tx1">
                  <a:lumMod val="50000"/>
                  <a:lumOff val="50000"/>
                </a:schemeClr>
              </a:solidFill>
              <a:latin typeface="Futura Medium" panose="020B0602020204020303" pitchFamily="34" charset="-79"/>
              <a:cs typeface="Futura Medium" panose="020B0602020204020303" pitchFamily="34" charset="-79"/>
            </a:endParaRPr>
          </a:p>
        </p:txBody>
      </p:sp>
      <p:sp>
        <p:nvSpPr>
          <p:cNvPr id="14" name="TextBox 13">
            <a:extLst>
              <a:ext uri="{FF2B5EF4-FFF2-40B4-BE49-F238E27FC236}">
                <a16:creationId xmlns:a16="http://schemas.microsoft.com/office/drawing/2014/main" id="{4DF56873-2567-DC74-6FBB-FBC123CB0A09}"/>
              </a:ext>
            </a:extLst>
          </p:cNvPr>
          <p:cNvSpPr txBox="1"/>
          <p:nvPr/>
        </p:nvSpPr>
        <p:spPr>
          <a:xfrm>
            <a:off x="819801" y="2234445"/>
            <a:ext cx="10992012" cy="1200329"/>
          </a:xfrm>
          <a:prstGeom prst="rect">
            <a:avLst/>
          </a:prstGeom>
          <a:solidFill>
            <a:schemeClr val="bg1">
              <a:lumMod val="95000"/>
            </a:schemeClr>
          </a:solidFill>
        </p:spPr>
        <p:txBody>
          <a:bodyPr wrap="square" rtlCol="0">
            <a:spAutoFit/>
          </a:bodyPr>
          <a:lstStyle/>
          <a:p>
            <a:r>
              <a:rPr lang="en-US" dirty="0">
                <a:solidFill>
                  <a:schemeClr val="tx1">
                    <a:lumMod val="50000"/>
                    <a:lumOff val="50000"/>
                  </a:schemeClr>
                </a:solidFill>
                <a:latin typeface="Futura Medium" panose="020B0602020204020303" pitchFamily="34" charset="-79"/>
                <a:cs typeface="Futura Medium" panose="020B0602020204020303" pitchFamily="34" charset="-79"/>
              </a:rPr>
              <a:t>Use</a:t>
            </a:r>
          </a:p>
          <a:p>
            <a:endParaRPr lang="en-US" dirty="0">
              <a:solidFill>
                <a:schemeClr val="tx1">
                  <a:lumMod val="50000"/>
                  <a:lumOff val="50000"/>
                </a:schemeClr>
              </a:solidFill>
              <a:latin typeface="Futura Medium" panose="020B0602020204020303" pitchFamily="34" charset="-79"/>
              <a:cs typeface="Futura Medium" panose="020B0602020204020303" pitchFamily="34" charset="-79"/>
            </a:endParaRPr>
          </a:p>
          <a:p>
            <a:endParaRPr lang="en-US" dirty="0">
              <a:solidFill>
                <a:schemeClr val="tx1">
                  <a:lumMod val="50000"/>
                  <a:lumOff val="50000"/>
                </a:schemeClr>
              </a:solidFill>
              <a:latin typeface="Futura Medium" panose="020B0602020204020303" pitchFamily="34" charset="-79"/>
              <a:cs typeface="Futura Medium" panose="020B0602020204020303" pitchFamily="34" charset="-79"/>
            </a:endParaRPr>
          </a:p>
          <a:p>
            <a:endParaRPr lang="en-US" dirty="0">
              <a:solidFill>
                <a:schemeClr val="tx1">
                  <a:lumMod val="50000"/>
                  <a:lumOff val="50000"/>
                </a:schemeClr>
              </a:solidFill>
              <a:latin typeface="Futura Medium" panose="020B0602020204020303" pitchFamily="34" charset="-79"/>
              <a:cs typeface="Futura Medium" panose="020B0602020204020303" pitchFamily="34" charset="-79"/>
            </a:endParaRPr>
          </a:p>
        </p:txBody>
      </p:sp>
      <p:sp>
        <p:nvSpPr>
          <p:cNvPr id="15" name="TextBox 14">
            <a:extLst>
              <a:ext uri="{FF2B5EF4-FFF2-40B4-BE49-F238E27FC236}">
                <a16:creationId xmlns:a16="http://schemas.microsoft.com/office/drawing/2014/main" id="{977648B4-D474-E05C-33C1-06DA924E778D}"/>
              </a:ext>
            </a:extLst>
          </p:cNvPr>
          <p:cNvSpPr txBox="1"/>
          <p:nvPr/>
        </p:nvSpPr>
        <p:spPr>
          <a:xfrm>
            <a:off x="819801" y="3531114"/>
            <a:ext cx="10992012" cy="1200329"/>
          </a:xfrm>
          <a:prstGeom prst="rect">
            <a:avLst/>
          </a:prstGeom>
          <a:noFill/>
        </p:spPr>
        <p:txBody>
          <a:bodyPr wrap="square" rtlCol="0">
            <a:spAutoFit/>
          </a:bodyPr>
          <a:lstStyle/>
          <a:p>
            <a:r>
              <a:rPr lang="en-US" dirty="0">
                <a:solidFill>
                  <a:schemeClr val="tx1">
                    <a:lumMod val="50000"/>
                    <a:lumOff val="50000"/>
                  </a:schemeClr>
                </a:solidFill>
                <a:latin typeface="Futura Medium" panose="020B0602020204020303" pitchFamily="34" charset="-79"/>
                <a:cs typeface="Futura Medium" panose="020B0602020204020303" pitchFamily="34" charset="-79"/>
              </a:rPr>
              <a:t>Purpose</a:t>
            </a:r>
          </a:p>
          <a:p>
            <a:endParaRPr lang="en-US" dirty="0">
              <a:solidFill>
                <a:schemeClr val="tx1">
                  <a:lumMod val="50000"/>
                  <a:lumOff val="50000"/>
                </a:schemeClr>
              </a:solidFill>
              <a:latin typeface="Futura Medium" panose="020B0602020204020303" pitchFamily="34" charset="-79"/>
              <a:cs typeface="Futura Medium" panose="020B0602020204020303" pitchFamily="34" charset="-79"/>
            </a:endParaRPr>
          </a:p>
          <a:p>
            <a:endParaRPr lang="en-US" dirty="0">
              <a:solidFill>
                <a:schemeClr val="tx1">
                  <a:lumMod val="50000"/>
                  <a:lumOff val="50000"/>
                </a:schemeClr>
              </a:solidFill>
              <a:latin typeface="Futura Medium" panose="020B0602020204020303" pitchFamily="34" charset="-79"/>
              <a:cs typeface="Futura Medium" panose="020B0602020204020303" pitchFamily="34" charset="-79"/>
            </a:endParaRPr>
          </a:p>
          <a:p>
            <a:endParaRPr lang="en-US" dirty="0">
              <a:solidFill>
                <a:schemeClr val="tx1">
                  <a:lumMod val="50000"/>
                  <a:lumOff val="50000"/>
                </a:schemeClr>
              </a:solidFill>
              <a:latin typeface="Futura Medium" panose="020B0602020204020303" pitchFamily="34" charset="-79"/>
              <a:cs typeface="Futura Medium" panose="020B0602020204020303" pitchFamily="34" charset="-79"/>
            </a:endParaRPr>
          </a:p>
        </p:txBody>
      </p:sp>
      <p:sp>
        <p:nvSpPr>
          <p:cNvPr id="10" name="TextBox 9">
            <a:hlinkClick r:id="rId9"/>
            <a:extLst>
              <a:ext uri="{FF2B5EF4-FFF2-40B4-BE49-F238E27FC236}">
                <a16:creationId xmlns:a16="http://schemas.microsoft.com/office/drawing/2014/main" id="{02F2972B-0CD9-A5C0-EE9F-05F357E75E1A}"/>
              </a:ext>
            </a:extLst>
          </p:cNvPr>
          <p:cNvSpPr txBox="1"/>
          <p:nvPr/>
        </p:nvSpPr>
        <p:spPr>
          <a:xfrm>
            <a:off x="2100648" y="6336200"/>
            <a:ext cx="5474043" cy="307777"/>
          </a:xfrm>
          <a:prstGeom prst="rect">
            <a:avLst/>
          </a:prstGeom>
          <a:noFill/>
        </p:spPr>
        <p:txBody>
          <a:bodyPr wrap="square" rtlCol="0">
            <a:spAutoFit/>
          </a:bodyPr>
          <a:lstStyle/>
          <a:p>
            <a:r>
              <a:rPr lang="en-US" sz="1400" dirty="0">
                <a:solidFill>
                  <a:schemeClr val="bg1"/>
                </a:solidFill>
              </a:rPr>
              <a:t>Web version of this organizer: </a:t>
            </a:r>
            <a:r>
              <a:rPr lang="en-US" sz="1400" dirty="0" err="1">
                <a:solidFill>
                  <a:schemeClr val="bg1"/>
                </a:solidFill>
              </a:rPr>
              <a:t>bit.ly</a:t>
            </a:r>
            <a:r>
              <a:rPr lang="en-US" sz="1400" dirty="0">
                <a:solidFill>
                  <a:schemeClr val="bg1"/>
                </a:solidFill>
              </a:rPr>
              <a:t>/</a:t>
            </a:r>
            <a:r>
              <a:rPr lang="en-US" sz="1400" dirty="0" err="1">
                <a:solidFill>
                  <a:schemeClr val="bg1"/>
                </a:solidFill>
              </a:rPr>
              <a:t>datatoolbreakout</a:t>
            </a:r>
            <a:endParaRPr lang="en-US" sz="1400" dirty="0">
              <a:solidFill>
                <a:schemeClr val="bg1"/>
              </a:solidFill>
            </a:endParaRPr>
          </a:p>
        </p:txBody>
      </p:sp>
    </p:spTree>
    <p:extLst>
      <p:ext uri="{BB962C8B-B14F-4D97-AF65-F5344CB8AC3E}">
        <p14:creationId xmlns:p14="http://schemas.microsoft.com/office/powerpoint/2010/main" val="361864668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62C28-9247-0E18-47A8-985084809CAF}"/>
              </a:ext>
            </a:extLst>
          </p:cNvPr>
          <p:cNvSpPr>
            <a:spLocks noGrp="1"/>
          </p:cNvSpPr>
          <p:nvPr>
            <p:ph type="ctrTitle"/>
          </p:nvPr>
        </p:nvSpPr>
        <p:spPr>
          <a:xfrm>
            <a:off x="0" y="773332"/>
            <a:ext cx="10858944" cy="935200"/>
          </a:xfrm>
        </p:spPr>
        <p:txBody>
          <a:bodyPr/>
          <a:lstStyle/>
          <a:p>
            <a:r>
              <a:rPr lang="en-US" dirty="0">
                <a:latin typeface="Franklin Gothic Medium" panose="020B0603020102020204" pitchFamily="34" charset="0"/>
              </a:rPr>
              <a:t>Facts &amp; Figures Report – Landing Page</a:t>
            </a:r>
          </a:p>
        </p:txBody>
      </p:sp>
      <p:pic>
        <p:nvPicPr>
          <p:cNvPr id="5" name="Content Placeholder 4">
            <a:hlinkClick r:id="rId2"/>
            <a:extLst>
              <a:ext uri="{FF2B5EF4-FFF2-40B4-BE49-F238E27FC236}">
                <a16:creationId xmlns:a16="http://schemas.microsoft.com/office/drawing/2014/main" id="{B5656C36-041D-4346-50F5-B3D49CD906FC}"/>
              </a:ext>
            </a:extLst>
          </p:cNvPr>
          <p:cNvPicPr>
            <a:picLocks noGrp="1" noChangeAspect="1"/>
          </p:cNvPicPr>
          <p:nvPr>
            <p:ph idx="4294967295"/>
          </p:nvPr>
        </p:nvPicPr>
        <p:blipFill>
          <a:blip r:embed="rId3"/>
          <a:stretch>
            <a:fillRect/>
          </a:stretch>
        </p:blipFill>
        <p:spPr>
          <a:xfrm>
            <a:off x="809625" y="1549400"/>
            <a:ext cx="8020050" cy="5308600"/>
          </a:xfrm>
        </p:spPr>
      </p:pic>
      <p:pic>
        <p:nvPicPr>
          <p:cNvPr id="3" name="Content Placeholder 4">
            <a:hlinkClick r:id="rId2"/>
            <a:extLst>
              <a:ext uri="{FF2B5EF4-FFF2-40B4-BE49-F238E27FC236}">
                <a16:creationId xmlns:a16="http://schemas.microsoft.com/office/drawing/2014/main" id="{1DDDC863-10A9-CC01-E1E8-1ED72D6B4141}"/>
              </a:ext>
            </a:extLst>
          </p:cNvPr>
          <p:cNvPicPr>
            <a:picLocks noChangeAspect="1"/>
          </p:cNvPicPr>
          <p:nvPr/>
        </p:nvPicPr>
        <p:blipFill>
          <a:blip r:embed="rId3"/>
          <a:stretch>
            <a:fillRect/>
          </a:stretch>
        </p:blipFill>
        <p:spPr>
          <a:xfrm>
            <a:off x="912598" y="1549400"/>
            <a:ext cx="8020050" cy="5308600"/>
          </a:xfrm>
          <a:prstGeom prst="rect">
            <a:avLst/>
          </a:prstGeom>
        </p:spPr>
      </p:pic>
    </p:spTree>
    <p:extLst>
      <p:ext uri="{BB962C8B-B14F-4D97-AF65-F5344CB8AC3E}">
        <p14:creationId xmlns:p14="http://schemas.microsoft.com/office/powerpoint/2010/main" val="84222090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6BDCC-C6A0-48BB-02C0-DEF79B4BE0D6}"/>
              </a:ext>
            </a:extLst>
          </p:cNvPr>
          <p:cNvSpPr>
            <a:spLocks noGrp="1"/>
          </p:cNvSpPr>
          <p:nvPr>
            <p:ph type="title"/>
          </p:nvPr>
        </p:nvSpPr>
        <p:spPr>
          <a:xfrm>
            <a:off x="589069" y="189666"/>
            <a:ext cx="6449187" cy="1174518"/>
          </a:xfrm>
        </p:spPr>
        <p:txBody>
          <a:bodyPr>
            <a:normAutofit/>
          </a:bodyPr>
          <a:lstStyle/>
          <a:p>
            <a:r>
              <a:rPr lang="en-US" dirty="0">
                <a:latin typeface="Franklin Gothic Medium" panose="020B0603020102020204" pitchFamily="34" charset="0"/>
              </a:rPr>
              <a:t>Enrollment Time Series</a:t>
            </a:r>
          </a:p>
        </p:txBody>
      </p:sp>
      <p:pic>
        <p:nvPicPr>
          <p:cNvPr id="5" name="Content Placeholder 4">
            <a:extLst>
              <a:ext uri="{FF2B5EF4-FFF2-40B4-BE49-F238E27FC236}">
                <a16:creationId xmlns:a16="http://schemas.microsoft.com/office/drawing/2014/main" id="{F82CDACC-634A-50BE-7145-93A214793E9C}"/>
              </a:ext>
            </a:extLst>
          </p:cNvPr>
          <p:cNvPicPr>
            <a:picLocks noGrp="1" noChangeAspect="1"/>
          </p:cNvPicPr>
          <p:nvPr>
            <p:ph idx="1"/>
          </p:nvPr>
        </p:nvPicPr>
        <p:blipFill>
          <a:blip r:embed="rId2"/>
          <a:stretch>
            <a:fillRect/>
          </a:stretch>
        </p:blipFill>
        <p:spPr>
          <a:xfrm>
            <a:off x="1082569" y="3904004"/>
            <a:ext cx="4764642" cy="2442308"/>
          </a:xfrm>
        </p:spPr>
      </p:pic>
      <p:pic>
        <p:nvPicPr>
          <p:cNvPr id="7" name="Picture 6">
            <a:extLst>
              <a:ext uri="{FF2B5EF4-FFF2-40B4-BE49-F238E27FC236}">
                <a16:creationId xmlns:a16="http://schemas.microsoft.com/office/drawing/2014/main" id="{61E7CE05-5DC6-A928-CA50-225FDEAE3F7A}"/>
              </a:ext>
            </a:extLst>
          </p:cNvPr>
          <p:cNvPicPr>
            <a:picLocks noChangeAspect="1"/>
          </p:cNvPicPr>
          <p:nvPr/>
        </p:nvPicPr>
        <p:blipFill>
          <a:blip r:embed="rId3"/>
          <a:stretch>
            <a:fillRect/>
          </a:stretch>
        </p:blipFill>
        <p:spPr>
          <a:xfrm>
            <a:off x="6466068" y="1323575"/>
            <a:ext cx="4874591" cy="2498813"/>
          </a:xfrm>
          <a:prstGeom prst="rect">
            <a:avLst/>
          </a:prstGeom>
        </p:spPr>
      </p:pic>
      <p:pic>
        <p:nvPicPr>
          <p:cNvPr id="9" name="Picture 8">
            <a:extLst>
              <a:ext uri="{FF2B5EF4-FFF2-40B4-BE49-F238E27FC236}">
                <a16:creationId xmlns:a16="http://schemas.microsoft.com/office/drawing/2014/main" id="{A203A696-53F7-4EBB-6220-0FEC088E1AA0}"/>
              </a:ext>
            </a:extLst>
          </p:cNvPr>
          <p:cNvPicPr>
            <a:picLocks noChangeAspect="1"/>
          </p:cNvPicPr>
          <p:nvPr/>
        </p:nvPicPr>
        <p:blipFill>
          <a:blip r:embed="rId4"/>
          <a:stretch>
            <a:fillRect/>
          </a:stretch>
        </p:blipFill>
        <p:spPr>
          <a:xfrm>
            <a:off x="6466068" y="3904004"/>
            <a:ext cx="4713627" cy="2442308"/>
          </a:xfrm>
          <a:prstGeom prst="rect">
            <a:avLst/>
          </a:prstGeom>
        </p:spPr>
      </p:pic>
      <p:pic>
        <p:nvPicPr>
          <p:cNvPr id="11" name="Picture 10">
            <a:hlinkClick r:id="rId5"/>
            <a:extLst>
              <a:ext uri="{FF2B5EF4-FFF2-40B4-BE49-F238E27FC236}">
                <a16:creationId xmlns:a16="http://schemas.microsoft.com/office/drawing/2014/main" id="{2C78AD25-07C4-5964-85E5-9CC39076E6F8}"/>
              </a:ext>
            </a:extLst>
          </p:cNvPr>
          <p:cNvPicPr>
            <a:picLocks noChangeAspect="1"/>
          </p:cNvPicPr>
          <p:nvPr/>
        </p:nvPicPr>
        <p:blipFill>
          <a:blip r:embed="rId6"/>
          <a:stretch>
            <a:fillRect/>
          </a:stretch>
        </p:blipFill>
        <p:spPr>
          <a:xfrm>
            <a:off x="975260" y="1351827"/>
            <a:ext cx="4750673" cy="2442308"/>
          </a:xfrm>
          <a:prstGeom prst="rect">
            <a:avLst/>
          </a:prstGeom>
        </p:spPr>
      </p:pic>
      <p:sp>
        <p:nvSpPr>
          <p:cNvPr id="12" name="Rectangle 11">
            <a:extLst>
              <a:ext uri="{FF2B5EF4-FFF2-40B4-BE49-F238E27FC236}">
                <a16:creationId xmlns:a16="http://schemas.microsoft.com/office/drawing/2014/main" id="{6CD0F61B-2E39-BB94-2CBE-7473E2F59B3E}"/>
              </a:ext>
            </a:extLst>
          </p:cNvPr>
          <p:cNvSpPr/>
          <p:nvPr/>
        </p:nvSpPr>
        <p:spPr>
          <a:xfrm rot="16200000">
            <a:off x="-276039" y="2388469"/>
            <a:ext cx="1730217" cy="707886"/>
          </a:xfrm>
          <a:prstGeom prst="rect">
            <a:avLst/>
          </a:prstGeom>
          <a:noFill/>
        </p:spPr>
        <p:txBody>
          <a:bodyPr wrap="square" lIns="91440" tIns="45720" rIns="91440" bIns="45720">
            <a:spAutoFit/>
          </a:bodyPr>
          <a:lstStyle/>
          <a:p>
            <a:pPr algn="ctr"/>
            <a:r>
              <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Pre-K</a:t>
            </a:r>
          </a:p>
        </p:txBody>
      </p:sp>
      <p:sp>
        <p:nvSpPr>
          <p:cNvPr id="13" name="Rectangle 12">
            <a:extLst>
              <a:ext uri="{FF2B5EF4-FFF2-40B4-BE49-F238E27FC236}">
                <a16:creationId xmlns:a16="http://schemas.microsoft.com/office/drawing/2014/main" id="{4565560A-7504-4A30-F629-B82F33663EC3}"/>
              </a:ext>
            </a:extLst>
          </p:cNvPr>
          <p:cNvSpPr/>
          <p:nvPr/>
        </p:nvSpPr>
        <p:spPr>
          <a:xfrm rot="16200000">
            <a:off x="-748079" y="4837841"/>
            <a:ext cx="2738792" cy="707886"/>
          </a:xfrm>
          <a:prstGeom prst="rect">
            <a:avLst/>
          </a:prstGeom>
          <a:noFill/>
        </p:spPr>
        <p:txBody>
          <a:bodyPr wrap="square" lIns="91440" tIns="45720" rIns="91440" bIns="45720">
            <a:spAutoFit/>
          </a:bodyPr>
          <a:lstStyle/>
          <a:p>
            <a:pPr algn="ctr"/>
            <a:r>
              <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Elementary</a:t>
            </a:r>
          </a:p>
        </p:txBody>
      </p:sp>
      <p:sp>
        <p:nvSpPr>
          <p:cNvPr id="14" name="Rectangle 13">
            <a:extLst>
              <a:ext uri="{FF2B5EF4-FFF2-40B4-BE49-F238E27FC236}">
                <a16:creationId xmlns:a16="http://schemas.microsoft.com/office/drawing/2014/main" id="{CF880D2A-E511-B1FD-6149-328A6E059AEC}"/>
              </a:ext>
            </a:extLst>
          </p:cNvPr>
          <p:cNvSpPr/>
          <p:nvPr/>
        </p:nvSpPr>
        <p:spPr>
          <a:xfrm rot="16200000">
            <a:off x="10241144" y="2180665"/>
            <a:ext cx="2738792" cy="707886"/>
          </a:xfrm>
          <a:prstGeom prst="rect">
            <a:avLst/>
          </a:prstGeom>
          <a:noFill/>
        </p:spPr>
        <p:txBody>
          <a:bodyPr wrap="square" lIns="91440" tIns="45720" rIns="91440" bIns="45720">
            <a:spAutoFit/>
          </a:bodyPr>
          <a:lstStyle/>
          <a:p>
            <a:pPr algn="ctr"/>
            <a:r>
              <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Middle</a:t>
            </a:r>
          </a:p>
        </p:txBody>
      </p:sp>
      <p:sp>
        <p:nvSpPr>
          <p:cNvPr id="15" name="Rectangle 14">
            <a:extLst>
              <a:ext uri="{FF2B5EF4-FFF2-40B4-BE49-F238E27FC236}">
                <a16:creationId xmlns:a16="http://schemas.microsoft.com/office/drawing/2014/main" id="{908F7552-55A9-AA9D-A474-0F2985B71AFC}"/>
              </a:ext>
            </a:extLst>
          </p:cNvPr>
          <p:cNvSpPr/>
          <p:nvPr/>
        </p:nvSpPr>
        <p:spPr>
          <a:xfrm rot="16200000">
            <a:off x="10283175" y="4508511"/>
            <a:ext cx="2738792" cy="707886"/>
          </a:xfrm>
          <a:prstGeom prst="rect">
            <a:avLst/>
          </a:prstGeom>
          <a:noFill/>
        </p:spPr>
        <p:txBody>
          <a:bodyPr wrap="square" lIns="91440" tIns="45720" rIns="91440" bIns="45720">
            <a:spAutoFit/>
          </a:bodyPr>
          <a:lstStyle/>
          <a:p>
            <a:pPr algn="ctr"/>
            <a:r>
              <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High</a:t>
            </a:r>
          </a:p>
        </p:txBody>
      </p:sp>
    </p:spTree>
    <p:extLst>
      <p:ext uri="{BB962C8B-B14F-4D97-AF65-F5344CB8AC3E}">
        <p14:creationId xmlns:p14="http://schemas.microsoft.com/office/powerpoint/2010/main" val="33489013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C896D-2A6D-04E9-4A1C-76D71B52E105}"/>
              </a:ext>
            </a:extLst>
          </p:cNvPr>
          <p:cNvSpPr>
            <a:spLocks noGrp="1"/>
          </p:cNvSpPr>
          <p:nvPr>
            <p:ph type="title"/>
          </p:nvPr>
        </p:nvSpPr>
        <p:spPr>
          <a:xfrm>
            <a:off x="524793" y="398687"/>
            <a:ext cx="4825708" cy="753465"/>
          </a:xfrm>
        </p:spPr>
        <p:txBody>
          <a:bodyPr/>
          <a:lstStyle/>
          <a:p>
            <a:r>
              <a:rPr lang="en-US" dirty="0">
                <a:latin typeface="Franklin Gothic Medium" panose="020B0603020102020204" pitchFamily="34" charset="0"/>
              </a:rPr>
              <a:t>Student</a:t>
            </a:r>
          </a:p>
        </p:txBody>
      </p:sp>
      <p:pic>
        <p:nvPicPr>
          <p:cNvPr id="5" name="Content Placeholder 4">
            <a:hlinkClick r:id="rId2"/>
            <a:extLst>
              <a:ext uri="{FF2B5EF4-FFF2-40B4-BE49-F238E27FC236}">
                <a16:creationId xmlns:a16="http://schemas.microsoft.com/office/drawing/2014/main" id="{11249486-5FAD-4948-17FD-EC1334986DFA}"/>
              </a:ext>
            </a:extLst>
          </p:cNvPr>
          <p:cNvPicPr>
            <a:picLocks noGrp="1" noChangeAspect="1"/>
          </p:cNvPicPr>
          <p:nvPr>
            <p:ph idx="1"/>
          </p:nvPr>
        </p:nvPicPr>
        <p:blipFill>
          <a:blip r:embed="rId3"/>
          <a:stretch>
            <a:fillRect/>
          </a:stretch>
        </p:blipFill>
        <p:spPr>
          <a:xfrm>
            <a:off x="962475" y="1253331"/>
            <a:ext cx="4534436" cy="2513591"/>
          </a:xfrm>
        </p:spPr>
      </p:pic>
      <p:pic>
        <p:nvPicPr>
          <p:cNvPr id="7" name="Picture 6">
            <a:extLst>
              <a:ext uri="{FF2B5EF4-FFF2-40B4-BE49-F238E27FC236}">
                <a16:creationId xmlns:a16="http://schemas.microsoft.com/office/drawing/2014/main" id="{8373BD0F-F136-BD13-E199-B2AE707D732F}"/>
              </a:ext>
            </a:extLst>
          </p:cNvPr>
          <p:cNvPicPr>
            <a:picLocks noChangeAspect="1"/>
          </p:cNvPicPr>
          <p:nvPr/>
        </p:nvPicPr>
        <p:blipFill>
          <a:blip r:embed="rId4"/>
          <a:stretch>
            <a:fillRect/>
          </a:stretch>
        </p:blipFill>
        <p:spPr>
          <a:xfrm>
            <a:off x="962475" y="3990446"/>
            <a:ext cx="4618518" cy="2502429"/>
          </a:xfrm>
          <a:prstGeom prst="rect">
            <a:avLst/>
          </a:prstGeom>
        </p:spPr>
      </p:pic>
      <p:pic>
        <p:nvPicPr>
          <p:cNvPr id="9" name="Picture 8">
            <a:extLst>
              <a:ext uri="{FF2B5EF4-FFF2-40B4-BE49-F238E27FC236}">
                <a16:creationId xmlns:a16="http://schemas.microsoft.com/office/drawing/2014/main" id="{F3634F12-BA73-21C2-23F9-3B44FD9ACCA0}"/>
              </a:ext>
            </a:extLst>
          </p:cNvPr>
          <p:cNvPicPr>
            <a:picLocks noChangeAspect="1"/>
          </p:cNvPicPr>
          <p:nvPr/>
        </p:nvPicPr>
        <p:blipFill>
          <a:blip r:embed="rId5"/>
          <a:stretch>
            <a:fillRect/>
          </a:stretch>
        </p:blipFill>
        <p:spPr>
          <a:xfrm>
            <a:off x="6096000" y="1253331"/>
            <a:ext cx="4417943" cy="2519517"/>
          </a:xfrm>
          <a:prstGeom prst="rect">
            <a:avLst/>
          </a:prstGeom>
        </p:spPr>
      </p:pic>
      <p:pic>
        <p:nvPicPr>
          <p:cNvPr id="11" name="Picture 10">
            <a:extLst>
              <a:ext uri="{FF2B5EF4-FFF2-40B4-BE49-F238E27FC236}">
                <a16:creationId xmlns:a16="http://schemas.microsoft.com/office/drawing/2014/main" id="{026D8A78-4B2F-F8E8-4429-4EF58577C408}"/>
              </a:ext>
            </a:extLst>
          </p:cNvPr>
          <p:cNvPicPr>
            <a:picLocks noChangeAspect="1"/>
          </p:cNvPicPr>
          <p:nvPr/>
        </p:nvPicPr>
        <p:blipFill>
          <a:blip r:embed="rId6"/>
          <a:stretch>
            <a:fillRect/>
          </a:stretch>
        </p:blipFill>
        <p:spPr>
          <a:xfrm>
            <a:off x="6096000" y="4039995"/>
            <a:ext cx="4417943" cy="2502430"/>
          </a:xfrm>
          <a:prstGeom prst="rect">
            <a:avLst/>
          </a:prstGeom>
        </p:spPr>
      </p:pic>
      <p:sp>
        <p:nvSpPr>
          <p:cNvPr id="12" name="Rectangle 11">
            <a:extLst>
              <a:ext uri="{FF2B5EF4-FFF2-40B4-BE49-F238E27FC236}">
                <a16:creationId xmlns:a16="http://schemas.microsoft.com/office/drawing/2014/main" id="{56297D54-2129-2002-6B76-97351FD6C2BA}"/>
              </a:ext>
            </a:extLst>
          </p:cNvPr>
          <p:cNvSpPr/>
          <p:nvPr/>
        </p:nvSpPr>
        <p:spPr>
          <a:xfrm rot="16200000">
            <a:off x="-276039" y="2388469"/>
            <a:ext cx="1730217" cy="707886"/>
          </a:xfrm>
          <a:prstGeom prst="rect">
            <a:avLst/>
          </a:prstGeom>
          <a:noFill/>
        </p:spPr>
        <p:txBody>
          <a:bodyPr wrap="square" lIns="91440" tIns="45720" rIns="91440" bIns="45720">
            <a:spAutoFit/>
          </a:bodyPr>
          <a:lstStyle/>
          <a:p>
            <a:pPr algn="ctr"/>
            <a:r>
              <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Pre-K</a:t>
            </a:r>
          </a:p>
        </p:txBody>
      </p:sp>
      <p:sp>
        <p:nvSpPr>
          <p:cNvPr id="14" name="Rectangle 13">
            <a:extLst>
              <a:ext uri="{FF2B5EF4-FFF2-40B4-BE49-F238E27FC236}">
                <a16:creationId xmlns:a16="http://schemas.microsoft.com/office/drawing/2014/main" id="{C9720F54-C150-B3D4-E449-ED8D512A5AC2}"/>
              </a:ext>
            </a:extLst>
          </p:cNvPr>
          <p:cNvSpPr/>
          <p:nvPr/>
        </p:nvSpPr>
        <p:spPr>
          <a:xfrm rot="16200000">
            <a:off x="10241144" y="2180665"/>
            <a:ext cx="2738792" cy="707886"/>
          </a:xfrm>
          <a:prstGeom prst="rect">
            <a:avLst/>
          </a:prstGeom>
          <a:noFill/>
        </p:spPr>
        <p:txBody>
          <a:bodyPr wrap="square" lIns="91440" tIns="45720" rIns="91440" bIns="45720">
            <a:spAutoFit/>
          </a:bodyPr>
          <a:lstStyle/>
          <a:p>
            <a:pPr algn="ctr"/>
            <a:r>
              <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Middle</a:t>
            </a:r>
          </a:p>
        </p:txBody>
      </p:sp>
      <p:sp>
        <p:nvSpPr>
          <p:cNvPr id="15" name="Rectangle 14">
            <a:extLst>
              <a:ext uri="{FF2B5EF4-FFF2-40B4-BE49-F238E27FC236}">
                <a16:creationId xmlns:a16="http://schemas.microsoft.com/office/drawing/2014/main" id="{2492315B-D52B-C64E-0582-2903210D3474}"/>
              </a:ext>
            </a:extLst>
          </p:cNvPr>
          <p:cNvSpPr/>
          <p:nvPr/>
        </p:nvSpPr>
        <p:spPr>
          <a:xfrm rot="16200000">
            <a:off x="10283175" y="4508511"/>
            <a:ext cx="2738792" cy="707886"/>
          </a:xfrm>
          <a:prstGeom prst="rect">
            <a:avLst/>
          </a:prstGeom>
          <a:noFill/>
        </p:spPr>
        <p:txBody>
          <a:bodyPr wrap="square" lIns="91440" tIns="45720" rIns="91440" bIns="45720">
            <a:spAutoFit/>
          </a:bodyPr>
          <a:lstStyle/>
          <a:p>
            <a:pPr algn="ctr"/>
            <a:r>
              <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High</a:t>
            </a:r>
          </a:p>
        </p:txBody>
      </p:sp>
      <p:sp>
        <p:nvSpPr>
          <p:cNvPr id="16" name="Rectangle 15">
            <a:extLst>
              <a:ext uri="{FF2B5EF4-FFF2-40B4-BE49-F238E27FC236}">
                <a16:creationId xmlns:a16="http://schemas.microsoft.com/office/drawing/2014/main" id="{FF43F583-3561-F17F-5D59-B12BC0C6C9CD}"/>
              </a:ext>
            </a:extLst>
          </p:cNvPr>
          <p:cNvSpPr/>
          <p:nvPr/>
        </p:nvSpPr>
        <p:spPr>
          <a:xfrm rot="16200000">
            <a:off x="-748079" y="4837841"/>
            <a:ext cx="2738792" cy="707886"/>
          </a:xfrm>
          <a:prstGeom prst="rect">
            <a:avLst/>
          </a:prstGeom>
          <a:noFill/>
        </p:spPr>
        <p:txBody>
          <a:bodyPr wrap="square" lIns="91440" tIns="45720" rIns="91440" bIns="45720">
            <a:spAutoFit/>
          </a:bodyPr>
          <a:lstStyle/>
          <a:p>
            <a:pPr algn="ctr"/>
            <a:r>
              <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Elementary</a:t>
            </a:r>
          </a:p>
        </p:txBody>
      </p:sp>
    </p:spTree>
    <p:extLst>
      <p:ext uri="{BB962C8B-B14F-4D97-AF65-F5344CB8AC3E}">
        <p14:creationId xmlns:p14="http://schemas.microsoft.com/office/powerpoint/2010/main" val="3663111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F1AA10-AA97-ECFB-F962-B6115E802F66}"/>
              </a:ext>
            </a:extLst>
          </p:cNvPr>
          <p:cNvSpPr/>
          <p:nvPr/>
        </p:nvSpPr>
        <p:spPr>
          <a:xfrm>
            <a:off x="679048" y="965600"/>
            <a:ext cx="11022952" cy="4926800"/>
          </a:xfrm>
          <a:prstGeom prst="rect">
            <a:avLst/>
          </a:prstGeom>
          <a:solidFill>
            <a:schemeClr val="tx2">
              <a:lumMod val="40000"/>
              <a:lumOff val="60000"/>
              <a:alpha val="8783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4ADC9481-CC18-41DF-2C96-1777BDD029B8}"/>
              </a:ext>
            </a:extLst>
          </p:cNvPr>
          <p:cNvSpPr>
            <a:spLocks noGrp="1"/>
          </p:cNvSpPr>
          <p:nvPr>
            <p:ph type="title"/>
          </p:nvPr>
        </p:nvSpPr>
        <p:spPr>
          <a:xfrm>
            <a:off x="679752" y="2230200"/>
            <a:ext cx="10833200" cy="2397600"/>
          </a:xfrm>
        </p:spPr>
        <p:txBody>
          <a:bodyPr>
            <a:noAutofit/>
          </a:bodyPr>
          <a:lstStyle/>
          <a:p>
            <a:r>
              <a:rPr lang="en-US" sz="8000" dirty="0"/>
              <a:t>Early Warning System in Reading</a:t>
            </a:r>
          </a:p>
        </p:txBody>
      </p:sp>
    </p:spTree>
    <p:extLst>
      <p:ext uri="{BB962C8B-B14F-4D97-AF65-F5344CB8AC3E}">
        <p14:creationId xmlns:p14="http://schemas.microsoft.com/office/powerpoint/2010/main" val="13970088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5B883-D9BD-00C6-1481-25EE130325EF}"/>
              </a:ext>
            </a:extLst>
          </p:cNvPr>
          <p:cNvSpPr>
            <a:spLocks noGrp="1"/>
          </p:cNvSpPr>
          <p:nvPr>
            <p:ph type="title"/>
          </p:nvPr>
        </p:nvSpPr>
        <p:spPr>
          <a:xfrm>
            <a:off x="673048" y="456573"/>
            <a:ext cx="4380865" cy="791459"/>
          </a:xfrm>
        </p:spPr>
        <p:txBody>
          <a:bodyPr/>
          <a:lstStyle/>
          <a:p>
            <a:r>
              <a:rPr lang="en-US" dirty="0">
                <a:latin typeface="Franklin Gothic Medium" panose="020B0603020102020204" pitchFamily="34" charset="0"/>
              </a:rPr>
              <a:t>Courses</a:t>
            </a:r>
          </a:p>
        </p:txBody>
      </p:sp>
      <p:pic>
        <p:nvPicPr>
          <p:cNvPr id="5" name="Content Placeholder 4">
            <a:hlinkClick r:id="rId2"/>
            <a:extLst>
              <a:ext uri="{FF2B5EF4-FFF2-40B4-BE49-F238E27FC236}">
                <a16:creationId xmlns:a16="http://schemas.microsoft.com/office/drawing/2014/main" id="{75BB4240-3220-1E2B-E900-37330C7A1A79}"/>
              </a:ext>
            </a:extLst>
          </p:cNvPr>
          <p:cNvPicPr>
            <a:picLocks noGrp="1" noChangeAspect="1"/>
          </p:cNvPicPr>
          <p:nvPr>
            <p:ph idx="1"/>
          </p:nvPr>
        </p:nvPicPr>
        <p:blipFill>
          <a:blip r:embed="rId3"/>
          <a:stretch>
            <a:fillRect/>
          </a:stretch>
        </p:blipFill>
        <p:spPr>
          <a:xfrm>
            <a:off x="1037351" y="1415722"/>
            <a:ext cx="9536056" cy="5316398"/>
          </a:xfrm>
        </p:spPr>
      </p:pic>
    </p:spTree>
    <p:extLst>
      <p:ext uri="{BB962C8B-B14F-4D97-AF65-F5344CB8AC3E}">
        <p14:creationId xmlns:p14="http://schemas.microsoft.com/office/powerpoint/2010/main" val="35594213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68D7E-E5DC-68D9-5DF4-E97764A125ED}"/>
              </a:ext>
            </a:extLst>
          </p:cNvPr>
          <p:cNvSpPr>
            <a:spLocks noGrp="1"/>
          </p:cNvSpPr>
          <p:nvPr>
            <p:ph type="title"/>
          </p:nvPr>
        </p:nvSpPr>
        <p:spPr>
          <a:xfrm>
            <a:off x="450627" y="336168"/>
            <a:ext cx="4319081" cy="1075665"/>
          </a:xfrm>
        </p:spPr>
        <p:txBody>
          <a:bodyPr/>
          <a:lstStyle/>
          <a:p>
            <a:r>
              <a:rPr lang="en-US" dirty="0">
                <a:latin typeface="Franklin Gothic Medium" panose="020B0603020102020204" pitchFamily="34" charset="0"/>
              </a:rPr>
              <a:t>Personnel</a:t>
            </a:r>
          </a:p>
        </p:txBody>
      </p:sp>
      <p:pic>
        <p:nvPicPr>
          <p:cNvPr id="5" name="Content Placeholder 4">
            <a:extLst>
              <a:ext uri="{FF2B5EF4-FFF2-40B4-BE49-F238E27FC236}">
                <a16:creationId xmlns:a16="http://schemas.microsoft.com/office/drawing/2014/main" id="{B53AE39F-9105-B466-D518-DE067C415E26}"/>
              </a:ext>
            </a:extLst>
          </p:cNvPr>
          <p:cNvPicPr>
            <a:picLocks noGrp="1" noChangeAspect="1"/>
          </p:cNvPicPr>
          <p:nvPr>
            <p:ph idx="1"/>
          </p:nvPr>
        </p:nvPicPr>
        <p:blipFill>
          <a:blip r:embed="rId2"/>
          <a:stretch>
            <a:fillRect/>
          </a:stretch>
        </p:blipFill>
        <p:spPr>
          <a:xfrm>
            <a:off x="928686" y="4053818"/>
            <a:ext cx="4602052" cy="2586202"/>
          </a:xfrm>
        </p:spPr>
      </p:pic>
      <p:pic>
        <p:nvPicPr>
          <p:cNvPr id="7" name="Picture 6">
            <a:hlinkClick r:id="rId3"/>
            <a:extLst>
              <a:ext uri="{FF2B5EF4-FFF2-40B4-BE49-F238E27FC236}">
                <a16:creationId xmlns:a16="http://schemas.microsoft.com/office/drawing/2014/main" id="{2277D676-7D6D-31FA-5DD8-F859818AE7D6}"/>
              </a:ext>
            </a:extLst>
          </p:cNvPr>
          <p:cNvPicPr>
            <a:picLocks noChangeAspect="1"/>
          </p:cNvPicPr>
          <p:nvPr/>
        </p:nvPicPr>
        <p:blipFill>
          <a:blip r:embed="rId4"/>
          <a:stretch>
            <a:fillRect/>
          </a:stretch>
        </p:blipFill>
        <p:spPr>
          <a:xfrm>
            <a:off x="928686" y="1346372"/>
            <a:ext cx="4511566" cy="2569045"/>
          </a:xfrm>
          <a:prstGeom prst="rect">
            <a:avLst/>
          </a:prstGeom>
        </p:spPr>
      </p:pic>
      <p:sp>
        <p:nvSpPr>
          <p:cNvPr id="8" name="Rectangle 7">
            <a:extLst>
              <a:ext uri="{FF2B5EF4-FFF2-40B4-BE49-F238E27FC236}">
                <a16:creationId xmlns:a16="http://schemas.microsoft.com/office/drawing/2014/main" id="{10666BC5-B271-9A54-78AB-D65C7A1FD425}"/>
              </a:ext>
            </a:extLst>
          </p:cNvPr>
          <p:cNvSpPr/>
          <p:nvPr/>
        </p:nvSpPr>
        <p:spPr>
          <a:xfrm rot="16200000">
            <a:off x="-276039" y="2388469"/>
            <a:ext cx="1730217" cy="707886"/>
          </a:xfrm>
          <a:prstGeom prst="rect">
            <a:avLst/>
          </a:prstGeom>
          <a:noFill/>
        </p:spPr>
        <p:txBody>
          <a:bodyPr wrap="square" lIns="91440" tIns="45720" rIns="91440" bIns="45720">
            <a:spAutoFit/>
          </a:bodyPr>
          <a:lstStyle/>
          <a:p>
            <a:pPr algn="ctr"/>
            <a:r>
              <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Pre-K</a:t>
            </a:r>
          </a:p>
        </p:txBody>
      </p:sp>
      <p:sp>
        <p:nvSpPr>
          <p:cNvPr id="9" name="Rectangle 8">
            <a:extLst>
              <a:ext uri="{FF2B5EF4-FFF2-40B4-BE49-F238E27FC236}">
                <a16:creationId xmlns:a16="http://schemas.microsoft.com/office/drawing/2014/main" id="{83DE7136-2B2D-4B0F-3346-3207AFC9CAE9}"/>
              </a:ext>
            </a:extLst>
          </p:cNvPr>
          <p:cNvSpPr/>
          <p:nvPr/>
        </p:nvSpPr>
        <p:spPr>
          <a:xfrm rot="16200000">
            <a:off x="-748079" y="4837841"/>
            <a:ext cx="2738792" cy="707886"/>
          </a:xfrm>
          <a:prstGeom prst="rect">
            <a:avLst/>
          </a:prstGeom>
          <a:noFill/>
        </p:spPr>
        <p:txBody>
          <a:bodyPr wrap="square" lIns="91440" tIns="45720" rIns="91440" bIns="45720">
            <a:spAutoFit/>
          </a:bodyPr>
          <a:lstStyle/>
          <a:p>
            <a:pPr algn="ctr"/>
            <a:r>
              <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Elementary</a:t>
            </a:r>
          </a:p>
        </p:txBody>
      </p:sp>
      <p:sp>
        <p:nvSpPr>
          <p:cNvPr id="10" name="Rectangle 9">
            <a:extLst>
              <a:ext uri="{FF2B5EF4-FFF2-40B4-BE49-F238E27FC236}">
                <a16:creationId xmlns:a16="http://schemas.microsoft.com/office/drawing/2014/main" id="{33A0DFA0-AF3E-E48E-F630-4A15D1EE4645}"/>
              </a:ext>
            </a:extLst>
          </p:cNvPr>
          <p:cNvSpPr/>
          <p:nvPr/>
        </p:nvSpPr>
        <p:spPr>
          <a:xfrm rot="16200000">
            <a:off x="10241144" y="2180665"/>
            <a:ext cx="2738792" cy="707886"/>
          </a:xfrm>
          <a:prstGeom prst="rect">
            <a:avLst/>
          </a:prstGeom>
          <a:noFill/>
        </p:spPr>
        <p:txBody>
          <a:bodyPr wrap="square" lIns="91440" tIns="45720" rIns="91440" bIns="45720">
            <a:spAutoFit/>
          </a:bodyPr>
          <a:lstStyle/>
          <a:p>
            <a:pPr algn="ctr"/>
            <a:r>
              <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Middle</a:t>
            </a:r>
          </a:p>
        </p:txBody>
      </p:sp>
      <p:sp>
        <p:nvSpPr>
          <p:cNvPr id="11" name="Rectangle 10">
            <a:extLst>
              <a:ext uri="{FF2B5EF4-FFF2-40B4-BE49-F238E27FC236}">
                <a16:creationId xmlns:a16="http://schemas.microsoft.com/office/drawing/2014/main" id="{49D962A0-98DF-98B6-3E23-B8D2A5DEDEBB}"/>
              </a:ext>
            </a:extLst>
          </p:cNvPr>
          <p:cNvSpPr/>
          <p:nvPr/>
        </p:nvSpPr>
        <p:spPr>
          <a:xfrm rot="16200000">
            <a:off x="10283175" y="4508511"/>
            <a:ext cx="2738792" cy="707886"/>
          </a:xfrm>
          <a:prstGeom prst="rect">
            <a:avLst/>
          </a:prstGeom>
          <a:noFill/>
        </p:spPr>
        <p:txBody>
          <a:bodyPr wrap="square" lIns="91440" tIns="45720" rIns="91440" bIns="45720">
            <a:spAutoFit/>
          </a:bodyPr>
          <a:lstStyle/>
          <a:p>
            <a:pPr algn="ctr"/>
            <a:r>
              <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High</a:t>
            </a:r>
          </a:p>
        </p:txBody>
      </p:sp>
      <p:pic>
        <p:nvPicPr>
          <p:cNvPr id="13" name="Picture 12">
            <a:extLst>
              <a:ext uri="{FF2B5EF4-FFF2-40B4-BE49-F238E27FC236}">
                <a16:creationId xmlns:a16="http://schemas.microsoft.com/office/drawing/2014/main" id="{CC28EC74-E5E3-3D27-8C95-40C94C7D8D7E}"/>
              </a:ext>
            </a:extLst>
          </p:cNvPr>
          <p:cNvPicPr>
            <a:picLocks noChangeAspect="1"/>
          </p:cNvPicPr>
          <p:nvPr/>
        </p:nvPicPr>
        <p:blipFill>
          <a:blip r:embed="rId5"/>
          <a:stretch>
            <a:fillRect/>
          </a:stretch>
        </p:blipFill>
        <p:spPr>
          <a:xfrm>
            <a:off x="6270718" y="1350525"/>
            <a:ext cx="4732329" cy="2586202"/>
          </a:xfrm>
          <a:prstGeom prst="rect">
            <a:avLst/>
          </a:prstGeom>
        </p:spPr>
      </p:pic>
      <p:pic>
        <p:nvPicPr>
          <p:cNvPr id="15" name="Picture 14">
            <a:extLst>
              <a:ext uri="{FF2B5EF4-FFF2-40B4-BE49-F238E27FC236}">
                <a16:creationId xmlns:a16="http://schemas.microsoft.com/office/drawing/2014/main" id="{21F7F3D3-4F97-DC10-E8E2-A97301CBDAB5}"/>
              </a:ext>
            </a:extLst>
          </p:cNvPr>
          <p:cNvPicPr>
            <a:picLocks noChangeAspect="1"/>
          </p:cNvPicPr>
          <p:nvPr/>
        </p:nvPicPr>
        <p:blipFill>
          <a:blip r:embed="rId6"/>
          <a:stretch>
            <a:fillRect/>
          </a:stretch>
        </p:blipFill>
        <p:spPr>
          <a:xfrm>
            <a:off x="6270717" y="4054611"/>
            <a:ext cx="4732329" cy="2590867"/>
          </a:xfrm>
          <a:prstGeom prst="rect">
            <a:avLst/>
          </a:prstGeom>
        </p:spPr>
      </p:pic>
    </p:spTree>
    <p:extLst>
      <p:ext uri="{BB962C8B-B14F-4D97-AF65-F5344CB8AC3E}">
        <p14:creationId xmlns:p14="http://schemas.microsoft.com/office/powerpoint/2010/main" val="36936364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1F375-7D60-1611-8B4B-E04ACD9D3D71}"/>
              </a:ext>
            </a:extLst>
          </p:cNvPr>
          <p:cNvSpPr>
            <a:spLocks noGrp="1"/>
          </p:cNvSpPr>
          <p:nvPr>
            <p:ph type="title"/>
          </p:nvPr>
        </p:nvSpPr>
        <p:spPr>
          <a:xfrm>
            <a:off x="710119" y="518357"/>
            <a:ext cx="4393222" cy="680248"/>
          </a:xfrm>
        </p:spPr>
        <p:txBody>
          <a:bodyPr>
            <a:normAutofit fontScale="90000"/>
          </a:bodyPr>
          <a:lstStyle/>
          <a:p>
            <a:r>
              <a:rPr lang="en-US" dirty="0">
                <a:latin typeface="Franklin Gothic Medium" panose="020B0603020102020204" pitchFamily="34" charset="0"/>
              </a:rPr>
              <a:t>Central Staffing</a:t>
            </a:r>
          </a:p>
        </p:txBody>
      </p:sp>
      <p:pic>
        <p:nvPicPr>
          <p:cNvPr id="5" name="Content Placeholder 4">
            <a:hlinkClick r:id="rId2"/>
            <a:extLst>
              <a:ext uri="{FF2B5EF4-FFF2-40B4-BE49-F238E27FC236}">
                <a16:creationId xmlns:a16="http://schemas.microsoft.com/office/drawing/2014/main" id="{81C261FA-CE92-C1C7-4D9A-A7F175BF8E2E}"/>
              </a:ext>
            </a:extLst>
          </p:cNvPr>
          <p:cNvPicPr>
            <a:picLocks noGrp="1" noChangeAspect="1"/>
          </p:cNvPicPr>
          <p:nvPr>
            <p:ph idx="1"/>
          </p:nvPr>
        </p:nvPicPr>
        <p:blipFill>
          <a:blip r:embed="rId3"/>
          <a:stretch>
            <a:fillRect/>
          </a:stretch>
        </p:blipFill>
        <p:spPr>
          <a:xfrm>
            <a:off x="1016331" y="1394701"/>
            <a:ext cx="9189214" cy="5123032"/>
          </a:xfrm>
        </p:spPr>
      </p:pic>
    </p:spTree>
    <p:extLst>
      <p:ext uri="{BB962C8B-B14F-4D97-AF65-F5344CB8AC3E}">
        <p14:creationId xmlns:p14="http://schemas.microsoft.com/office/powerpoint/2010/main" val="23447827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86FF4-C75A-F3E2-7A91-180E68ADC1CA}"/>
              </a:ext>
            </a:extLst>
          </p:cNvPr>
          <p:cNvSpPr>
            <a:spLocks noGrp="1"/>
          </p:cNvSpPr>
          <p:nvPr>
            <p:ph type="title"/>
          </p:nvPr>
        </p:nvSpPr>
        <p:spPr>
          <a:xfrm>
            <a:off x="747188" y="354880"/>
            <a:ext cx="5727752" cy="917865"/>
          </a:xfrm>
        </p:spPr>
        <p:txBody>
          <a:bodyPr>
            <a:normAutofit/>
          </a:bodyPr>
          <a:lstStyle/>
          <a:p>
            <a:r>
              <a:rPr lang="en-US" dirty="0">
                <a:latin typeface="Franklin Gothic Medium" panose="020B0603020102020204" pitchFamily="34" charset="0"/>
              </a:rPr>
              <a:t>Teacher Student Ratio</a:t>
            </a:r>
          </a:p>
        </p:txBody>
      </p:sp>
      <p:pic>
        <p:nvPicPr>
          <p:cNvPr id="5" name="Content Placeholder 4">
            <a:hlinkClick r:id="rId2"/>
            <a:extLst>
              <a:ext uri="{FF2B5EF4-FFF2-40B4-BE49-F238E27FC236}">
                <a16:creationId xmlns:a16="http://schemas.microsoft.com/office/drawing/2014/main" id="{C6473A46-6C1A-ECAB-9A48-5469DAC16C07}"/>
              </a:ext>
            </a:extLst>
          </p:cNvPr>
          <p:cNvPicPr>
            <a:picLocks noGrp="1" noChangeAspect="1"/>
          </p:cNvPicPr>
          <p:nvPr>
            <p:ph idx="1"/>
          </p:nvPr>
        </p:nvPicPr>
        <p:blipFill>
          <a:blip r:embed="rId3"/>
          <a:stretch>
            <a:fillRect/>
          </a:stretch>
        </p:blipFill>
        <p:spPr>
          <a:xfrm>
            <a:off x="983365" y="1394700"/>
            <a:ext cx="9463917" cy="5231986"/>
          </a:xfrm>
        </p:spPr>
      </p:pic>
    </p:spTree>
    <p:extLst>
      <p:ext uri="{BB962C8B-B14F-4D97-AF65-F5344CB8AC3E}">
        <p14:creationId xmlns:p14="http://schemas.microsoft.com/office/powerpoint/2010/main" val="2929582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A233C48-8782-FE0E-043A-5AF7BB786002}"/>
              </a:ext>
            </a:extLst>
          </p:cNvPr>
          <p:cNvSpPr txBox="1">
            <a:spLocks/>
          </p:cNvSpPr>
          <p:nvPr/>
        </p:nvSpPr>
        <p:spPr>
          <a:xfrm>
            <a:off x="666528" y="761140"/>
            <a:ext cx="10858944" cy="935200"/>
          </a:xfrm>
          <a:prstGeom prst="rect">
            <a:avLst/>
          </a:prstGeom>
        </p:spPr>
        <p:txBody>
          <a:bodyPr spcFirstLastPara="1" vert="horz" wrap="square" lIns="91425" tIns="91425" rIns="91425" bIns="91425" rtlCol="0" anchor="t" anchorCtr="0">
            <a:normAutofit/>
          </a:bodyPr>
          <a:lstStyle>
            <a:lvl1pPr lvl="0" algn="l" defTabSz="914400" rtl="0" eaLnBrk="1" latinLnBrk="0" hangingPunct="1">
              <a:lnSpc>
                <a:spcPct val="90000"/>
              </a:lnSpc>
              <a:spcBef>
                <a:spcPts val="0"/>
              </a:spcBef>
              <a:spcAft>
                <a:spcPts val="0"/>
              </a:spcAft>
              <a:buClr>
                <a:srgbClr val="026670"/>
              </a:buClr>
              <a:buSzPts val="3200"/>
              <a:buFont typeface="Calibri"/>
              <a:buNone/>
              <a:defRPr sz="4400" kern="1200">
                <a:solidFill>
                  <a:srgbClr val="026670"/>
                </a:solidFill>
                <a:latin typeface="Calibri"/>
                <a:ea typeface="Calibri"/>
                <a:cs typeface="Calibri"/>
                <a:sym typeface="Calibri"/>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r>
              <a:rPr lang="en-US" dirty="0">
                <a:solidFill>
                  <a:schemeClr val="tx1"/>
                </a:solidFill>
                <a:latin typeface="Franklin Gothic Medium" panose="020B0603020102020204" pitchFamily="34" charset="0"/>
              </a:rPr>
              <a:t>Academic Achievement</a:t>
            </a:r>
          </a:p>
        </p:txBody>
      </p:sp>
      <p:pic>
        <p:nvPicPr>
          <p:cNvPr id="12" name="Picture 11">
            <a:hlinkClick r:id="rId2"/>
            <a:extLst>
              <a:ext uri="{FF2B5EF4-FFF2-40B4-BE49-F238E27FC236}">
                <a16:creationId xmlns:a16="http://schemas.microsoft.com/office/drawing/2014/main" id="{CD405835-FD80-2295-AD58-8E0258C33BBD}"/>
              </a:ext>
            </a:extLst>
          </p:cNvPr>
          <p:cNvPicPr>
            <a:picLocks noChangeAspect="1"/>
          </p:cNvPicPr>
          <p:nvPr/>
        </p:nvPicPr>
        <p:blipFill>
          <a:blip r:embed="rId3"/>
          <a:stretch>
            <a:fillRect/>
          </a:stretch>
        </p:blipFill>
        <p:spPr>
          <a:xfrm>
            <a:off x="4096702" y="1502881"/>
            <a:ext cx="7772400" cy="4385168"/>
          </a:xfrm>
          <a:prstGeom prst="rect">
            <a:avLst/>
          </a:prstGeom>
        </p:spPr>
      </p:pic>
      <p:pic>
        <p:nvPicPr>
          <p:cNvPr id="8" name="Picture 7">
            <a:extLst>
              <a:ext uri="{FF2B5EF4-FFF2-40B4-BE49-F238E27FC236}">
                <a16:creationId xmlns:a16="http://schemas.microsoft.com/office/drawing/2014/main" id="{2502E790-AA2D-4533-90D4-34E0729EF832}"/>
              </a:ext>
            </a:extLst>
          </p:cNvPr>
          <p:cNvPicPr>
            <a:picLocks noChangeAspect="1"/>
          </p:cNvPicPr>
          <p:nvPr/>
        </p:nvPicPr>
        <p:blipFill>
          <a:blip r:embed="rId4"/>
          <a:stretch>
            <a:fillRect/>
          </a:stretch>
        </p:blipFill>
        <p:spPr>
          <a:xfrm>
            <a:off x="666527" y="4473503"/>
            <a:ext cx="6734397" cy="22432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6612134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extLst>
              <a:ext uri="{FF2B5EF4-FFF2-40B4-BE49-F238E27FC236}">
                <a16:creationId xmlns:a16="http://schemas.microsoft.com/office/drawing/2014/main" id="{FD2ABAC1-3843-6662-FA50-E89C98E09C21}"/>
              </a:ext>
            </a:extLst>
          </p:cNvPr>
          <p:cNvPicPr>
            <a:picLocks noChangeAspect="1"/>
          </p:cNvPicPr>
          <p:nvPr/>
        </p:nvPicPr>
        <p:blipFill>
          <a:blip r:embed="rId3"/>
          <a:stretch>
            <a:fillRect/>
          </a:stretch>
        </p:blipFill>
        <p:spPr>
          <a:xfrm>
            <a:off x="766606" y="1526271"/>
            <a:ext cx="6046524" cy="34236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itle 1">
            <a:extLst>
              <a:ext uri="{FF2B5EF4-FFF2-40B4-BE49-F238E27FC236}">
                <a16:creationId xmlns:a16="http://schemas.microsoft.com/office/drawing/2014/main" id="{DA233C48-8782-FE0E-043A-5AF7BB786002}"/>
              </a:ext>
            </a:extLst>
          </p:cNvPr>
          <p:cNvSpPr txBox="1">
            <a:spLocks/>
          </p:cNvSpPr>
          <p:nvPr/>
        </p:nvSpPr>
        <p:spPr>
          <a:xfrm>
            <a:off x="666528" y="761140"/>
            <a:ext cx="10858944" cy="935200"/>
          </a:xfrm>
          <a:prstGeom prst="rect">
            <a:avLst/>
          </a:prstGeom>
        </p:spPr>
        <p:txBody>
          <a:bodyPr spcFirstLastPara="1" vert="horz" wrap="square" lIns="91425" tIns="91425" rIns="91425" bIns="91425" rtlCol="0" anchor="t" anchorCtr="0">
            <a:normAutofit/>
          </a:bodyPr>
          <a:lstStyle>
            <a:lvl1pPr lvl="0" algn="l" defTabSz="914400" rtl="0" eaLnBrk="1" latinLnBrk="0" hangingPunct="1">
              <a:lnSpc>
                <a:spcPct val="90000"/>
              </a:lnSpc>
              <a:spcBef>
                <a:spcPts val="0"/>
              </a:spcBef>
              <a:spcAft>
                <a:spcPts val="0"/>
              </a:spcAft>
              <a:buClr>
                <a:srgbClr val="026670"/>
              </a:buClr>
              <a:buSzPts val="3200"/>
              <a:buFont typeface="Calibri"/>
              <a:buNone/>
              <a:defRPr sz="4400" kern="1200">
                <a:solidFill>
                  <a:srgbClr val="026670"/>
                </a:solidFill>
                <a:latin typeface="Calibri"/>
                <a:ea typeface="Calibri"/>
                <a:cs typeface="Calibri"/>
                <a:sym typeface="Calibri"/>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r>
              <a:rPr lang="en-US" dirty="0">
                <a:solidFill>
                  <a:schemeClr val="tx1"/>
                </a:solidFill>
                <a:latin typeface="Franklin Gothic Medium" panose="020B0603020102020204" pitchFamily="34" charset="0"/>
              </a:rPr>
              <a:t>Academic Achievement</a:t>
            </a:r>
          </a:p>
        </p:txBody>
      </p:sp>
      <p:pic>
        <p:nvPicPr>
          <p:cNvPr id="3" name="Picture 2">
            <a:extLst>
              <a:ext uri="{FF2B5EF4-FFF2-40B4-BE49-F238E27FC236}">
                <a16:creationId xmlns:a16="http://schemas.microsoft.com/office/drawing/2014/main" id="{F58DFE38-0F67-0B7D-1457-48085E1DB0CF}"/>
              </a:ext>
            </a:extLst>
          </p:cNvPr>
          <p:cNvPicPr>
            <a:picLocks noChangeAspect="1"/>
          </p:cNvPicPr>
          <p:nvPr/>
        </p:nvPicPr>
        <p:blipFill>
          <a:blip r:embed="rId4"/>
          <a:stretch>
            <a:fillRect/>
          </a:stretch>
        </p:blipFill>
        <p:spPr>
          <a:xfrm>
            <a:off x="5594931" y="3091476"/>
            <a:ext cx="6413581" cy="3582431"/>
          </a:xfrm>
          <a:prstGeom prst="rect">
            <a:avLst/>
          </a:prstGeom>
        </p:spPr>
      </p:pic>
    </p:spTree>
    <p:extLst>
      <p:ext uri="{BB962C8B-B14F-4D97-AF65-F5344CB8AC3E}">
        <p14:creationId xmlns:p14="http://schemas.microsoft.com/office/powerpoint/2010/main" val="350946239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2"/>
            <a:extLst>
              <a:ext uri="{FF2B5EF4-FFF2-40B4-BE49-F238E27FC236}">
                <a16:creationId xmlns:a16="http://schemas.microsoft.com/office/drawing/2014/main" id="{6F127493-9130-9DEA-0A54-485EE30C4215}"/>
              </a:ext>
            </a:extLst>
          </p:cNvPr>
          <p:cNvPicPr>
            <a:picLocks noChangeAspect="1"/>
          </p:cNvPicPr>
          <p:nvPr/>
        </p:nvPicPr>
        <p:blipFill>
          <a:blip r:embed="rId3"/>
          <a:stretch>
            <a:fillRect/>
          </a:stretch>
        </p:blipFill>
        <p:spPr>
          <a:xfrm>
            <a:off x="666527" y="1452728"/>
            <a:ext cx="4062636" cy="22962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itle 1">
            <a:extLst>
              <a:ext uri="{FF2B5EF4-FFF2-40B4-BE49-F238E27FC236}">
                <a16:creationId xmlns:a16="http://schemas.microsoft.com/office/drawing/2014/main" id="{DA233C48-8782-FE0E-043A-5AF7BB786002}"/>
              </a:ext>
            </a:extLst>
          </p:cNvPr>
          <p:cNvSpPr txBox="1">
            <a:spLocks/>
          </p:cNvSpPr>
          <p:nvPr/>
        </p:nvSpPr>
        <p:spPr>
          <a:xfrm>
            <a:off x="666528" y="761140"/>
            <a:ext cx="10858944" cy="935200"/>
          </a:xfrm>
          <a:prstGeom prst="rect">
            <a:avLst/>
          </a:prstGeom>
        </p:spPr>
        <p:txBody>
          <a:bodyPr spcFirstLastPara="1" vert="horz" wrap="square" lIns="91425" tIns="91425" rIns="91425" bIns="91425" rtlCol="0" anchor="t" anchorCtr="0">
            <a:normAutofit/>
          </a:bodyPr>
          <a:lstStyle>
            <a:lvl1pPr lvl="0" algn="l" defTabSz="914400" rtl="0" eaLnBrk="1" latinLnBrk="0" hangingPunct="1">
              <a:lnSpc>
                <a:spcPct val="90000"/>
              </a:lnSpc>
              <a:spcBef>
                <a:spcPts val="0"/>
              </a:spcBef>
              <a:spcAft>
                <a:spcPts val="0"/>
              </a:spcAft>
              <a:buClr>
                <a:srgbClr val="026670"/>
              </a:buClr>
              <a:buSzPts val="3200"/>
              <a:buFont typeface="Calibri"/>
              <a:buNone/>
              <a:defRPr sz="4400" kern="1200">
                <a:solidFill>
                  <a:srgbClr val="026670"/>
                </a:solidFill>
                <a:latin typeface="Calibri"/>
                <a:ea typeface="Calibri"/>
                <a:cs typeface="Calibri"/>
                <a:sym typeface="Calibri"/>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r>
              <a:rPr lang="en-US" dirty="0">
                <a:solidFill>
                  <a:schemeClr val="tx1"/>
                </a:solidFill>
                <a:latin typeface="Franklin Gothic Medium" panose="020B0603020102020204" pitchFamily="34" charset="0"/>
              </a:rPr>
              <a:t>Academic Achievement</a:t>
            </a:r>
          </a:p>
        </p:txBody>
      </p:sp>
      <p:pic>
        <p:nvPicPr>
          <p:cNvPr id="10" name="Picture 9">
            <a:extLst>
              <a:ext uri="{FF2B5EF4-FFF2-40B4-BE49-F238E27FC236}">
                <a16:creationId xmlns:a16="http://schemas.microsoft.com/office/drawing/2014/main" id="{1FA4877E-8476-A49E-3C79-D11E3656BE3D}"/>
              </a:ext>
            </a:extLst>
          </p:cNvPr>
          <p:cNvPicPr>
            <a:picLocks noChangeAspect="1"/>
          </p:cNvPicPr>
          <p:nvPr/>
        </p:nvPicPr>
        <p:blipFill>
          <a:blip r:embed="rId4"/>
          <a:stretch>
            <a:fillRect/>
          </a:stretch>
        </p:blipFill>
        <p:spPr>
          <a:xfrm>
            <a:off x="666527" y="3942902"/>
            <a:ext cx="4088625" cy="22962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65029D97-BB5D-3C65-C35E-9EDDF0B7FEDB}"/>
              </a:ext>
            </a:extLst>
          </p:cNvPr>
          <p:cNvPicPr>
            <a:picLocks noChangeAspect="1"/>
          </p:cNvPicPr>
          <p:nvPr/>
        </p:nvPicPr>
        <p:blipFill>
          <a:blip r:embed="rId5"/>
          <a:stretch>
            <a:fillRect/>
          </a:stretch>
        </p:blipFill>
        <p:spPr>
          <a:xfrm>
            <a:off x="8361046" y="295634"/>
            <a:ext cx="3686576" cy="20782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737A9CDB-E644-8128-1F5D-DFB7F5BAC8A0}"/>
              </a:ext>
            </a:extLst>
          </p:cNvPr>
          <p:cNvPicPr>
            <a:picLocks noChangeAspect="1"/>
          </p:cNvPicPr>
          <p:nvPr/>
        </p:nvPicPr>
        <p:blipFill>
          <a:blip r:embed="rId6"/>
          <a:stretch>
            <a:fillRect/>
          </a:stretch>
        </p:blipFill>
        <p:spPr>
          <a:xfrm>
            <a:off x="5009344" y="4401290"/>
            <a:ext cx="3776502" cy="21530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E3C8B9CD-EF1C-5090-D7B0-56D582576B49}"/>
              </a:ext>
            </a:extLst>
          </p:cNvPr>
          <p:cNvPicPr>
            <a:picLocks noChangeAspect="1"/>
          </p:cNvPicPr>
          <p:nvPr/>
        </p:nvPicPr>
        <p:blipFill>
          <a:blip r:embed="rId7"/>
          <a:stretch>
            <a:fillRect/>
          </a:stretch>
        </p:blipFill>
        <p:spPr>
          <a:xfrm>
            <a:off x="4960475" y="1830825"/>
            <a:ext cx="3803734" cy="21530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B7D0D6E1-94C3-86F3-0F73-6CDB7326B2D7}"/>
              </a:ext>
            </a:extLst>
          </p:cNvPr>
          <p:cNvPicPr>
            <a:picLocks noChangeAspect="1"/>
          </p:cNvPicPr>
          <p:nvPr/>
        </p:nvPicPr>
        <p:blipFill>
          <a:blip r:embed="rId8"/>
          <a:stretch>
            <a:fillRect/>
          </a:stretch>
        </p:blipFill>
        <p:spPr>
          <a:xfrm>
            <a:off x="8353878" y="3266072"/>
            <a:ext cx="3693744" cy="20782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6308538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82BA6-6DBB-3B64-C782-2950ACF06D1F}"/>
              </a:ext>
            </a:extLst>
          </p:cNvPr>
          <p:cNvSpPr>
            <a:spLocks noGrp="1"/>
          </p:cNvSpPr>
          <p:nvPr>
            <p:ph type="title"/>
          </p:nvPr>
        </p:nvSpPr>
        <p:spPr>
          <a:xfrm>
            <a:off x="415600" y="637100"/>
            <a:ext cx="11360800" cy="834800"/>
          </a:xfrm>
        </p:spPr>
        <p:txBody>
          <a:bodyPr/>
          <a:lstStyle/>
          <a:p>
            <a:r>
              <a:rPr lang="en-US" dirty="0">
                <a:solidFill>
                  <a:schemeClr val="tx1"/>
                </a:solidFill>
                <a:latin typeface="Franklin Gothic Medium" panose="020B0603020102020204" pitchFamily="34" charset="0"/>
              </a:rPr>
              <a:t>School Accountability Report Card</a:t>
            </a:r>
          </a:p>
        </p:txBody>
      </p:sp>
      <p:pic>
        <p:nvPicPr>
          <p:cNvPr id="5" name="Content Placeholder 4">
            <a:hlinkClick r:id="rId2"/>
            <a:extLst>
              <a:ext uri="{FF2B5EF4-FFF2-40B4-BE49-F238E27FC236}">
                <a16:creationId xmlns:a16="http://schemas.microsoft.com/office/drawing/2014/main" id="{34AEEDF5-0D3D-9108-B452-87D31045A7F4}"/>
              </a:ext>
            </a:extLst>
          </p:cNvPr>
          <p:cNvPicPr>
            <a:picLocks noGrp="1" noChangeAspect="1"/>
          </p:cNvPicPr>
          <p:nvPr>
            <p:ph idx="4294967295"/>
          </p:nvPr>
        </p:nvPicPr>
        <p:blipFill>
          <a:blip r:embed="rId3"/>
          <a:stretch>
            <a:fillRect/>
          </a:stretch>
        </p:blipFill>
        <p:spPr>
          <a:xfrm>
            <a:off x="1099830" y="1319635"/>
            <a:ext cx="4813300" cy="2711450"/>
          </a:xfrm>
        </p:spPr>
      </p:pic>
      <p:pic>
        <p:nvPicPr>
          <p:cNvPr id="7" name="Picture 6">
            <a:extLst>
              <a:ext uri="{FF2B5EF4-FFF2-40B4-BE49-F238E27FC236}">
                <a16:creationId xmlns:a16="http://schemas.microsoft.com/office/drawing/2014/main" id="{D6FBFA40-8489-5FBB-F652-4C3CEBFB642D}"/>
              </a:ext>
            </a:extLst>
          </p:cNvPr>
          <p:cNvPicPr>
            <a:picLocks noChangeAspect="1"/>
          </p:cNvPicPr>
          <p:nvPr/>
        </p:nvPicPr>
        <p:blipFill>
          <a:blip r:embed="rId4"/>
          <a:stretch>
            <a:fillRect/>
          </a:stretch>
        </p:blipFill>
        <p:spPr>
          <a:xfrm>
            <a:off x="6843714" y="1227560"/>
            <a:ext cx="4986957" cy="2803525"/>
          </a:xfrm>
          <a:prstGeom prst="rect">
            <a:avLst/>
          </a:prstGeom>
        </p:spPr>
      </p:pic>
      <p:pic>
        <p:nvPicPr>
          <p:cNvPr id="9" name="Picture 8">
            <a:extLst>
              <a:ext uri="{FF2B5EF4-FFF2-40B4-BE49-F238E27FC236}">
                <a16:creationId xmlns:a16="http://schemas.microsoft.com/office/drawing/2014/main" id="{FFCA6447-A786-3980-6EB8-15AF5783A231}"/>
              </a:ext>
            </a:extLst>
          </p:cNvPr>
          <p:cNvPicPr>
            <a:picLocks noChangeAspect="1"/>
          </p:cNvPicPr>
          <p:nvPr/>
        </p:nvPicPr>
        <p:blipFill>
          <a:blip r:embed="rId5"/>
          <a:stretch>
            <a:fillRect/>
          </a:stretch>
        </p:blipFill>
        <p:spPr>
          <a:xfrm>
            <a:off x="3894535" y="4066183"/>
            <a:ext cx="4812507" cy="2681074"/>
          </a:xfrm>
          <a:prstGeom prst="rect">
            <a:avLst/>
          </a:prstGeom>
        </p:spPr>
      </p:pic>
      <p:sp>
        <p:nvSpPr>
          <p:cNvPr id="10" name="Rectangle 9">
            <a:extLst>
              <a:ext uri="{FF2B5EF4-FFF2-40B4-BE49-F238E27FC236}">
                <a16:creationId xmlns:a16="http://schemas.microsoft.com/office/drawing/2014/main" id="{98E3989F-793A-E75B-34BD-7F6EBD8EAAEE}"/>
              </a:ext>
            </a:extLst>
          </p:cNvPr>
          <p:cNvSpPr/>
          <p:nvPr/>
        </p:nvSpPr>
        <p:spPr>
          <a:xfrm rot="16200000">
            <a:off x="-623509" y="2433794"/>
            <a:ext cx="2738792" cy="707886"/>
          </a:xfrm>
          <a:prstGeom prst="rect">
            <a:avLst/>
          </a:prstGeom>
          <a:noFill/>
        </p:spPr>
        <p:txBody>
          <a:bodyPr wrap="square" lIns="91440" tIns="45720" rIns="91440" bIns="45720">
            <a:spAutoFit/>
          </a:bodyPr>
          <a:lstStyle/>
          <a:p>
            <a:pPr algn="ctr"/>
            <a:r>
              <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Elementary</a:t>
            </a:r>
          </a:p>
        </p:txBody>
      </p:sp>
      <p:sp>
        <p:nvSpPr>
          <p:cNvPr id="11" name="Rectangle 10">
            <a:extLst>
              <a:ext uri="{FF2B5EF4-FFF2-40B4-BE49-F238E27FC236}">
                <a16:creationId xmlns:a16="http://schemas.microsoft.com/office/drawing/2014/main" id="{91358A69-07A2-800E-72F9-42F09677FACF}"/>
              </a:ext>
            </a:extLst>
          </p:cNvPr>
          <p:cNvSpPr/>
          <p:nvPr/>
        </p:nvSpPr>
        <p:spPr>
          <a:xfrm rot="16200000">
            <a:off x="5120375" y="2369591"/>
            <a:ext cx="2738792" cy="707886"/>
          </a:xfrm>
          <a:prstGeom prst="rect">
            <a:avLst/>
          </a:prstGeom>
          <a:noFill/>
        </p:spPr>
        <p:txBody>
          <a:bodyPr wrap="square" lIns="91440" tIns="45720" rIns="91440" bIns="45720">
            <a:spAutoFit/>
          </a:bodyPr>
          <a:lstStyle/>
          <a:p>
            <a:pPr algn="ctr"/>
            <a:r>
              <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Middle</a:t>
            </a:r>
          </a:p>
        </p:txBody>
      </p:sp>
      <p:sp>
        <p:nvSpPr>
          <p:cNvPr id="12" name="Rectangle 11">
            <a:extLst>
              <a:ext uri="{FF2B5EF4-FFF2-40B4-BE49-F238E27FC236}">
                <a16:creationId xmlns:a16="http://schemas.microsoft.com/office/drawing/2014/main" id="{9FFD778A-3528-BB9A-95BE-94AC8E662DD0}"/>
              </a:ext>
            </a:extLst>
          </p:cNvPr>
          <p:cNvSpPr/>
          <p:nvPr/>
        </p:nvSpPr>
        <p:spPr>
          <a:xfrm rot="16200000">
            <a:off x="2027638" y="4894273"/>
            <a:ext cx="2738792" cy="707886"/>
          </a:xfrm>
          <a:prstGeom prst="rect">
            <a:avLst/>
          </a:prstGeom>
          <a:noFill/>
        </p:spPr>
        <p:txBody>
          <a:bodyPr wrap="square" lIns="91440" tIns="45720" rIns="91440" bIns="45720">
            <a:spAutoFit/>
          </a:bodyPr>
          <a:lstStyle/>
          <a:p>
            <a:pPr algn="ctr"/>
            <a:r>
              <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High</a:t>
            </a:r>
          </a:p>
        </p:txBody>
      </p:sp>
      <p:pic>
        <p:nvPicPr>
          <p:cNvPr id="3" name="Content Placeholder 4">
            <a:hlinkClick r:id="rId2"/>
            <a:extLst>
              <a:ext uri="{FF2B5EF4-FFF2-40B4-BE49-F238E27FC236}">
                <a16:creationId xmlns:a16="http://schemas.microsoft.com/office/drawing/2014/main" id="{1C5C3DFD-1D1D-F8CE-28B8-ED66A160578D}"/>
              </a:ext>
            </a:extLst>
          </p:cNvPr>
          <p:cNvPicPr>
            <a:picLocks noChangeAspect="1"/>
          </p:cNvPicPr>
          <p:nvPr/>
        </p:nvPicPr>
        <p:blipFill>
          <a:blip r:embed="rId3"/>
          <a:stretch>
            <a:fillRect/>
          </a:stretch>
        </p:blipFill>
        <p:spPr>
          <a:xfrm>
            <a:off x="1211179" y="1273597"/>
            <a:ext cx="4813300" cy="2711450"/>
          </a:xfrm>
          <a:prstGeom prst="rect">
            <a:avLst/>
          </a:prstGeom>
        </p:spPr>
      </p:pic>
    </p:spTree>
    <p:extLst>
      <p:ext uri="{BB962C8B-B14F-4D97-AF65-F5344CB8AC3E}">
        <p14:creationId xmlns:p14="http://schemas.microsoft.com/office/powerpoint/2010/main" val="140180231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E07E2-4F8C-930C-F928-31038A42DE65}"/>
              </a:ext>
            </a:extLst>
          </p:cNvPr>
          <p:cNvSpPr>
            <a:spLocks noGrp="1"/>
          </p:cNvSpPr>
          <p:nvPr>
            <p:ph type="title"/>
          </p:nvPr>
        </p:nvSpPr>
        <p:spPr>
          <a:xfrm>
            <a:off x="268871" y="593124"/>
            <a:ext cx="8282005" cy="941004"/>
          </a:xfrm>
        </p:spPr>
        <p:txBody>
          <a:bodyPr/>
          <a:lstStyle/>
          <a:p>
            <a:r>
              <a:rPr lang="en-US" dirty="0">
                <a:latin typeface="Franklin Gothic Medium" panose="020B0603020102020204" pitchFamily="34" charset="0"/>
              </a:rPr>
              <a:t>School Report Card - Comparison</a:t>
            </a:r>
          </a:p>
        </p:txBody>
      </p:sp>
      <p:pic>
        <p:nvPicPr>
          <p:cNvPr id="5" name="Content Placeholder 4">
            <a:hlinkClick r:id="rId2"/>
            <a:extLst>
              <a:ext uri="{FF2B5EF4-FFF2-40B4-BE49-F238E27FC236}">
                <a16:creationId xmlns:a16="http://schemas.microsoft.com/office/drawing/2014/main" id="{4BE2D1B4-8C03-4CC2-3F73-AE819CA6B90C}"/>
              </a:ext>
            </a:extLst>
          </p:cNvPr>
          <p:cNvPicPr>
            <a:picLocks noGrp="1" noChangeAspect="1"/>
          </p:cNvPicPr>
          <p:nvPr>
            <p:ph idx="1"/>
          </p:nvPr>
        </p:nvPicPr>
        <p:blipFill>
          <a:blip r:embed="rId3"/>
          <a:stretch>
            <a:fillRect/>
          </a:stretch>
        </p:blipFill>
        <p:spPr>
          <a:xfrm>
            <a:off x="838200" y="1536867"/>
            <a:ext cx="4900863" cy="2998904"/>
          </a:xfrm>
        </p:spPr>
      </p:pic>
      <p:pic>
        <p:nvPicPr>
          <p:cNvPr id="7" name="Picture 6">
            <a:extLst>
              <a:ext uri="{FF2B5EF4-FFF2-40B4-BE49-F238E27FC236}">
                <a16:creationId xmlns:a16="http://schemas.microsoft.com/office/drawing/2014/main" id="{3223583E-15B4-B05B-2C97-6CE55D81DC82}"/>
              </a:ext>
            </a:extLst>
          </p:cNvPr>
          <p:cNvPicPr>
            <a:picLocks noChangeAspect="1"/>
          </p:cNvPicPr>
          <p:nvPr/>
        </p:nvPicPr>
        <p:blipFill>
          <a:blip r:embed="rId4"/>
          <a:stretch>
            <a:fillRect/>
          </a:stretch>
        </p:blipFill>
        <p:spPr>
          <a:xfrm>
            <a:off x="6308391" y="1534128"/>
            <a:ext cx="5045409" cy="3001643"/>
          </a:xfrm>
          <a:prstGeom prst="rect">
            <a:avLst/>
          </a:prstGeom>
        </p:spPr>
      </p:pic>
      <p:pic>
        <p:nvPicPr>
          <p:cNvPr id="9" name="Picture 8">
            <a:extLst>
              <a:ext uri="{FF2B5EF4-FFF2-40B4-BE49-F238E27FC236}">
                <a16:creationId xmlns:a16="http://schemas.microsoft.com/office/drawing/2014/main" id="{9124F057-2606-4EA4-C7BD-2C2F556A1129}"/>
              </a:ext>
            </a:extLst>
          </p:cNvPr>
          <p:cNvPicPr>
            <a:picLocks noChangeAspect="1"/>
          </p:cNvPicPr>
          <p:nvPr/>
        </p:nvPicPr>
        <p:blipFill>
          <a:blip r:embed="rId5"/>
          <a:stretch>
            <a:fillRect/>
          </a:stretch>
        </p:blipFill>
        <p:spPr>
          <a:xfrm>
            <a:off x="3363900" y="3865216"/>
            <a:ext cx="4900863" cy="2852422"/>
          </a:xfrm>
          <a:prstGeom prst="rect">
            <a:avLst/>
          </a:prstGeom>
        </p:spPr>
      </p:pic>
      <p:sp>
        <p:nvSpPr>
          <p:cNvPr id="10" name="Rectangle 9">
            <a:extLst>
              <a:ext uri="{FF2B5EF4-FFF2-40B4-BE49-F238E27FC236}">
                <a16:creationId xmlns:a16="http://schemas.microsoft.com/office/drawing/2014/main" id="{B20D5C1B-D219-EB04-9943-7FBB36EC2F8B}"/>
              </a:ext>
            </a:extLst>
          </p:cNvPr>
          <p:cNvSpPr/>
          <p:nvPr/>
        </p:nvSpPr>
        <p:spPr>
          <a:xfrm rot="16200000">
            <a:off x="-815860" y="2612311"/>
            <a:ext cx="2738792" cy="707886"/>
          </a:xfrm>
          <a:prstGeom prst="rect">
            <a:avLst/>
          </a:prstGeom>
          <a:noFill/>
        </p:spPr>
        <p:txBody>
          <a:bodyPr wrap="square" lIns="91440" tIns="45720" rIns="91440" bIns="45720">
            <a:spAutoFit/>
          </a:bodyPr>
          <a:lstStyle/>
          <a:p>
            <a:pPr algn="ctr"/>
            <a:r>
              <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Elementary</a:t>
            </a:r>
          </a:p>
        </p:txBody>
      </p:sp>
      <p:sp>
        <p:nvSpPr>
          <p:cNvPr id="11" name="Rectangle 10">
            <a:extLst>
              <a:ext uri="{FF2B5EF4-FFF2-40B4-BE49-F238E27FC236}">
                <a16:creationId xmlns:a16="http://schemas.microsoft.com/office/drawing/2014/main" id="{D968575B-881C-DA64-E730-2E8055F0FD71}"/>
              </a:ext>
            </a:extLst>
          </p:cNvPr>
          <p:cNvSpPr/>
          <p:nvPr/>
        </p:nvSpPr>
        <p:spPr>
          <a:xfrm rot="16200000">
            <a:off x="10241144" y="2180665"/>
            <a:ext cx="2738792" cy="707886"/>
          </a:xfrm>
          <a:prstGeom prst="rect">
            <a:avLst/>
          </a:prstGeom>
          <a:noFill/>
        </p:spPr>
        <p:txBody>
          <a:bodyPr wrap="square" lIns="91440" tIns="45720" rIns="91440" bIns="45720">
            <a:spAutoFit/>
          </a:bodyPr>
          <a:lstStyle/>
          <a:p>
            <a:pPr algn="ctr"/>
            <a:r>
              <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Middle</a:t>
            </a:r>
          </a:p>
        </p:txBody>
      </p:sp>
      <p:sp>
        <p:nvSpPr>
          <p:cNvPr id="12" name="Rectangle 11">
            <a:extLst>
              <a:ext uri="{FF2B5EF4-FFF2-40B4-BE49-F238E27FC236}">
                <a16:creationId xmlns:a16="http://schemas.microsoft.com/office/drawing/2014/main" id="{34072035-10A1-2AC4-C5B4-6C6167586B5D}"/>
              </a:ext>
            </a:extLst>
          </p:cNvPr>
          <p:cNvSpPr/>
          <p:nvPr/>
        </p:nvSpPr>
        <p:spPr>
          <a:xfrm rot="16200000">
            <a:off x="1593217" y="5502996"/>
            <a:ext cx="2738792" cy="707886"/>
          </a:xfrm>
          <a:prstGeom prst="rect">
            <a:avLst/>
          </a:prstGeom>
          <a:noFill/>
        </p:spPr>
        <p:txBody>
          <a:bodyPr wrap="square" lIns="91440" tIns="45720" rIns="91440" bIns="45720">
            <a:spAutoFit/>
          </a:bodyPr>
          <a:lstStyle/>
          <a:p>
            <a:pPr algn="ctr"/>
            <a:r>
              <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High</a:t>
            </a:r>
          </a:p>
        </p:txBody>
      </p:sp>
    </p:spTree>
    <p:extLst>
      <p:ext uri="{BB962C8B-B14F-4D97-AF65-F5344CB8AC3E}">
        <p14:creationId xmlns:p14="http://schemas.microsoft.com/office/powerpoint/2010/main" val="32685332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08E7E1-4305-79ED-8E99-BBF203D9BD44}"/>
              </a:ext>
            </a:extLst>
          </p:cNvPr>
          <p:cNvSpPr>
            <a:spLocks noGrp="1"/>
          </p:cNvSpPr>
          <p:nvPr>
            <p:ph type="title"/>
          </p:nvPr>
        </p:nvSpPr>
        <p:spPr>
          <a:xfrm>
            <a:off x="450626" y="382431"/>
            <a:ext cx="7185850" cy="902671"/>
          </a:xfrm>
        </p:spPr>
        <p:txBody>
          <a:bodyPr>
            <a:normAutofit fontScale="90000"/>
          </a:bodyPr>
          <a:lstStyle/>
          <a:p>
            <a:r>
              <a:rPr lang="en-US" dirty="0">
                <a:latin typeface="Franklin Gothic Medium" panose="020B0603020102020204" pitchFamily="34" charset="0"/>
              </a:rPr>
              <a:t>School Report Card - Footnotes</a:t>
            </a:r>
          </a:p>
        </p:txBody>
      </p:sp>
      <p:pic>
        <p:nvPicPr>
          <p:cNvPr id="7" name="Content Placeholder 6">
            <a:extLst>
              <a:ext uri="{FF2B5EF4-FFF2-40B4-BE49-F238E27FC236}">
                <a16:creationId xmlns:a16="http://schemas.microsoft.com/office/drawing/2014/main" id="{FBE46028-BED7-9269-744E-68F40314F29F}"/>
              </a:ext>
            </a:extLst>
          </p:cNvPr>
          <p:cNvPicPr>
            <a:picLocks noGrp="1" noChangeAspect="1"/>
          </p:cNvPicPr>
          <p:nvPr>
            <p:ph idx="1"/>
          </p:nvPr>
        </p:nvPicPr>
        <p:blipFill>
          <a:blip r:embed="rId2"/>
          <a:stretch>
            <a:fillRect/>
          </a:stretch>
        </p:blipFill>
        <p:spPr>
          <a:xfrm>
            <a:off x="838200" y="1380457"/>
            <a:ext cx="7812505" cy="5338678"/>
          </a:xfrm>
        </p:spPr>
      </p:pic>
    </p:spTree>
    <p:extLst>
      <p:ext uri="{BB962C8B-B14F-4D97-AF65-F5344CB8AC3E}">
        <p14:creationId xmlns:p14="http://schemas.microsoft.com/office/powerpoint/2010/main" val="36428667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AA5BBF-D5E3-56B2-656F-43A5BFB7BCE4}"/>
              </a:ext>
            </a:extLst>
          </p:cNvPr>
          <p:cNvPicPr>
            <a:picLocks noChangeAspect="1"/>
          </p:cNvPicPr>
          <p:nvPr/>
        </p:nvPicPr>
        <p:blipFill>
          <a:blip r:embed="rId3"/>
          <a:stretch>
            <a:fillRect/>
          </a:stretch>
        </p:blipFill>
        <p:spPr>
          <a:xfrm>
            <a:off x="26036" y="1336676"/>
            <a:ext cx="12139928" cy="5587464"/>
          </a:xfrm>
          <a:prstGeom prst="rect">
            <a:avLst/>
          </a:prstGeom>
        </p:spPr>
      </p:pic>
      <p:pic>
        <p:nvPicPr>
          <p:cNvPr id="2" name="Online Media 1" title="2023 Ed Summit Interventions">
            <a:hlinkClick r:id="" action="ppaction://media"/>
            <a:extLst>
              <a:ext uri="{FF2B5EF4-FFF2-40B4-BE49-F238E27FC236}">
                <a16:creationId xmlns:a16="http://schemas.microsoft.com/office/drawing/2014/main" id="{5908D9A0-8B24-237D-4DD2-9121EB7830B4}"/>
              </a:ext>
            </a:extLst>
          </p:cNvPr>
          <p:cNvPicPr>
            <a:picLocks noRot="1" noChangeAspect="1"/>
          </p:cNvPicPr>
          <p:nvPr>
            <a:videoFile r:link="rId1"/>
          </p:nvPr>
        </p:nvPicPr>
        <p:blipFill>
          <a:blip r:embed="rId4"/>
          <a:stretch>
            <a:fillRect/>
          </a:stretch>
        </p:blipFill>
        <p:spPr>
          <a:xfrm>
            <a:off x="1533101" y="-7140130"/>
            <a:ext cx="9008532" cy="6723269"/>
          </a:xfrm>
          <a:prstGeom prst="rect">
            <a:avLst/>
          </a:prstGeom>
        </p:spPr>
      </p:pic>
      <p:pic>
        <p:nvPicPr>
          <p:cNvPr id="7" name="Picture 3" descr="A picture containing toy, doll&#10;&#10;Description automatically generated">
            <a:extLst>
              <a:ext uri="{FF2B5EF4-FFF2-40B4-BE49-F238E27FC236}">
                <a16:creationId xmlns:a16="http://schemas.microsoft.com/office/drawing/2014/main" id="{4E95BBD4-919A-36A0-4B24-BFEBE4A1255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6124" t="43713" r="49470"/>
          <a:stretch>
            <a:fillRect/>
          </a:stretch>
        </p:blipFill>
        <p:spPr>
          <a:xfrm>
            <a:off x="8795901" y="7807596"/>
            <a:ext cx="1303544" cy="3157967"/>
          </a:xfrm>
          <a:prstGeom prst="rect">
            <a:avLst/>
          </a:prstGeom>
        </p:spPr>
      </p:pic>
      <p:pic>
        <p:nvPicPr>
          <p:cNvPr id="9" name="Picture 4" descr="A picture containing toy, doll&#10;&#10;Description automatically generated">
            <a:extLst>
              <a:ext uri="{FF2B5EF4-FFF2-40B4-BE49-F238E27FC236}">
                <a16:creationId xmlns:a16="http://schemas.microsoft.com/office/drawing/2014/main" id="{85E780B0-5460-072B-D309-7960A27E7D9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35240" t="43328" r="46954" b="297"/>
          <a:stretch>
            <a:fillRect/>
          </a:stretch>
        </p:blipFill>
        <p:spPr>
          <a:xfrm>
            <a:off x="6396248" y="7758459"/>
            <a:ext cx="1635521" cy="3191209"/>
          </a:xfrm>
          <a:prstGeom prst="rect">
            <a:avLst/>
          </a:prstGeom>
        </p:spPr>
      </p:pic>
      <p:pic>
        <p:nvPicPr>
          <p:cNvPr id="11" name="Picture 5" descr="A picture containing toy, doll&#10;&#10;Description automatically generated">
            <a:extLst>
              <a:ext uri="{FF2B5EF4-FFF2-40B4-BE49-F238E27FC236}">
                <a16:creationId xmlns:a16="http://schemas.microsoft.com/office/drawing/2014/main" id="{994C9680-6732-3A64-54B6-622299C6E4F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42256" t="42458" r="41456" b="330"/>
          <a:stretch>
            <a:fillRect/>
          </a:stretch>
        </p:blipFill>
        <p:spPr>
          <a:xfrm>
            <a:off x="4370160" y="7618511"/>
            <a:ext cx="1682601" cy="3420661"/>
          </a:xfrm>
          <a:prstGeom prst="rect">
            <a:avLst/>
          </a:prstGeom>
        </p:spPr>
      </p:pic>
      <p:pic>
        <p:nvPicPr>
          <p:cNvPr id="13" name="Picture 6" descr="A picture containing toy, doll, vector graphics&#10;&#10;Description automatically generated">
            <a:extLst>
              <a:ext uri="{FF2B5EF4-FFF2-40B4-BE49-F238E27FC236}">
                <a16:creationId xmlns:a16="http://schemas.microsoft.com/office/drawing/2014/main" id="{88E27021-A2AE-AA6E-21DC-620F89B6C1C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38625" t="41047" r="45502"/>
          <a:stretch>
            <a:fillRect/>
          </a:stretch>
        </p:blipFill>
        <p:spPr>
          <a:xfrm>
            <a:off x="2402911" y="7618511"/>
            <a:ext cx="1473469" cy="3420661"/>
          </a:xfrm>
          <a:prstGeom prst="rect">
            <a:avLst/>
          </a:prstGeom>
        </p:spPr>
      </p:pic>
      <p:pic>
        <p:nvPicPr>
          <p:cNvPr id="15" name="Picture 3" descr="A picture containing toy, doll&#10;&#10;Description automatically generated">
            <a:extLst>
              <a:ext uri="{FF2B5EF4-FFF2-40B4-BE49-F238E27FC236}">
                <a16:creationId xmlns:a16="http://schemas.microsoft.com/office/drawing/2014/main" id="{C40344BF-0EE2-01A0-F4AE-949D7642F9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6124" t="43713" r="49470"/>
          <a:stretch>
            <a:fillRect/>
          </a:stretch>
        </p:blipFill>
        <p:spPr>
          <a:xfrm>
            <a:off x="8897501" y="7909196"/>
            <a:ext cx="1303544" cy="3157967"/>
          </a:xfrm>
          <a:prstGeom prst="rect">
            <a:avLst/>
          </a:prstGeom>
        </p:spPr>
      </p:pic>
      <p:pic>
        <p:nvPicPr>
          <p:cNvPr id="17" name="Picture 4" descr="A picture containing toy, doll&#10;&#10;Description automatically generated">
            <a:extLst>
              <a:ext uri="{FF2B5EF4-FFF2-40B4-BE49-F238E27FC236}">
                <a16:creationId xmlns:a16="http://schemas.microsoft.com/office/drawing/2014/main" id="{F56D2654-7298-F2BB-285F-26802A4DBDC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35240" t="43328" r="46954" b="297"/>
          <a:stretch>
            <a:fillRect/>
          </a:stretch>
        </p:blipFill>
        <p:spPr>
          <a:xfrm>
            <a:off x="6497848" y="7860059"/>
            <a:ext cx="1635521" cy="3191209"/>
          </a:xfrm>
          <a:prstGeom prst="rect">
            <a:avLst/>
          </a:prstGeom>
        </p:spPr>
      </p:pic>
      <p:pic>
        <p:nvPicPr>
          <p:cNvPr id="19" name="Picture 5" descr="A picture containing toy, doll&#10;&#10;Description automatically generated">
            <a:extLst>
              <a:ext uri="{FF2B5EF4-FFF2-40B4-BE49-F238E27FC236}">
                <a16:creationId xmlns:a16="http://schemas.microsoft.com/office/drawing/2014/main" id="{0CF98C75-9302-1A8E-4568-A3E4EAF3710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42256" t="42458" r="41456" b="330"/>
          <a:stretch>
            <a:fillRect/>
          </a:stretch>
        </p:blipFill>
        <p:spPr>
          <a:xfrm>
            <a:off x="4471760" y="7720111"/>
            <a:ext cx="1682601" cy="3420661"/>
          </a:xfrm>
          <a:prstGeom prst="rect">
            <a:avLst/>
          </a:prstGeom>
        </p:spPr>
      </p:pic>
      <p:pic>
        <p:nvPicPr>
          <p:cNvPr id="21" name="Picture 6" descr="A picture containing toy, doll, vector graphics&#10;&#10;Description automatically generated">
            <a:extLst>
              <a:ext uri="{FF2B5EF4-FFF2-40B4-BE49-F238E27FC236}">
                <a16:creationId xmlns:a16="http://schemas.microsoft.com/office/drawing/2014/main" id="{8E9DE1A9-2906-0863-F576-DFD8AB86EC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38625" t="41047" r="45502"/>
          <a:stretch>
            <a:fillRect/>
          </a:stretch>
        </p:blipFill>
        <p:spPr>
          <a:xfrm>
            <a:off x="2504511" y="7720111"/>
            <a:ext cx="1473469" cy="3420661"/>
          </a:xfrm>
          <a:prstGeom prst="rect">
            <a:avLst/>
          </a:prstGeom>
        </p:spPr>
      </p:pic>
      <p:cxnSp>
        <p:nvCxnSpPr>
          <p:cNvPr id="8" name="Straight Connector 7">
            <a:extLst>
              <a:ext uri="{FF2B5EF4-FFF2-40B4-BE49-F238E27FC236}">
                <a16:creationId xmlns:a16="http://schemas.microsoft.com/office/drawing/2014/main" id="{D4B9DABF-EDE8-D2D0-7484-A52AD8F9A640}"/>
              </a:ext>
            </a:extLst>
          </p:cNvPr>
          <p:cNvCxnSpPr>
            <a:cxnSpLocks/>
          </p:cNvCxnSpPr>
          <p:nvPr/>
        </p:nvCxnSpPr>
        <p:spPr>
          <a:xfrm>
            <a:off x="528320" y="3169920"/>
            <a:ext cx="11348123" cy="0"/>
          </a:xfrm>
          <a:prstGeom prst="line">
            <a:avLst/>
          </a:prstGeom>
          <a:ln w="41275">
            <a:prstDash val="sysDot"/>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71C7068-E471-0DBF-3C7B-321AD83A960F}"/>
              </a:ext>
            </a:extLst>
          </p:cNvPr>
          <p:cNvSpPr txBox="1"/>
          <p:nvPr/>
        </p:nvSpPr>
        <p:spPr>
          <a:xfrm>
            <a:off x="358589" y="1642534"/>
            <a:ext cx="11116236" cy="461665"/>
          </a:xfrm>
          <a:prstGeom prst="rect">
            <a:avLst/>
          </a:prstGeom>
          <a:noFill/>
        </p:spPr>
        <p:txBody>
          <a:bodyPr wrap="square" rtlCol="0">
            <a:spAutoFit/>
          </a:bodyPr>
          <a:lstStyle/>
          <a:p>
            <a:r>
              <a:rPr lang="en-US" sz="2400" b="1" dirty="0"/>
              <a:t>Kindergarten	      1st grade		2nd grade			3</a:t>
            </a:r>
            <a:r>
              <a:rPr lang="en-US" sz="2400" b="1" baseline="30000" dirty="0"/>
              <a:t>rd</a:t>
            </a:r>
            <a:r>
              <a:rPr lang="en-US" sz="2400" b="1" dirty="0"/>
              <a:t> grade</a:t>
            </a:r>
          </a:p>
        </p:txBody>
      </p:sp>
    </p:spTree>
    <p:extLst>
      <p:ext uri="{BB962C8B-B14F-4D97-AF65-F5344CB8AC3E}">
        <p14:creationId xmlns:p14="http://schemas.microsoft.com/office/powerpoint/2010/main" val="6075279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7724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29F5AA-C771-44C2-ACD6-0A5FD554F43D}"/>
              </a:ext>
            </a:extLst>
          </p:cNvPr>
          <p:cNvSpPr txBox="1">
            <a:spLocks/>
          </p:cNvSpPr>
          <p:nvPr/>
        </p:nvSpPr>
        <p:spPr>
          <a:xfrm>
            <a:off x="1300019" y="279888"/>
            <a:ext cx="6172200" cy="109633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a:solidFill>
                  <a:srgbClr val="303030"/>
                </a:solidFill>
                <a:latin typeface="Calibri" panose="020F0502020204030204" pitchFamily="34" charset="0"/>
                <a:cs typeface="Calibri" panose="020F0502020204030204" pitchFamily="34" charset="0"/>
              </a:rPr>
              <a:t>P-20W Solution is a…</a:t>
            </a:r>
          </a:p>
        </p:txBody>
      </p:sp>
      <p:sp>
        <p:nvSpPr>
          <p:cNvPr id="5" name="Content Placeholder 1">
            <a:extLst>
              <a:ext uri="{FF2B5EF4-FFF2-40B4-BE49-F238E27FC236}">
                <a16:creationId xmlns:a16="http://schemas.microsoft.com/office/drawing/2014/main" id="{13A07AA1-63E2-430D-8B70-3CC1C9751222}"/>
              </a:ext>
            </a:extLst>
          </p:cNvPr>
          <p:cNvSpPr txBox="1">
            <a:spLocks/>
          </p:cNvSpPr>
          <p:nvPr/>
        </p:nvSpPr>
        <p:spPr>
          <a:xfrm>
            <a:off x="1071418" y="1066801"/>
            <a:ext cx="9444182" cy="4391890"/>
          </a:xfrm>
          <a:prstGeom prst="rect">
            <a:avLst/>
          </a:prstGeom>
        </p:spPr>
        <p:txBody>
          <a:bodyPr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solidFill>
                  <a:prstClr val="black"/>
                </a:solidFill>
                <a:latin typeface="Calibri" panose="020F0502020204030204"/>
              </a:rPr>
              <a:t>Web based </a:t>
            </a:r>
            <a:r>
              <a:rPr lang="en-US" sz="2400" b="1" i="1" u="sng">
                <a:solidFill>
                  <a:prstClr val="black"/>
                </a:solidFill>
                <a:latin typeface="Calibri" panose="020F0502020204030204"/>
              </a:rPr>
              <a:t>portal</a:t>
            </a:r>
            <a:r>
              <a:rPr lang="en-US" sz="2400" b="1">
                <a:solidFill>
                  <a:prstClr val="black"/>
                </a:solidFill>
                <a:latin typeface="Calibri" panose="020F0502020204030204"/>
              </a:rPr>
              <a:t> </a:t>
            </a:r>
            <a:r>
              <a:rPr lang="en-US" sz="2400">
                <a:solidFill>
                  <a:prstClr val="black"/>
                </a:solidFill>
                <a:latin typeface="Calibri" panose="020F0502020204030204"/>
              </a:rPr>
              <a:t>to access agency data (e.g. education, workforce, services, </a:t>
            </a:r>
            <a:r>
              <a:rPr lang="en-US" sz="2400" err="1">
                <a:solidFill>
                  <a:prstClr val="black"/>
                </a:solidFill>
                <a:latin typeface="Calibri" panose="020F0502020204030204"/>
              </a:rPr>
              <a:t>etc</a:t>
            </a:r>
            <a:r>
              <a:rPr lang="en-US" sz="2400">
                <a:solidFill>
                  <a:prstClr val="black"/>
                </a:solidFill>
                <a:latin typeface="Calibri" panose="020F0502020204030204"/>
              </a:rPr>
              <a:t>), which</a:t>
            </a:r>
          </a:p>
          <a:p>
            <a:endParaRPr lang="en-US" sz="2400">
              <a:solidFill>
                <a:prstClr val="black"/>
              </a:solidFill>
              <a:latin typeface="Calibri" panose="020F0502020204030204"/>
            </a:endParaRPr>
          </a:p>
          <a:p>
            <a:r>
              <a:rPr lang="en-US" sz="2400">
                <a:solidFill>
                  <a:prstClr val="black"/>
                </a:solidFill>
                <a:latin typeface="Calibri" panose="020F0502020204030204"/>
              </a:rPr>
              <a:t>Retrieves and matches agency </a:t>
            </a:r>
            <a:r>
              <a:rPr lang="en-US" sz="2400" b="1" i="1" u="sng">
                <a:solidFill>
                  <a:prstClr val="black"/>
                </a:solidFill>
                <a:latin typeface="Calibri" panose="020F0502020204030204"/>
              </a:rPr>
              <a:t>data</a:t>
            </a:r>
            <a:r>
              <a:rPr lang="en-US" sz="2400" b="1">
                <a:solidFill>
                  <a:prstClr val="black"/>
                </a:solidFill>
                <a:latin typeface="Calibri" panose="020F0502020204030204"/>
              </a:rPr>
              <a:t> (SLDS, P-20W, other) </a:t>
            </a:r>
            <a:r>
              <a:rPr lang="en-US" sz="2400">
                <a:solidFill>
                  <a:prstClr val="black"/>
                </a:solidFill>
                <a:latin typeface="Calibri" panose="020F0502020204030204"/>
              </a:rPr>
              <a:t>while,</a:t>
            </a:r>
          </a:p>
          <a:p>
            <a:endParaRPr lang="en-US" sz="2400">
              <a:solidFill>
                <a:prstClr val="black"/>
              </a:solidFill>
              <a:latin typeface="Calibri" panose="020F0502020204030204"/>
            </a:endParaRPr>
          </a:p>
          <a:p>
            <a:r>
              <a:rPr lang="en-US" sz="2400">
                <a:solidFill>
                  <a:prstClr val="black"/>
                </a:solidFill>
                <a:latin typeface="Calibri" panose="020F0502020204030204"/>
              </a:rPr>
              <a:t>Ensuring </a:t>
            </a:r>
            <a:r>
              <a:rPr lang="en-US" sz="2400" b="1" i="1" u="sng">
                <a:solidFill>
                  <a:prstClr val="black"/>
                </a:solidFill>
                <a:latin typeface="Calibri" panose="020F0502020204030204"/>
              </a:rPr>
              <a:t>agencies</a:t>
            </a:r>
            <a:r>
              <a:rPr lang="en-US" sz="2400" b="1">
                <a:solidFill>
                  <a:prstClr val="black"/>
                </a:solidFill>
                <a:latin typeface="Calibri" panose="020F0502020204030204"/>
              </a:rPr>
              <a:t> </a:t>
            </a:r>
            <a:r>
              <a:rPr lang="en-US" sz="2400">
                <a:solidFill>
                  <a:prstClr val="black"/>
                </a:solidFill>
                <a:latin typeface="Calibri" panose="020F0502020204030204"/>
              </a:rPr>
              <a:t>maintain complete </a:t>
            </a:r>
            <a:r>
              <a:rPr lang="en-US" sz="2400" b="1" i="1" u="sng">
                <a:solidFill>
                  <a:prstClr val="black"/>
                </a:solidFill>
                <a:latin typeface="Calibri" panose="020F0502020204030204"/>
              </a:rPr>
              <a:t>control</a:t>
            </a:r>
            <a:r>
              <a:rPr lang="en-US" sz="2400">
                <a:solidFill>
                  <a:prstClr val="black"/>
                </a:solidFill>
                <a:latin typeface="Calibri" panose="020F0502020204030204"/>
              </a:rPr>
              <a:t> of their data, while</a:t>
            </a:r>
          </a:p>
          <a:p>
            <a:endParaRPr lang="en-US" sz="2400">
              <a:solidFill>
                <a:prstClr val="black"/>
              </a:solidFill>
              <a:latin typeface="Calibri" panose="020F0502020204030204"/>
            </a:endParaRPr>
          </a:p>
          <a:p>
            <a:r>
              <a:rPr lang="en-US" sz="2400">
                <a:solidFill>
                  <a:prstClr val="black"/>
                </a:solidFill>
                <a:latin typeface="Calibri" panose="020F0502020204030204"/>
              </a:rPr>
              <a:t>Maintaining the </a:t>
            </a:r>
            <a:r>
              <a:rPr lang="en-US" sz="2400" b="1" i="1" u="sng">
                <a:solidFill>
                  <a:prstClr val="black"/>
                </a:solidFill>
                <a:latin typeface="Calibri" panose="020F0502020204030204"/>
              </a:rPr>
              <a:t>confidentiality</a:t>
            </a:r>
            <a:r>
              <a:rPr lang="en-US" sz="2400" b="1">
                <a:solidFill>
                  <a:prstClr val="black"/>
                </a:solidFill>
                <a:latin typeface="Calibri" panose="020F0502020204030204"/>
              </a:rPr>
              <a:t> </a:t>
            </a:r>
            <a:r>
              <a:rPr lang="en-US" sz="2400">
                <a:solidFill>
                  <a:prstClr val="black"/>
                </a:solidFill>
                <a:latin typeface="Calibri" panose="020F0502020204030204"/>
              </a:rPr>
              <a:t>of an individual, to be </a:t>
            </a:r>
          </a:p>
          <a:p>
            <a:endParaRPr lang="en-US" sz="2400">
              <a:solidFill>
                <a:prstClr val="black"/>
              </a:solidFill>
              <a:latin typeface="Calibri" panose="020F0502020204030204"/>
            </a:endParaRPr>
          </a:p>
          <a:p>
            <a:r>
              <a:rPr lang="en-US" sz="2400">
                <a:solidFill>
                  <a:prstClr val="black"/>
                </a:solidFill>
                <a:latin typeface="Calibri" panose="020F0502020204030204"/>
              </a:rPr>
              <a:t>Used for </a:t>
            </a:r>
            <a:r>
              <a:rPr lang="en-US" sz="2400" b="1" i="1" u="sng">
                <a:solidFill>
                  <a:prstClr val="black"/>
                </a:solidFill>
                <a:latin typeface="Calibri" panose="020F0502020204030204"/>
              </a:rPr>
              <a:t>reporting</a:t>
            </a:r>
            <a:r>
              <a:rPr lang="en-US" sz="2400" b="1">
                <a:solidFill>
                  <a:prstClr val="black"/>
                </a:solidFill>
                <a:latin typeface="Calibri" panose="020F0502020204030204"/>
              </a:rPr>
              <a:t> </a:t>
            </a:r>
            <a:r>
              <a:rPr lang="en-US" sz="2400">
                <a:solidFill>
                  <a:prstClr val="black"/>
                </a:solidFill>
                <a:latin typeface="Calibri" panose="020F0502020204030204"/>
              </a:rPr>
              <a:t>and </a:t>
            </a:r>
            <a:r>
              <a:rPr lang="en-US" sz="2400" b="1" i="1" u="sng">
                <a:solidFill>
                  <a:prstClr val="black"/>
                </a:solidFill>
                <a:latin typeface="Calibri" panose="020F0502020204030204"/>
              </a:rPr>
              <a:t>research</a:t>
            </a:r>
            <a:r>
              <a:rPr lang="en-US" sz="2400" b="1">
                <a:solidFill>
                  <a:prstClr val="black"/>
                </a:solidFill>
                <a:latin typeface="Calibri" panose="020F0502020204030204"/>
              </a:rPr>
              <a:t> </a:t>
            </a:r>
            <a:r>
              <a:rPr lang="en-US" sz="2400">
                <a:solidFill>
                  <a:prstClr val="black"/>
                </a:solidFill>
                <a:latin typeface="Calibri" panose="020F0502020204030204"/>
              </a:rPr>
              <a:t>purposes </a:t>
            </a:r>
          </a:p>
          <a:p>
            <a:endParaRPr lang="en-US" sz="1700">
              <a:solidFill>
                <a:prstClr val="black"/>
              </a:solidFill>
              <a:latin typeface="Calibri" panose="020F0502020204030204"/>
            </a:endParaRPr>
          </a:p>
        </p:txBody>
      </p:sp>
      <p:sp>
        <p:nvSpPr>
          <p:cNvPr id="2" name="TextBox 1">
            <a:extLst>
              <a:ext uri="{FF2B5EF4-FFF2-40B4-BE49-F238E27FC236}">
                <a16:creationId xmlns:a16="http://schemas.microsoft.com/office/drawing/2014/main" id="{544847AA-A8E9-4568-9260-2DCF3AC20CF6}"/>
              </a:ext>
            </a:extLst>
          </p:cNvPr>
          <p:cNvSpPr txBox="1"/>
          <p:nvPr/>
        </p:nvSpPr>
        <p:spPr>
          <a:xfrm>
            <a:off x="10287000" y="6477000"/>
            <a:ext cx="533400" cy="369332"/>
          </a:xfrm>
          <a:prstGeom prst="rect">
            <a:avLst/>
          </a:prstGeom>
          <a:noFill/>
        </p:spPr>
        <p:txBody>
          <a:bodyPr wrap="square" rtlCol="0">
            <a:spAutoFit/>
          </a:bodyPr>
          <a:lstStyle/>
          <a:p>
            <a:fld id="{001FB30A-68BA-4AAA-B858-09E2771FA2F8}" type="slidenum">
              <a:rPr lang="en-US">
                <a:solidFill>
                  <a:prstClr val="white"/>
                </a:solidFill>
                <a:latin typeface="Calibri" panose="020F0502020204030204"/>
              </a:rPr>
              <a:pPr/>
              <a:t>71</a:t>
            </a:fld>
            <a:endParaRPr lang="en-US">
              <a:solidFill>
                <a:prstClr val="white"/>
              </a:solidFill>
              <a:latin typeface="Calibri" panose="020F0502020204030204"/>
            </a:endParaRPr>
          </a:p>
        </p:txBody>
      </p:sp>
      <p:pic>
        <p:nvPicPr>
          <p:cNvPr id="11" name="Picture 10">
            <a:extLst>
              <a:ext uri="{FF2B5EF4-FFF2-40B4-BE49-F238E27FC236}">
                <a16:creationId xmlns:a16="http://schemas.microsoft.com/office/drawing/2014/main" id="{EE841C54-D0E6-46BF-9B48-3959323E987C}"/>
              </a:ext>
            </a:extLst>
          </p:cNvPr>
          <p:cNvPicPr>
            <a:picLocks noChangeAspect="1"/>
          </p:cNvPicPr>
          <p:nvPr/>
        </p:nvPicPr>
        <p:blipFill>
          <a:blip r:embed="rId3"/>
          <a:stretch>
            <a:fillRect/>
          </a:stretch>
        </p:blipFill>
        <p:spPr>
          <a:xfrm>
            <a:off x="8163158" y="3666074"/>
            <a:ext cx="3810000" cy="273472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286092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65B97C-2CB9-4042-AE8C-F4DE17ECD8E3}"/>
              </a:ext>
            </a:extLst>
          </p:cNvPr>
          <p:cNvSpPr txBox="1">
            <a:spLocks/>
          </p:cNvSpPr>
          <p:nvPr/>
        </p:nvSpPr>
        <p:spPr>
          <a:xfrm>
            <a:off x="1278944" y="239169"/>
            <a:ext cx="6553200" cy="109633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a:solidFill>
                  <a:srgbClr val="303030"/>
                </a:solidFill>
                <a:latin typeface="Calibri" panose="020F0502020204030204" pitchFamily="34" charset="0"/>
                <a:cs typeface="Calibri" panose="020F0502020204030204" pitchFamily="34" charset="0"/>
              </a:rPr>
              <a:t>Solution Major Components</a:t>
            </a:r>
          </a:p>
        </p:txBody>
      </p:sp>
      <p:graphicFrame>
        <p:nvGraphicFramePr>
          <p:cNvPr id="6" name="Diagram 5">
            <a:extLst>
              <a:ext uri="{FF2B5EF4-FFF2-40B4-BE49-F238E27FC236}">
                <a16:creationId xmlns:a16="http://schemas.microsoft.com/office/drawing/2014/main" id="{6BA5CDC8-1088-43D1-BDC9-EBBB1FBC0F28}"/>
              </a:ext>
            </a:extLst>
          </p:cNvPr>
          <p:cNvGraphicFramePr/>
          <p:nvPr/>
        </p:nvGraphicFramePr>
        <p:xfrm>
          <a:off x="1977044" y="1028700"/>
          <a:ext cx="81534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5C7745B1-A414-42F2-A043-CA920FC09E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88262" y="3581400"/>
            <a:ext cx="1099168" cy="1001492"/>
          </a:xfrm>
          <a:prstGeom prst="rect">
            <a:avLst/>
          </a:prstGeom>
        </p:spPr>
      </p:pic>
      <p:pic>
        <p:nvPicPr>
          <p:cNvPr id="10" name="Picture 9">
            <a:extLst>
              <a:ext uri="{FF2B5EF4-FFF2-40B4-BE49-F238E27FC236}">
                <a16:creationId xmlns:a16="http://schemas.microsoft.com/office/drawing/2014/main" id="{A5DB5FDE-130A-45D1-9A29-239486DDD142}"/>
              </a:ext>
            </a:extLst>
          </p:cNvPr>
          <p:cNvPicPr>
            <a:picLocks noChangeAspect="1"/>
          </p:cNvPicPr>
          <p:nvPr/>
        </p:nvPicPr>
        <p:blipFill>
          <a:blip r:embed="rId9"/>
          <a:stretch>
            <a:fillRect/>
          </a:stretch>
        </p:blipFill>
        <p:spPr>
          <a:xfrm>
            <a:off x="5867401" y="3849778"/>
            <a:ext cx="2230119" cy="93805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2" name="Picture 11">
            <a:hlinkClick r:id="rId10"/>
            <a:extLst>
              <a:ext uri="{FF2B5EF4-FFF2-40B4-BE49-F238E27FC236}">
                <a16:creationId xmlns:a16="http://schemas.microsoft.com/office/drawing/2014/main" id="{2D5E1FB2-AC41-4E4F-B869-41637EDC1DD4}"/>
              </a:ext>
            </a:extLst>
          </p:cNvPr>
          <p:cNvPicPr>
            <a:picLocks noChangeAspect="1"/>
          </p:cNvPicPr>
          <p:nvPr/>
        </p:nvPicPr>
        <p:blipFill>
          <a:blip r:embed="rId11"/>
          <a:stretch>
            <a:fillRect/>
          </a:stretch>
        </p:blipFill>
        <p:spPr>
          <a:xfrm>
            <a:off x="8043788" y="1924889"/>
            <a:ext cx="1843551" cy="106523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2" name="TextBox 21">
            <a:extLst>
              <a:ext uri="{FF2B5EF4-FFF2-40B4-BE49-F238E27FC236}">
                <a16:creationId xmlns:a16="http://schemas.microsoft.com/office/drawing/2014/main" id="{450BEE37-AAD6-49BE-BC87-9C3C42F441F0}"/>
              </a:ext>
            </a:extLst>
          </p:cNvPr>
          <p:cNvSpPr txBox="1"/>
          <p:nvPr/>
        </p:nvSpPr>
        <p:spPr>
          <a:xfrm>
            <a:off x="10287000" y="6477000"/>
            <a:ext cx="533400" cy="369332"/>
          </a:xfrm>
          <a:prstGeom prst="rect">
            <a:avLst/>
          </a:prstGeom>
          <a:noFill/>
        </p:spPr>
        <p:txBody>
          <a:bodyPr wrap="square" rtlCol="0">
            <a:spAutoFit/>
          </a:bodyPr>
          <a:lstStyle/>
          <a:p>
            <a:fld id="{001FB30A-68BA-4AAA-B858-09E2771FA2F8}" type="slidenum">
              <a:rPr lang="en-US">
                <a:solidFill>
                  <a:prstClr val="white"/>
                </a:solidFill>
                <a:latin typeface="Calibri" panose="020F0502020204030204"/>
              </a:rPr>
              <a:pPr/>
              <a:t>72</a:t>
            </a:fld>
            <a:endParaRPr lang="en-US">
              <a:solidFill>
                <a:prstClr val="white"/>
              </a:solidFill>
              <a:latin typeface="Calibri" panose="020F0502020204030204"/>
            </a:endParaRPr>
          </a:p>
        </p:txBody>
      </p:sp>
      <p:pic>
        <p:nvPicPr>
          <p:cNvPr id="2" name="Picture 1">
            <a:extLst>
              <a:ext uri="{FF2B5EF4-FFF2-40B4-BE49-F238E27FC236}">
                <a16:creationId xmlns:a16="http://schemas.microsoft.com/office/drawing/2014/main" id="{9D73E3C5-6E93-4EC4-ADCF-40D774F516D9}"/>
              </a:ext>
            </a:extLst>
          </p:cNvPr>
          <p:cNvPicPr>
            <a:picLocks noChangeAspect="1"/>
          </p:cNvPicPr>
          <p:nvPr/>
        </p:nvPicPr>
        <p:blipFill>
          <a:blip r:embed="rId12"/>
          <a:stretch>
            <a:fillRect/>
          </a:stretch>
        </p:blipFill>
        <p:spPr>
          <a:xfrm>
            <a:off x="3778448" y="1505747"/>
            <a:ext cx="1554192" cy="1018052"/>
          </a:xfrm>
          <a:prstGeom prst="rect">
            <a:avLst/>
          </a:prstGeom>
          <a:effectLst>
            <a:outerShdw blurRad="63500" sx="102000" sy="102000" algn="ctr" rotWithShape="0">
              <a:prstClr val="black">
                <a:alpha val="40000"/>
              </a:prstClr>
            </a:outerShdw>
            <a:reflection blurRad="12700" stA="30000" endPos="30000" dist="50800" dir="5400000" sy="-100000" algn="bl" rotWithShape="0"/>
          </a:effectLst>
          <a:scene3d>
            <a:camera prst="perspectiveContrastingRightFacing">
              <a:rot lat="300000" lon="19800000" rev="0"/>
            </a:camera>
            <a:lightRig rig="threePt" dir="t"/>
          </a:scene3d>
          <a:sp3d>
            <a:bevelT/>
          </a:sp3d>
        </p:spPr>
      </p:pic>
      <p:pic>
        <p:nvPicPr>
          <p:cNvPr id="4" name="Picture 3">
            <a:extLst>
              <a:ext uri="{FF2B5EF4-FFF2-40B4-BE49-F238E27FC236}">
                <a16:creationId xmlns:a16="http://schemas.microsoft.com/office/drawing/2014/main" id="{8B4C33C1-8381-4A03-B155-E0194588EFF8}"/>
              </a:ext>
            </a:extLst>
          </p:cNvPr>
          <p:cNvPicPr>
            <a:picLocks noChangeAspect="1"/>
          </p:cNvPicPr>
          <p:nvPr/>
        </p:nvPicPr>
        <p:blipFill>
          <a:blip r:embed="rId13"/>
          <a:stretch>
            <a:fillRect/>
          </a:stretch>
        </p:blipFill>
        <p:spPr>
          <a:xfrm>
            <a:off x="4114800" y="1646441"/>
            <a:ext cx="1583496" cy="1036044"/>
          </a:xfrm>
          <a:prstGeom prst="rect">
            <a:avLst/>
          </a:prstGeom>
          <a:effectLst>
            <a:outerShdw blurRad="63500" sx="102000" sy="102000" algn="ctr" rotWithShape="0">
              <a:prstClr val="black">
                <a:alpha val="40000"/>
              </a:prstClr>
            </a:outerShdw>
            <a:reflection blurRad="12700" stA="30000" endPos="30000" dist="50800" dir="5400000" sy="-100000" algn="bl" rotWithShape="0"/>
          </a:effectLst>
          <a:scene3d>
            <a:camera prst="perspectiveContrastingRightFacing">
              <a:rot lat="300000" lon="19800000" rev="0"/>
            </a:camera>
            <a:lightRig rig="threePt" dir="t"/>
          </a:scene3d>
          <a:sp3d>
            <a:bevelT/>
          </a:sp3d>
        </p:spPr>
      </p:pic>
      <p:pic>
        <p:nvPicPr>
          <p:cNvPr id="5" name="Picture 4">
            <a:extLst>
              <a:ext uri="{FF2B5EF4-FFF2-40B4-BE49-F238E27FC236}">
                <a16:creationId xmlns:a16="http://schemas.microsoft.com/office/drawing/2014/main" id="{5533FB71-24F5-4264-835C-1D5E929F2F14}"/>
              </a:ext>
            </a:extLst>
          </p:cNvPr>
          <p:cNvPicPr>
            <a:picLocks noChangeAspect="1"/>
          </p:cNvPicPr>
          <p:nvPr/>
        </p:nvPicPr>
        <p:blipFill>
          <a:blip r:embed="rId14"/>
          <a:stretch>
            <a:fillRect/>
          </a:stretch>
        </p:blipFill>
        <p:spPr>
          <a:xfrm>
            <a:off x="4456650" y="1828800"/>
            <a:ext cx="1410751" cy="1006550"/>
          </a:xfrm>
          <a:prstGeom prst="rect">
            <a:avLst/>
          </a:prstGeom>
          <a:effectLst>
            <a:outerShdw blurRad="63500" sx="102000" sy="102000" algn="ctr" rotWithShape="0">
              <a:prstClr val="black">
                <a:alpha val="40000"/>
              </a:prstClr>
            </a:outerShdw>
            <a:reflection blurRad="12700" stA="30000" endPos="30000" dist="50800" dir="5400000" sy="-100000" algn="bl" rotWithShape="0"/>
          </a:effectLst>
          <a:scene3d>
            <a:camera prst="perspectiveContrastingRightFacing">
              <a:rot lat="300000" lon="19800000" rev="0"/>
            </a:camera>
            <a:lightRig rig="threePt" dir="t"/>
          </a:scene3d>
          <a:sp3d>
            <a:bevelT/>
          </a:sp3d>
        </p:spPr>
      </p:pic>
    </p:spTree>
    <p:extLst>
      <p:ext uri="{BB962C8B-B14F-4D97-AF65-F5344CB8AC3E}">
        <p14:creationId xmlns:p14="http://schemas.microsoft.com/office/powerpoint/2010/main" val="39652775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A85AA15-1DC1-497E-9328-DA9223BF2A56}"/>
              </a:ext>
            </a:extLst>
          </p:cNvPr>
          <p:cNvSpPr txBox="1"/>
          <p:nvPr/>
        </p:nvSpPr>
        <p:spPr>
          <a:xfrm>
            <a:off x="1243772" y="258202"/>
            <a:ext cx="8889293" cy="646331"/>
          </a:xfrm>
          <a:prstGeom prst="rect">
            <a:avLst/>
          </a:prstGeom>
          <a:noFill/>
        </p:spPr>
        <p:txBody>
          <a:bodyPr wrap="none" rtlCol="0">
            <a:spAutoFit/>
          </a:bodyPr>
          <a:lstStyle/>
          <a:p>
            <a:r>
              <a:rPr lang="en-US" sz="3600"/>
              <a:t>Difference Between Centralized and Federated</a:t>
            </a:r>
          </a:p>
        </p:txBody>
      </p:sp>
      <p:cxnSp>
        <p:nvCxnSpPr>
          <p:cNvPr id="12" name="Straight Connector 11">
            <a:extLst>
              <a:ext uri="{FF2B5EF4-FFF2-40B4-BE49-F238E27FC236}">
                <a16:creationId xmlns:a16="http://schemas.microsoft.com/office/drawing/2014/main" id="{68087B0B-CDA0-466C-A82E-F990C15CDB89}"/>
              </a:ext>
            </a:extLst>
          </p:cNvPr>
          <p:cNvCxnSpPr>
            <a:cxnSpLocks/>
          </p:cNvCxnSpPr>
          <p:nvPr/>
        </p:nvCxnSpPr>
        <p:spPr>
          <a:xfrm>
            <a:off x="5638800" y="1083796"/>
            <a:ext cx="0" cy="4783604"/>
          </a:xfrm>
          <a:prstGeom prst="line">
            <a:avLst/>
          </a:prstGeom>
          <a:ln w="28575"/>
        </p:spPr>
        <p:style>
          <a:lnRef idx="1">
            <a:schemeClr val="dk1"/>
          </a:lnRef>
          <a:fillRef idx="0">
            <a:schemeClr val="dk1"/>
          </a:fillRef>
          <a:effectRef idx="0">
            <a:schemeClr val="dk1"/>
          </a:effectRef>
          <a:fontRef idx="minor">
            <a:schemeClr val="tx1"/>
          </a:fontRef>
        </p:style>
      </p:cxnSp>
      <p:sp>
        <p:nvSpPr>
          <p:cNvPr id="10" name="Google Shape;72;p5">
            <a:extLst>
              <a:ext uri="{FF2B5EF4-FFF2-40B4-BE49-F238E27FC236}">
                <a16:creationId xmlns:a16="http://schemas.microsoft.com/office/drawing/2014/main" id="{2B4A22AA-83FC-4855-A538-870C5007BC17}"/>
              </a:ext>
            </a:extLst>
          </p:cNvPr>
          <p:cNvSpPr txBox="1"/>
          <p:nvPr/>
        </p:nvSpPr>
        <p:spPr>
          <a:xfrm>
            <a:off x="1600202" y="1371601"/>
            <a:ext cx="4038599" cy="3216225"/>
          </a:xfrm>
          <a:prstGeom prst="rect">
            <a:avLst/>
          </a:prstGeom>
          <a:noFill/>
          <a:ln>
            <a:noFill/>
          </a:ln>
        </p:spPr>
        <p:txBody>
          <a:bodyPr spcFirstLastPara="1" wrap="square" lIns="91425" tIns="45700" rIns="91425" bIns="45700" anchor="t" anchorCtr="0">
            <a:spAutoFit/>
          </a:bodyPr>
          <a:lstStyle/>
          <a:p>
            <a:pPr marL="342900" indent="-342900">
              <a:spcAft>
                <a:spcPts val="600"/>
              </a:spcAft>
              <a:buClr>
                <a:srgbClr val="000000"/>
              </a:buClr>
              <a:buSzPts val="2000"/>
              <a:buFont typeface="Arial" panose="020B0604020202020204" pitchFamily="34" charset="0"/>
              <a:buChar char="•"/>
            </a:pPr>
            <a:r>
              <a:rPr lang="en-US" sz="2000"/>
              <a:t>Golden Record</a:t>
            </a:r>
          </a:p>
          <a:p>
            <a:pPr marL="342900" indent="-342900">
              <a:spcAft>
                <a:spcPts val="600"/>
              </a:spcAft>
              <a:buClr>
                <a:srgbClr val="000000"/>
              </a:buClr>
              <a:buSzPts val="2000"/>
              <a:buFont typeface="Arial" panose="020B0604020202020204" pitchFamily="34" charset="0"/>
              <a:buChar char="•"/>
            </a:pPr>
            <a:r>
              <a:rPr lang="en-US" sz="2000"/>
              <a:t>Complex, expensive, lengthy and requires conformance</a:t>
            </a:r>
          </a:p>
          <a:p>
            <a:pPr marL="342900" indent="-342900">
              <a:spcAft>
                <a:spcPts val="600"/>
              </a:spcAft>
              <a:buClr>
                <a:srgbClr val="000000"/>
              </a:buClr>
              <a:buSzPts val="2000"/>
              <a:buFont typeface="Arial" panose="020B0604020202020204" pitchFamily="34" charset="0"/>
              <a:buChar char="•"/>
            </a:pPr>
            <a:r>
              <a:rPr lang="en-US" sz="2000"/>
              <a:t>Challenges with adding new data</a:t>
            </a:r>
          </a:p>
          <a:p>
            <a:pPr marL="342900" indent="-342900">
              <a:spcAft>
                <a:spcPts val="600"/>
              </a:spcAft>
              <a:buClr>
                <a:srgbClr val="000000"/>
              </a:buClr>
              <a:buSzPts val="2000"/>
              <a:buFont typeface="Arial" panose="020B0604020202020204" pitchFamily="34" charset="0"/>
              <a:buChar char="•"/>
            </a:pPr>
            <a:r>
              <a:rPr lang="en-US" sz="2000"/>
              <a:t>Issues in scaling</a:t>
            </a:r>
          </a:p>
          <a:p>
            <a:pPr marL="342900" indent="-342900">
              <a:spcAft>
                <a:spcPts val="600"/>
              </a:spcAft>
              <a:buClr>
                <a:srgbClr val="000000"/>
              </a:buClr>
              <a:buSzPts val="2000"/>
              <a:buFont typeface="Arial" panose="020B0604020202020204" pitchFamily="34" charset="0"/>
              <a:buChar char="•"/>
            </a:pPr>
            <a:r>
              <a:rPr lang="en-US" sz="2000"/>
              <a:t>PII and detail data in the same location</a:t>
            </a:r>
          </a:p>
          <a:p>
            <a:pPr marL="342900" lvl="1" indent="-342900">
              <a:buSzPts val="2000"/>
              <a:buFont typeface="Arial"/>
              <a:buChar char="•"/>
            </a:pPr>
            <a:endParaRPr>
              <a:solidFill>
                <a:srgbClr val="000000"/>
              </a:solidFill>
              <a:latin typeface="Arial"/>
              <a:ea typeface="Arial"/>
              <a:cs typeface="Arial"/>
              <a:sym typeface="Arial"/>
            </a:endParaRPr>
          </a:p>
          <a:p>
            <a:pPr>
              <a:buClr>
                <a:srgbClr val="000000"/>
              </a:buClr>
              <a:buSzPts val="2000"/>
            </a:pPr>
            <a:endParaRPr sz="2000">
              <a:solidFill>
                <a:srgbClr val="000000"/>
              </a:solidFill>
              <a:latin typeface="Arial"/>
              <a:ea typeface="Arial"/>
              <a:cs typeface="Arial"/>
              <a:sym typeface="Arial"/>
            </a:endParaRPr>
          </a:p>
        </p:txBody>
      </p:sp>
      <p:sp>
        <p:nvSpPr>
          <p:cNvPr id="13" name="Google Shape;72;p5">
            <a:extLst>
              <a:ext uri="{FF2B5EF4-FFF2-40B4-BE49-F238E27FC236}">
                <a16:creationId xmlns:a16="http://schemas.microsoft.com/office/drawing/2014/main" id="{06610AC3-E8B0-4096-B93C-568ABA629121}"/>
              </a:ext>
            </a:extLst>
          </p:cNvPr>
          <p:cNvSpPr txBox="1"/>
          <p:nvPr/>
        </p:nvSpPr>
        <p:spPr>
          <a:xfrm>
            <a:off x="5688419" y="1219201"/>
            <a:ext cx="4750979" cy="4785885"/>
          </a:xfrm>
          <a:prstGeom prst="rect">
            <a:avLst/>
          </a:prstGeom>
          <a:noFill/>
          <a:ln>
            <a:noFill/>
          </a:ln>
        </p:spPr>
        <p:txBody>
          <a:bodyPr spcFirstLastPara="1" wrap="square" lIns="91425" tIns="45700" rIns="91425" bIns="45700" anchor="t" anchorCtr="0">
            <a:spAutoFit/>
          </a:bodyPr>
          <a:lstStyle/>
          <a:p>
            <a:pPr marL="342900" indent="-342900">
              <a:spcAft>
                <a:spcPts val="600"/>
              </a:spcAft>
              <a:buClr>
                <a:srgbClr val="000000"/>
              </a:buClr>
              <a:buSzPts val="2000"/>
              <a:buFont typeface="Arial" panose="020B0604020202020204" pitchFamily="34" charset="0"/>
              <a:buChar char="•"/>
            </a:pPr>
            <a:r>
              <a:rPr lang="en-US"/>
              <a:t>Maintain Agency’s data standard (no need to conform)</a:t>
            </a:r>
          </a:p>
          <a:p>
            <a:pPr marL="342900" indent="-342900">
              <a:spcAft>
                <a:spcPts val="600"/>
              </a:spcAft>
              <a:buClr>
                <a:srgbClr val="000000"/>
              </a:buClr>
              <a:buSzPts val="2000"/>
              <a:buFont typeface="Arial" panose="020B0604020202020204" pitchFamily="34" charset="0"/>
              <a:buChar char="•"/>
            </a:pPr>
            <a:r>
              <a:rPr lang="en-US"/>
              <a:t>Agencies maintain complete control and can ‘cut the cord’ at any time because Agencies’ maintain full security protocols</a:t>
            </a:r>
          </a:p>
          <a:p>
            <a:pPr marL="342900" indent="-342900">
              <a:spcAft>
                <a:spcPts val="600"/>
              </a:spcAft>
              <a:buClr>
                <a:srgbClr val="000000"/>
              </a:buClr>
              <a:buSzPts val="2000"/>
              <a:buFont typeface="Arial" panose="020B0604020202020204" pitchFamily="34" charset="0"/>
              <a:buChar char="•"/>
            </a:pPr>
            <a:r>
              <a:rPr lang="en-US"/>
              <a:t>PII and detail data may be stored separately.</a:t>
            </a:r>
          </a:p>
          <a:p>
            <a:pPr marL="342900" indent="-342900">
              <a:spcAft>
                <a:spcPts val="600"/>
              </a:spcAft>
              <a:buClr>
                <a:srgbClr val="000000"/>
              </a:buClr>
              <a:buSzPts val="2000"/>
              <a:buFont typeface="Arial" panose="020B0604020202020204" pitchFamily="34" charset="0"/>
              <a:buChar char="•"/>
            </a:pPr>
            <a:r>
              <a:rPr lang="en-US"/>
              <a:t>Random identifiers are used each time data is requested</a:t>
            </a:r>
          </a:p>
          <a:p>
            <a:pPr marL="342900" indent="-342900">
              <a:spcAft>
                <a:spcPts val="600"/>
              </a:spcAft>
              <a:buClr>
                <a:srgbClr val="000000"/>
              </a:buClr>
              <a:buSzPts val="2000"/>
              <a:buFont typeface="Arial" panose="020B0604020202020204" pitchFamily="34" charset="0"/>
              <a:buChar char="•"/>
            </a:pPr>
            <a:r>
              <a:rPr lang="en-US"/>
              <a:t>Reduced schedule and cost for implementation</a:t>
            </a:r>
          </a:p>
          <a:p>
            <a:pPr marL="342900" indent="-342900">
              <a:spcAft>
                <a:spcPts val="600"/>
              </a:spcAft>
              <a:buClr>
                <a:srgbClr val="000000"/>
              </a:buClr>
              <a:buSzPts val="2000"/>
              <a:buFont typeface="Arial" panose="020B0604020202020204" pitchFamily="34" charset="0"/>
              <a:buChar char="•"/>
            </a:pPr>
            <a:r>
              <a:rPr lang="en-US"/>
              <a:t>Eliminates scalability problems associated with the traditional data warehouse (centralized)</a:t>
            </a:r>
          </a:p>
          <a:p>
            <a:pPr marL="684213" lvl="4" indent="-398463">
              <a:spcAft>
                <a:spcPts val="600"/>
              </a:spcAft>
              <a:buSzPts val="2000"/>
              <a:buFont typeface="Arial" panose="020B0604020202020204" pitchFamily="34" charset="0"/>
              <a:buChar char="•"/>
            </a:pPr>
            <a:r>
              <a:rPr lang="en-US"/>
              <a:t>VLDS has 12 agencies and expect 14 by June 2022</a:t>
            </a:r>
          </a:p>
        </p:txBody>
      </p:sp>
    </p:spTree>
    <p:extLst>
      <p:ext uri="{BB962C8B-B14F-4D97-AF65-F5344CB8AC3E}">
        <p14:creationId xmlns:p14="http://schemas.microsoft.com/office/powerpoint/2010/main" val="144759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2">
            <a:extLst>
              <a:ext uri="{FF2B5EF4-FFF2-40B4-BE49-F238E27FC236}">
                <a16:creationId xmlns:a16="http://schemas.microsoft.com/office/drawing/2014/main" id="{187E631A-9B69-495B-A58E-05ACA866F243}"/>
              </a:ext>
            </a:extLst>
          </p:cNvPr>
          <p:cNvSpPr txBox="1">
            <a:spLocks/>
          </p:cNvSpPr>
          <p:nvPr/>
        </p:nvSpPr>
        <p:spPr>
          <a:xfrm>
            <a:off x="1336963" y="199070"/>
            <a:ext cx="6248400" cy="109633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a:solidFill>
                  <a:srgbClr val="303030"/>
                </a:solidFill>
                <a:latin typeface="Calibri" panose="020F0502020204030204" pitchFamily="34" charset="0"/>
                <a:cs typeface="Calibri" panose="020F0502020204030204" pitchFamily="34" charset="0"/>
              </a:rPr>
              <a:t>P-20W Solution: Components</a:t>
            </a:r>
          </a:p>
        </p:txBody>
      </p:sp>
      <p:sp>
        <p:nvSpPr>
          <p:cNvPr id="19" name="Content Placeholder 1">
            <a:extLst>
              <a:ext uri="{FF2B5EF4-FFF2-40B4-BE49-F238E27FC236}">
                <a16:creationId xmlns:a16="http://schemas.microsoft.com/office/drawing/2014/main" id="{A4DE8816-1217-4C22-ADE6-D438CF7EBDD0}"/>
              </a:ext>
            </a:extLst>
          </p:cNvPr>
          <p:cNvSpPr txBox="1">
            <a:spLocks/>
          </p:cNvSpPr>
          <p:nvPr/>
        </p:nvSpPr>
        <p:spPr>
          <a:xfrm>
            <a:off x="1600201" y="1295402"/>
            <a:ext cx="8762999" cy="4267197"/>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b="1">
                <a:solidFill>
                  <a:prstClr val="black"/>
                </a:solidFill>
                <a:latin typeface="Calibri" panose="020F0502020204030204"/>
              </a:rPr>
              <a:t>Data</a:t>
            </a:r>
          </a:p>
          <a:p>
            <a:pPr algn="ctr"/>
            <a:r>
              <a:rPr lang="en-US" sz="2000" b="1">
                <a:solidFill>
                  <a:prstClr val="black"/>
                </a:solidFill>
                <a:latin typeface="Calibri" panose="020F0502020204030204"/>
              </a:rPr>
              <a:t>Portal</a:t>
            </a:r>
          </a:p>
          <a:p>
            <a:pPr algn="ctr"/>
            <a:r>
              <a:rPr lang="en-US" sz="2000" b="1">
                <a:solidFill>
                  <a:prstClr val="black"/>
                </a:solidFill>
                <a:latin typeface="Calibri" panose="020F0502020204030204"/>
              </a:rPr>
              <a:t>Workflow</a:t>
            </a:r>
          </a:p>
          <a:p>
            <a:pPr algn="ctr"/>
            <a:r>
              <a:rPr lang="en-US" sz="2000" b="1">
                <a:solidFill>
                  <a:prstClr val="black"/>
                </a:solidFill>
                <a:latin typeface="Calibri" panose="020F0502020204030204"/>
              </a:rPr>
              <a:t>Data Dictionary and Selection Tool</a:t>
            </a:r>
          </a:p>
          <a:p>
            <a:pPr algn="ctr"/>
            <a:r>
              <a:rPr lang="en-US" sz="2000" b="1">
                <a:solidFill>
                  <a:prstClr val="black"/>
                </a:solidFill>
                <a:latin typeface="Calibri" panose="020F0502020204030204"/>
              </a:rPr>
              <a:t>Data Request Tool</a:t>
            </a:r>
          </a:p>
          <a:p>
            <a:pPr algn="ctr"/>
            <a:r>
              <a:rPr lang="en-US" sz="2000" b="1">
                <a:solidFill>
                  <a:prstClr val="black"/>
                </a:solidFill>
                <a:latin typeface="Calibri" panose="020F0502020204030204"/>
              </a:rPr>
              <a:t>Data Manager</a:t>
            </a:r>
          </a:p>
          <a:p>
            <a:pPr algn="ctr"/>
            <a:r>
              <a:rPr lang="en-US" sz="2000" b="1">
                <a:solidFill>
                  <a:prstClr val="black"/>
                </a:solidFill>
                <a:latin typeface="Calibri" panose="020F0502020204030204"/>
              </a:rPr>
              <a:t>Data Hub / Adapters</a:t>
            </a:r>
          </a:p>
          <a:p>
            <a:pPr algn="ctr"/>
            <a:r>
              <a:rPr lang="en-US" sz="2000" b="1">
                <a:solidFill>
                  <a:prstClr val="black"/>
                </a:solidFill>
                <a:latin typeface="Calibri" panose="020F0502020204030204"/>
              </a:rPr>
              <a:t>Security</a:t>
            </a:r>
            <a:endParaRPr lang="en-US" sz="2000">
              <a:solidFill>
                <a:prstClr val="black"/>
              </a:solidFill>
              <a:latin typeface="Calibri" panose="020F0502020204030204"/>
            </a:endParaRPr>
          </a:p>
          <a:p>
            <a:endParaRPr lang="en-US" sz="1700">
              <a:solidFill>
                <a:prstClr val="black"/>
              </a:solidFill>
              <a:latin typeface="Calibri" panose="020F0502020204030204"/>
            </a:endParaRPr>
          </a:p>
        </p:txBody>
      </p:sp>
      <p:sp>
        <p:nvSpPr>
          <p:cNvPr id="2" name="TextBox 1">
            <a:extLst>
              <a:ext uri="{FF2B5EF4-FFF2-40B4-BE49-F238E27FC236}">
                <a16:creationId xmlns:a16="http://schemas.microsoft.com/office/drawing/2014/main" id="{75ED404D-A4BD-4510-B605-656A6144B98B}"/>
              </a:ext>
            </a:extLst>
          </p:cNvPr>
          <p:cNvSpPr txBox="1"/>
          <p:nvPr/>
        </p:nvSpPr>
        <p:spPr>
          <a:xfrm>
            <a:off x="10287000" y="6477000"/>
            <a:ext cx="533400" cy="369332"/>
          </a:xfrm>
          <a:prstGeom prst="rect">
            <a:avLst/>
          </a:prstGeom>
          <a:noFill/>
        </p:spPr>
        <p:txBody>
          <a:bodyPr wrap="square" rtlCol="0">
            <a:spAutoFit/>
          </a:bodyPr>
          <a:lstStyle/>
          <a:p>
            <a:fld id="{001FB30A-68BA-4AAA-B858-09E2771FA2F8}" type="slidenum">
              <a:rPr lang="en-US">
                <a:solidFill>
                  <a:prstClr val="white"/>
                </a:solidFill>
                <a:latin typeface="Calibri" panose="020F0502020204030204"/>
              </a:rPr>
              <a:pPr/>
              <a:t>74</a:t>
            </a:fld>
            <a:endParaRPr lang="en-US">
              <a:solidFill>
                <a:prstClr val="white"/>
              </a:solidFill>
              <a:latin typeface="Calibri" panose="020F0502020204030204"/>
            </a:endParaRPr>
          </a:p>
        </p:txBody>
      </p:sp>
    </p:spTree>
    <p:extLst>
      <p:ext uri="{BB962C8B-B14F-4D97-AF65-F5344CB8AC3E}">
        <p14:creationId xmlns:p14="http://schemas.microsoft.com/office/powerpoint/2010/main" val="2086279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4DD2C1CC-99C4-4D9C-AEBF-4386B5AB8414}"/>
              </a:ext>
            </a:extLst>
          </p:cNvPr>
          <p:cNvSpPr txBox="1">
            <a:spLocks/>
          </p:cNvSpPr>
          <p:nvPr/>
        </p:nvSpPr>
        <p:spPr>
          <a:xfrm>
            <a:off x="1147618" y="327892"/>
            <a:ext cx="8610600" cy="4038595"/>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a:solidFill>
                <a:prstClr val="black"/>
              </a:solidFill>
              <a:latin typeface="Calibri" panose="020F0502020204030204"/>
            </a:endParaRPr>
          </a:p>
          <a:p>
            <a:r>
              <a:rPr lang="en-US" sz="2000">
                <a:solidFill>
                  <a:prstClr val="black"/>
                </a:solidFill>
                <a:latin typeface="Calibri" panose="020F0502020204030204"/>
              </a:rPr>
              <a:t>Fulfills the requirement for centralized K-12 &amp; EC Data warehouse (SLDS)</a:t>
            </a:r>
          </a:p>
          <a:p>
            <a:r>
              <a:rPr lang="en-US" sz="2000">
                <a:solidFill>
                  <a:prstClr val="black"/>
                </a:solidFill>
                <a:latin typeface="Calibri" panose="020F0502020204030204"/>
              </a:rPr>
              <a:t>Supports Federated and Centralized models</a:t>
            </a:r>
          </a:p>
          <a:p>
            <a:pPr lvl="1"/>
            <a:r>
              <a:rPr lang="en-US" sz="1600">
                <a:solidFill>
                  <a:prstClr val="black"/>
                </a:solidFill>
                <a:latin typeface="Calibri" panose="020F0502020204030204"/>
              </a:rPr>
              <a:t>Centralized: K-12 &amp; EC Data Warehouse (SLDS)</a:t>
            </a:r>
          </a:p>
          <a:p>
            <a:pPr lvl="1"/>
            <a:r>
              <a:rPr lang="en-US" sz="1600">
                <a:solidFill>
                  <a:prstClr val="black"/>
                </a:solidFill>
                <a:latin typeface="Calibri" panose="020F0502020204030204"/>
              </a:rPr>
              <a:t>Federated: Future P-20W data sets</a:t>
            </a:r>
          </a:p>
          <a:p>
            <a:r>
              <a:rPr lang="en-US" sz="2000">
                <a:solidFill>
                  <a:prstClr val="black"/>
                </a:solidFill>
                <a:latin typeface="Calibri" panose="020F0502020204030204"/>
              </a:rPr>
              <a:t>Location agnostic</a:t>
            </a:r>
          </a:p>
          <a:p>
            <a:pPr lvl="1"/>
            <a:r>
              <a:rPr lang="en-US" sz="1600">
                <a:solidFill>
                  <a:prstClr val="black"/>
                </a:solidFill>
                <a:latin typeface="Calibri" panose="020F0502020204030204"/>
              </a:rPr>
              <a:t>Cloud </a:t>
            </a:r>
          </a:p>
          <a:p>
            <a:pPr marL="0" indent="0">
              <a:buNone/>
            </a:pPr>
            <a:endParaRPr lang="en-US" sz="1800">
              <a:solidFill>
                <a:prstClr val="black"/>
              </a:solidFill>
              <a:latin typeface="Calibri" panose="020F0502020204030204"/>
            </a:endParaRPr>
          </a:p>
        </p:txBody>
      </p:sp>
      <p:sp>
        <p:nvSpPr>
          <p:cNvPr id="7" name="Title 2">
            <a:extLst>
              <a:ext uri="{FF2B5EF4-FFF2-40B4-BE49-F238E27FC236}">
                <a16:creationId xmlns:a16="http://schemas.microsoft.com/office/drawing/2014/main" id="{75FCDA2C-4EB0-4D9D-9EC5-4D4E6C3E6539}"/>
              </a:ext>
            </a:extLst>
          </p:cNvPr>
          <p:cNvSpPr txBox="1">
            <a:spLocks/>
          </p:cNvSpPr>
          <p:nvPr/>
        </p:nvSpPr>
        <p:spPr>
          <a:xfrm>
            <a:off x="1293091" y="327892"/>
            <a:ext cx="7583055" cy="109633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a:solidFill>
                  <a:srgbClr val="303030"/>
                </a:solidFill>
                <a:latin typeface="Calibri" panose="020F0502020204030204" pitchFamily="34" charset="0"/>
                <a:cs typeface="Calibri" panose="020F0502020204030204" pitchFamily="34" charset="0"/>
              </a:rPr>
              <a:t>P-20W </a:t>
            </a:r>
            <a:r>
              <a:rPr lang="en-US" sz="3500" err="1">
                <a:solidFill>
                  <a:srgbClr val="303030"/>
                </a:solidFill>
                <a:latin typeface="Calibri" panose="020F0502020204030204" pitchFamily="34" charset="0"/>
                <a:cs typeface="Calibri" panose="020F0502020204030204" pitchFamily="34" charset="0"/>
              </a:rPr>
              <a:t>Sol’n</a:t>
            </a:r>
            <a:r>
              <a:rPr lang="en-US" sz="3500">
                <a:solidFill>
                  <a:srgbClr val="303030"/>
                </a:solidFill>
                <a:latin typeface="Calibri" panose="020F0502020204030204" pitchFamily="34" charset="0"/>
                <a:cs typeface="Calibri" panose="020F0502020204030204" pitchFamily="34" charset="0"/>
              </a:rPr>
              <a:t> Component: Agency Data</a:t>
            </a:r>
          </a:p>
        </p:txBody>
      </p:sp>
      <p:sp>
        <p:nvSpPr>
          <p:cNvPr id="2" name="TextBox 1">
            <a:extLst>
              <a:ext uri="{FF2B5EF4-FFF2-40B4-BE49-F238E27FC236}">
                <a16:creationId xmlns:a16="http://schemas.microsoft.com/office/drawing/2014/main" id="{43B1B0F2-2CCF-464A-9036-50A20623D342}"/>
              </a:ext>
            </a:extLst>
          </p:cNvPr>
          <p:cNvSpPr txBox="1"/>
          <p:nvPr/>
        </p:nvSpPr>
        <p:spPr>
          <a:xfrm>
            <a:off x="10287000" y="6477000"/>
            <a:ext cx="533400" cy="369332"/>
          </a:xfrm>
          <a:prstGeom prst="rect">
            <a:avLst/>
          </a:prstGeom>
          <a:noFill/>
        </p:spPr>
        <p:txBody>
          <a:bodyPr wrap="square" rtlCol="0">
            <a:spAutoFit/>
          </a:bodyPr>
          <a:lstStyle/>
          <a:p>
            <a:fld id="{001FB30A-68BA-4AAA-B858-09E2771FA2F8}" type="slidenum">
              <a:rPr lang="en-US">
                <a:solidFill>
                  <a:prstClr val="white"/>
                </a:solidFill>
                <a:latin typeface="Calibri" panose="020F0502020204030204"/>
              </a:rPr>
              <a:pPr/>
              <a:t>75</a:t>
            </a:fld>
            <a:endParaRPr lang="en-US">
              <a:solidFill>
                <a:prstClr val="white"/>
              </a:solidFill>
              <a:latin typeface="Calibri" panose="020F0502020204030204"/>
            </a:endParaRPr>
          </a:p>
        </p:txBody>
      </p:sp>
      <p:pic>
        <p:nvPicPr>
          <p:cNvPr id="4" name="Picture 3">
            <a:extLst>
              <a:ext uri="{FF2B5EF4-FFF2-40B4-BE49-F238E27FC236}">
                <a16:creationId xmlns:a16="http://schemas.microsoft.com/office/drawing/2014/main" id="{1D046CFE-D7A4-4A49-9263-A306AC4C4C4B}"/>
              </a:ext>
            </a:extLst>
          </p:cNvPr>
          <p:cNvPicPr>
            <a:picLocks noChangeAspect="1"/>
          </p:cNvPicPr>
          <p:nvPr/>
        </p:nvPicPr>
        <p:blipFill>
          <a:blip r:embed="rId3"/>
          <a:stretch>
            <a:fillRect/>
          </a:stretch>
        </p:blipFill>
        <p:spPr>
          <a:xfrm>
            <a:off x="5554733" y="2528455"/>
            <a:ext cx="5502134" cy="315528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962129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4DD2C1CC-99C4-4D9C-AEBF-4386B5AB8414}"/>
              </a:ext>
            </a:extLst>
          </p:cNvPr>
          <p:cNvSpPr txBox="1">
            <a:spLocks/>
          </p:cNvSpPr>
          <p:nvPr/>
        </p:nvSpPr>
        <p:spPr>
          <a:xfrm>
            <a:off x="1046017" y="1108364"/>
            <a:ext cx="9991437" cy="4599709"/>
          </a:xfrm>
          <a:prstGeom prst="rect">
            <a:avLst/>
          </a:prstGeom>
        </p:spPr>
        <p:txBody>
          <a:bodyPr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solidFill>
                  <a:prstClr val="black"/>
                </a:solidFill>
                <a:latin typeface="Calibri" panose="020F0502020204030204"/>
              </a:rPr>
              <a:t>Researcher Portal access is progressively permitted</a:t>
            </a:r>
          </a:p>
          <a:p>
            <a:endParaRPr lang="en-US" sz="2000">
              <a:solidFill>
                <a:prstClr val="black"/>
              </a:solidFill>
              <a:latin typeface="Calibri" panose="020F0502020204030204"/>
            </a:endParaRPr>
          </a:p>
          <a:p>
            <a:r>
              <a:rPr lang="en-US" sz="2000">
                <a:solidFill>
                  <a:prstClr val="black"/>
                </a:solidFill>
                <a:latin typeface="Calibri" panose="020F0502020204030204"/>
              </a:rPr>
              <a:t>Research information management (Who, What, Where, When, Why)</a:t>
            </a:r>
          </a:p>
          <a:p>
            <a:endParaRPr lang="en-US" sz="2000">
              <a:solidFill>
                <a:prstClr val="black"/>
              </a:solidFill>
              <a:latin typeface="Calibri" panose="020F0502020204030204"/>
            </a:endParaRPr>
          </a:p>
          <a:p>
            <a:r>
              <a:rPr lang="en-US" sz="2000">
                <a:solidFill>
                  <a:prstClr val="black"/>
                </a:solidFill>
                <a:latin typeface="Calibri" panose="020F0502020204030204"/>
              </a:rPr>
              <a:t>Data dictionary &amp; selection tool</a:t>
            </a:r>
          </a:p>
          <a:p>
            <a:endParaRPr lang="en-US" sz="2000">
              <a:solidFill>
                <a:prstClr val="black"/>
              </a:solidFill>
              <a:latin typeface="Calibri" panose="020F0502020204030204"/>
            </a:endParaRPr>
          </a:p>
          <a:p>
            <a:r>
              <a:rPr lang="en-US" sz="2000">
                <a:solidFill>
                  <a:prstClr val="black"/>
                </a:solidFill>
                <a:latin typeface="Calibri" panose="020F0502020204030204"/>
              </a:rPr>
              <a:t>Data request and retrieval</a:t>
            </a:r>
          </a:p>
          <a:p>
            <a:endParaRPr lang="en-US" sz="2000">
              <a:solidFill>
                <a:prstClr val="black"/>
              </a:solidFill>
              <a:latin typeface="Calibri" panose="020F0502020204030204"/>
            </a:endParaRPr>
          </a:p>
          <a:p>
            <a:r>
              <a:rPr lang="en-US" sz="2000">
                <a:solidFill>
                  <a:prstClr val="black"/>
                </a:solidFill>
                <a:latin typeface="Calibri" panose="020F0502020204030204"/>
              </a:rPr>
              <a:t>Document management (NDAs, research papers, </a:t>
            </a:r>
            <a:r>
              <a:rPr lang="en-US" sz="2000" err="1">
                <a:solidFill>
                  <a:prstClr val="black"/>
                </a:solidFill>
                <a:latin typeface="Calibri" panose="020F0502020204030204"/>
              </a:rPr>
              <a:t>etc</a:t>
            </a:r>
            <a:r>
              <a:rPr lang="en-US" sz="2000">
                <a:solidFill>
                  <a:prstClr val="black"/>
                </a:solidFill>
                <a:latin typeface="Calibri" panose="020F0502020204030204"/>
              </a:rPr>
              <a:t>)</a:t>
            </a:r>
          </a:p>
          <a:p>
            <a:endParaRPr lang="en-US" sz="2000">
              <a:solidFill>
                <a:prstClr val="black"/>
              </a:solidFill>
              <a:latin typeface="Calibri" panose="020F0502020204030204"/>
            </a:endParaRPr>
          </a:p>
          <a:p>
            <a:r>
              <a:rPr lang="en-US" sz="2000">
                <a:solidFill>
                  <a:prstClr val="black"/>
                </a:solidFill>
                <a:latin typeface="Calibri" panose="020F0502020204030204"/>
              </a:rPr>
              <a:t>Ability to check status, modify or cancel account and/or data request</a:t>
            </a:r>
          </a:p>
          <a:p>
            <a:endParaRPr lang="en-US" sz="2000">
              <a:solidFill>
                <a:prstClr val="black"/>
              </a:solidFill>
              <a:latin typeface="Calibri" panose="020F0502020204030204"/>
            </a:endParaRPr>
          </a:p>
          <a:p>
            <a:r>
              <a:rPr lang="en-US" sz="2000">
                <a:solidFill>
                  <a:prstClr val="black"/>
                </a:solidFill>
                <a:latin typeface="Calibri" panose="020F0502020204030204"/>
              </a:rPr>
              <a:t>Help / Training</a:t>
            </a:r>
          </a:p>
          <a:p>
            <a:pPr marL="0" indent="0">
              <a:buNone/>
            </a:pPr>
            <a:endParaRPr lang="en-US" sz="1800">
              <a:solidFill>
                <a:prstClr val="black"/>
              </a:solidFill>
              <a:latin typeface="Calibri" panose="020F0502020204030204"/>
            </a:endParaRPr>
          </a:p>
        </p:txBody>
      </p:sp>
      <p:sp>
        <p:nvSpPr>
          <p:cNvPr id="7" name="Title 2">
            <a:extLst>
              <a:ext uri="{FF2B5EF4-FFF2-40B4-BE49-F238E27FC236}">
                <a16:creationId xmlns:a16="http://schemas.microsoft.com/office/drawing/2014/main" id="{75FCDA2C-4EB0-4D9D-9EC5-4D4E6C3E6539}"/>
              </a:ext>
            </a:extLst>
          </p:cNvPr>
          <p:cNvSpPr txBox="1">
            <a:spLocks/>
          </p:cNvSpPr>
          <p:nvPr/>
        </p:nvSpPr>
        <p:spPr>
          <a:xfrm>
            <a:off x="1293091" y="272474"/>
            <a:ext cx="7573818" cy="109633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a:solidFill>
                  <a:srgbClr val="303030"/>
                </a:solidFill>
                <a:latin typeface="Calibri" panose="020F0502020204030204" pitchFamily="34" charset="0"/>
                <a:cs typeface="Calibri" panose="020F0502020204030204" pitchFamily="34" charset="0"/>
              </a:rPr>
              <a:t>P-20W Component : Researcher Portal</a:t>
            </a:r>
          </a:p>
        </p:txBody>
      </p:sp>
      <p:sp>
        <p:nvSpPr>
          <p:cNvPr id="2" name="TextBox 1">
            <a:extLst>
              <a:ext uri="{FF2B5EF4-FFF2-40B4-BE49-F238E27FC236}">
                <a16:creationId xmlns:a16="http://schemas.microsoft.com/office/drawing/2014/main" id="{20D57FA1-B44E-4AB1-9225-3D93D3DA2645}"/>
              </a:ext>
            </a:extLst>
          </p:cNvPr>
          <p:cNvSpPr txBox="1"/>
          <p:nvPr/>
        </p:nvSpPr>
        <p:spPr>
          <a:xfrm>
            <a:off x="10287000" y="6477000"/>
            <a:ext cx="533400" cy="369332"/>
          </a:xfrm>
          <a:prstGeom prst="rect">
            <a:avLst/>
          </a:prstGeom>
          <a:noFill/>
        </p:spPr>
        <p:txBody>
          <a:bodyPr wrap="square" rtlCol="0">
            <a:spAutoFit/>
          </a:bodyPr>
          <a:lstStyle/>
          <a:p>
            <a:fld id="{001FB30A-68BA-4AAA-B858-09E2771FA2F8}" type="slidenum">
              <a:rPr lang="en-US">
                <a:solidFill>
                  <a:prstClr val="white"/>
                </a:solidFill>
                <a:latin typeface="Calibri" panose="020F0502020204030204"/>
              </a:rPr>
              <a:pPr/>
              <a:t>76</a:t>
            </a:fld>
            <a:endParaRPr lang="en-US">
              <a:solidFill>
                <a:prstClr val="white"/>
              </a:solidFill>
              <a:latin typeface="Calibri" panose="020F0502020204030204"/>
            </a:endParaRPr>
          </a:p>
        </p:txBody>
      </p:sp>
    </p:spTree>
    <p:extLst>
      <p:ext uri="{BB962C8B-B14F-4D97-AF65-F5344CB8AC3E}">
        <p14:creationId xmlns:p14="http://schemas.microsoft.com/office/powerpoint/2010/main" val="9932146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 name="Group 143">
            <a:extLst>
              <a:ext uri="{FF2B5EF4-FFF2-40B4-BE49-F238E27FC236}">
                <a16:creationId xmlns:a16="http://schemas.microsoft.com/office/drawing/2014/main" id="{188536D3-0E44-43EF-AEF4-C054EFDF1E9F}"/>
              </a:ext>
            </a:extLst>
          </p:cNvPr>
          <p:cNvGrpSpPr/>
          <p:nvPr/>
        </p:nvGrpSpPr>
        <p:grpSpPr>
          <a:xfrm>
            <a:off x="2057401" y="630563"/>
            <a:ext cx="8524905" cy="4679950"/>
            <a:chOff x="533400" y="630563"/>
            <a:chExt cx="8524905" cy="4679950"/>
          </a:xfrm>
        </p:grpSpPr>
        <p:grpSp>
          <p:nvGrpSpPr>
            <p:cNvPr id="143" name="Group 142">
              <a:extLst>
                <a:ext uri="{FF2B5EF4-FFF2-40B4-BE49-F238E27FC236}">
                  <a16:creationId xmlns:a16="http://schemas.microsoft.com/office/drawing/2014/main" id="{231237F8-46F1-4EF6-9CC2-9227F6FDBAD8}"/>
                </a:ext>
              </a:extLst>
            </p:cNvPr>
            <p:cNvGrpSpPr/>
            <p:nvPr/>
          </p:nvGrpSpPr>
          <p:grpSpPr>
            <a:xfrm>
              <a:off x="533400" y="630563"/>
              <a:ext cx="8524905" cy="4679950"/>
              <a:chOff x="533400" y="609600"/>
              <a:chExt cx="8524905" cy="4679950"/>
            </a:xfrm>
          </p:grpSpPr>
          <p:graphicFrame>
            <p:nvGraphicFramePr>
              <p:cNvPr id="5" name="Diagram 4">
                <a:extLst>
                  <a:ext uri="{FF2B5EF4-FFF2-40B4-BE49-F238E27FC236}">
                    <a16:creationId xmlns:a16="http://schemas.microsoft.com/office/drawing/2014/main" id="{B86DB74C-208E-49CD-89E4-483DFA7A0BD9}"/>
                  </a:ext>
                </a:extLst>
              </p:cNvPr>
              <p:cNvGraphicFramePr/>
              <p:nvPr/>
            </p:nvGraphicFramePr>
            <p:xfrm>
              <a:off x="533400" y="609600"/>
              <a:ext cx="2295625" cy="2044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4" name="Diagram 63">
                <a:extLst>
                  <a:ext uri="{FF2B5EF4-FFF2-40B4-BE49-F238E27FC236}">
                    <a16:creationId xmlns:a16="http://schemas.microsoft.com/office/drawing/2014/main" id="{E4DEB76E-0068-4CAF-8902-3FBBBB446537}"/>
                  </a:ext>
                </a:extLst>
              </p:cNvPr>
              <p:cNvGraphicFramePr/>
              <p:nvPr/>
            </p:nvGraphicFramePr>
            <p:xfrm>
              <a:off x="693687" y="1022350"/>
              <a:ext cx="5688325" cy="42672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65" name="Diagram 64">
                <a:extLst>
                  <a:ext uri="{FF2B5EF4-FFF2-40B4-BE49-F238E27FC236}">
                    <a16:creationId xmlns:a16="http://schemas.microsoft.com/office/drawing/2014/main" id="{69780106-8A82-4507-9953-3652C51B97FC}"/>
                  </a:ext>
                </a:extLst>
              </p:cNvPr>
              <p:cNvGraphicFramePr/>
              <p:nvPr/>
            </p:nvGraphicFramePr>
            <p:xfrm>
              <a:off x="4343400" y="838200"/>
              <a:ext cx="2295625" cy="161607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nvGrpSpPr>
              <p:cNvPr id="123" name="Group 122">
                <a:extLst>
                  <a:ext uri="{FF2B5EF4-FFF2-40B4-BE49-F238E27FC236}">
                    <a16:creationId xmlns:a16="http://schemas.microsoft.com/office/drawing/2014/main" id="{72521CA0-F4E9-4988-A344-4311D0B12FB4}"/>
                  </a:ext>
                </a:extLst>
              </p:cNvPr>
              <p:cNvGrpSpPr/>
              <p:nvPr/>
            </p:nvGrpSpPr>
            <p:grpSpPr>
              <a:xfrm>
                <a:off x="6633441" y="1153568"/>
                <a:ext cx="2424864" cy="1973749"/>
                <a:chOff x="6696276" y="1169223"/>
                <a:chExt cx="2424864" cy="1973749"/>
              </a:xfrm>
            </p:grpSpPr>
            <p:sp>
              <p:nvSpPr>
                <p:cNvPr id="124" name="Freeform: Shape 123">
                  <a:extLst>
                    <a:ext uri="{FF2B5EF4-FFF2-40B4-BE49-F238E27FC236}">
                      <a16:creationId xmlns:a16="http://schemas.microsoft.com/office/drawing/2014/main" id="{AAD0385A-F4A7-41F9-83CE-E0BEA71162F6}"/>
                    </a:ext>
                  </a:extLst>
                </p:cNvPr>
                <p:cNvSpPr/>
                <p:nvPr/>
              </p:nvSpPr>
              <p:spPr>
                <a:xfrm>
                  <a:off x="7303327" y="2179043"/>
                  <a:ext cx="963929" cy="963929"/>
                </a:xfrm>
                <a:custGeom>
                  <a:avLst/>
                  <a:gdLst>
                    <a:gd name="connsiteX0" fmla="*/ 0 w 963929"/>
                    <a:gd name="connsiteY0" fmla="*/ 481965 h 963929"/>
                    <a:gd name="connsiteX1" fmla="*/ 481965 w 963929"/>
                    <a:gd name="connsiteY1" fmla="*/ 0 h 963929"/>
                    <a:gd name="connsiteX2" fmla="*/ 963930 w 963929"/>
                    <a:gd name="connsiteY2" fmla="*/ 481965 h 963929"/>
                    <a:gd name="connsiteX3" fmla="*/ 481965 w 963929"/>
                    <a:gd name="connsiteY3" fmla="*/ 963930 h 963929"/>
                    <a:gd name="connsiteX4" fmla="*/ 0 w 963929"/>
                    <a:gd name="connsiteY4" fmla="*/ 481965 h 963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929" h="963929">
                      <a:moveTo>
                        <a:pt x="0" y="481965"/>
                      </a:moveTo>
                      <a:cubicBezTo>
                        <a:pt x="0" y="215783"/>
                        <a:pt x="215783" y="0"/>
                        <a:pt x="481965" y="0"/>
                      </a:cubicBezTo>
                      <a:cubicBezTo>
                        <a:pt x="748147" y="0"/>
                        <a:pt x="963930" y="215783"/>
                        <a:pt x="963930" y="481965"/>
                      </a:cubicBezTo>
                      <a:cubicBezTo>
                        <a:pt x="963930" y="748147"/>
                        <a:pt x="748147" y="963930"/>
                        <a:pt x="481965" y="963930"/>
                      </a:cubicBezTo>
                      <a:cubicBezTo>
                        <a:pt x="215783" y="963930"/>
                        <a:pt x="0" y="748147"/>
                        <a:pt x="0" y="481965"/>
                      </a:cubicBezTo>
                      <a:close/>
                    </a:path>
                  </a:pathLst>
                </a:cu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5134" tIns="155134" rIns="155134" bIns="155134" numCol="1" spcCol="1270" anchor="ctr" anchorCtr="0">
                  <a:noAutofit/>
                </a:bodyPr>
                <a:lstStyle/>
                <a:p>
                  <a:pPr algn="ctr" defTabSz="488950">
                    <a:lnSpc>
                      <a:spcPct val="90000"/>
                    </a:lnSpc>
                    <a:spcBef>
                      <a:spcPct val="0"/>
                    </a:spcBef>
                    <a:spcAft>
                      <a:spcPct val="35000"/>
                    </a:spcAft>
                  </a:pPr>
                  <a:r>
                    <a:rPr lang="en-US" sz="1100">
                      <a:solidFill>
                        <a:prstClr val="white"/>
                      </a:solidFill>
                      <a:latin typeface="Calibri" panose="020F0502020204030204"/>
                    </a:rPr>
                    <a:t>Agency Approve / Reject</a:t>
                  </a:r>
                </a:p>
              </p:txBody>
            </p:sp>
            <p:sp>
              <p:nvSpPr>
                <p:cNvPr id="125" name="Freeform: Shape 124">
                  <a:extLst>
                    <a:ext uri="{FF2B5EF4-FFF2-40B4-BE49-F238E27FC236}">
                      <a16:creationId xmlns:a16="http://schemas.microsoft.com/office/drawing/2014/main" id="{63B799FD-1CA9-4F8D-8077-B8C8C84A73BA}"/>
                    </a:ext>
                  </a:extLst>
                </p:cNvPr>
                <p:cNvSpPr/>
                <p:nvPr/>
              </p:nvSpPr>
              <p:spPr>
                <a:xfrm rot="14077302">
                  <a:off x="7426630" y="1994984"/>
                  <a:ext cx="113585" cy="327737"/>
                </a:xfrm>
                <a:custGeom>
                  <a:avLst/>
                  <a:gdLst>
                    <a:gd name="connsiteX0" fmla="*/ 0 w 113584"/>
                    <a:gd name="connsiteY0" fmla="*/ 65547 h 327736"/>
                    <a:gd name="connsiteX1" fmla="*/ 56792 w 113584"/>
                    <a:gd name="connsiteY1" fmla="*/ 65547 h 327736"/>
                    <a:gd name="connsiteX2" fmla="*/ 56792 w 113584"/>
                    <a:gd name="connsiteY2" fmla="*/ 0 h 327736"/>
                    <a:gd name="connsiteX3" fmla="*/ 113584 w 113584"/>
                    <a:gd name="connsiteY3" fmla="*/ 163868 h 327736"/>
                    <a:gd name="connsiteX4" fmla="*/ 56792 w 113584"/>
                    <a:gd name="connsiteY4" fmla="*/ 327736 h 327736"/>
                    <a:gd name="connsiteX5" fmla="*/ 56792 w 113584"/>
                    <a:gd name="connsiteY5" fmla="*/ 262189 h 327736"/>
                    <a:gd name="connsiteX6" fmla="*/ 0 w 113584"/>
                    <a:gd name="connsiteY6" fmla="*/ 262189 h 327736"/>
                    <a:gd name="connsiteX7" fmla="*/ 0 w 113584"/>
                    <a:gd name="connsiteY7" fmla="*/ 65547 h 32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584" h="327736">
                      <a:moveTo>
                        <a:pt x="113583" y="262189"/>
                      </a:moveTo>
                      <a:lnTo>
                        <a:pt x="56792" y="262189"/>
                      </a:lnTo>
                      <a:lnTo>
                        <a:pt x="56792" y="327736"/>
                      </a:lnTo>
                      <a:lnTo>
                        <a:pt x="1" y="163868"/>
                      </a:lnTo>
                      <a:lnTo>
                        <a:pt x="56792" y="0"/>
                      </a:lnTo>
                      <a:lnTo>
                        <a:pt x="56792" y="65547"/>
                      </a:lnTo>
                      <a:lnTo>
                        <a:pt x="113583" y="65547"/>
                      </a:lnTo>
                      <a:lnTo>
                        <a:pt x="113583" y="262189"/>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34073" tIns="65545" rIns="2" bIns="65549" numCol="1" spcCol="1270" anchor="ctr" anchorCtr="0">
                  <a:noAutofit/>
                </a:bodyPr>
                <a:lstStyle/>
                <a:p>
                  <a:pPr algn="ctr" defTabSz="622300">
                    <a:lnSpc>
                      <a:spcPct val="90000"/>
                    </a:lnSpc>
                    <a:spcBef>
                      <a:spcPct val="0"/>
                    </a:spcBef>
                    <a:spcAft>
                      <a:spcPct val="35000"/>
                    </a:spcAft>
                  </a:pPr>
                  <a:endParaRPr lang="en-US" sz="1400">
                    <a:solidFill>
                      <a:prstClr val="white"/>
                    </a:solidFill>
                    <a:latin typeface="Calibri" panose="020F0502020204030204"/>
                  </a:endParaRPr>
                </a:p>
              </p:txBody>
            </p:sp>
            <p:sp>
              <p:nvSpPr>
                <p:cNvPr id="126" name="Freeform: Shape 125">
                  <a:extLst>
                    <a:ext uri="{FF2B5EF4-FFF2-40B4-BE49-F238E27FC236}">
                      <a16:creationId xmlns:a16="http://schemas.microsoft.com/office/drawing/2014/main" id="{29DE7F52-9514-42CE-91AA-51F2EB1B46E6}"/>
                    </a:ext>
                  </a:extLst>
                </p:cNvPr>
                <p:cNvSpPr/>
                <p:nvPr/>
              </p:nvSpPr>
              <p:spPr>
                <a:xfrm>
                  <a:off x="6696276" y="1169223"/>
                  <a:ext cx="963929" cy="963929"/>
                </a:xfrm>
                <a:custGeom>
                  <a:avLst/>
                  <a:gdLst>
                    <a:gd name="connsiteX0" fmla="*/ 0 w 963929"/>
                    <a:gd name="connsiteY0" fmla="*/ 481965 h 963929"/>
                    <a:gd name="connsiteX1" fmla="*/ 481965 w 963929"/>
                    <a:gd name="connsiteY1" fmla="*/ 0 h 963929"/>
                    <a:gd name="connsiteX2" fmla="*/ 963930 w 963929"/>
                    <a:gd name="connsiteY2" fmla="*/ 481965 h 963929"/>
                    <a:gd name="connsiteX3" fmla="*/ 481965 w 963929"/>
                    <a:gd name="connsiteY3" fmla="*/ 963930 h 963929"/>
                    <a:gd name="connsiteX4" fmla="*/ 0 w 963929"/>
                    <a:gd name="connsiteY4" fmla="*/ 481965 h 963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929" h="963929">
                      <a:moveTo>
                        <a:pt x="0" y="481965"/>
                      </a:moveTo>
                      <a:cubicBezTo>
                        <a:pt x="0" y="215783"/>
                        <a:pt x="215783" y="0"/>
                        <a:pt x="481965" y="0"/>
                      </a:cubicBezTo>
                      <a:cubicBezTo>
                        <a:pt x="748147" y="0"/>
                        <a:pt x="963930" y="215783"/>
                        <a:pt x="963930" y="481965"/>
                      </a:cubicBezTo>
                      <a:cubicBezTo>
                        <a:pt x="963930" y="748147"/>
                        <a:pt x="748147" y="963930"/>
                        <a:pt x="481965" y="963930"/>
                      </a:cubicBezTo>
                      <a:cubicBezTo>
                        <a:pt x="215783" y="963930"/>
                        <a:pt x="0" y="748147"/>
                        <a:pt x="0" y="481965"/>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5134" tIns="155134" rIns="155134" bIns="155134" numCol="1" spcCol="1270" anchor="ctr" anchorCtr="0">
                  <a:noAutofit/>
                </a:bodyPr>
                <a:lstStyle/>
                <a:p>
                  <a:pPr algn="ctr" defTabSz="488950">
                    <a:lnSpc>
                      <a:spcPct val="90000"/>
                    </a:lnSpc>
                    <a:spcBef>
                      <a:spcPct val="0"/>
                    </a:spcBef>
                    <a:spcAft>
                      <a:spcPct val="35000"/>
                    </a:spcAft>
                  </a:pPr>
                  <a:r>
                    <a:rPr lang="en-US" sz="1100">
                      <a:solidFill>
                        <a:prstClr val="white"/>
                      </a:solidFill>
                      <a:latin typeface="Calibri" panose="020F0502020204030204"/>
                    </a:rPr>
                    <a:t>Build Artifact &amp; Submit</a:t>
                  </a:r>
                </a:p>
              </p:txBody>
            </p:sp>
            <p:sp>
              <p:nvSpPr>
                <p:cNvPr id="127" name="Freeform: Shape 126">
                  <a:extLst>
                    <a:ext uri="{FF2B5EF4-FFF2-40B4-BE49-F238E27FC236}">
                      <a16:creationId xmlns:a16="http://schemas.microsoft.com/office/drawing/2014/main" id="{C8C835B2-E242-4361-977B-EE462F852380}"/>
                    </a:ext>
                  </a:extLst>
                </p:cNvPr>
                <p:cNvSpPr/>
                <p:nvPr/>
              </p:nvSpPr>
              <p:spPr>
                <a:xfrm rot="7416370">
                  <a:off x="8221022" y="2049097"/>
                  <a:ext cx="85091" cy="327736"/>
                </a:xfrm>
                <a:custGeom>
                  <a:avLst/>
                  <a:gdLst>
                    <a:gd name="connsiteX0" fmla="*/ 0 w 85091"/>
                    <a:gd name="connsiteY0" fmla="*/ 65547 h 327736"/>
                    <a:gd name="connsiteX1" fmla="*/ 42546 w 85091"/>
                    <a:gd name="connsiteY1" fmla="*/ 65547 h 327736"/>
                    <a:gd name="connsiteX2" fmla="*/ 42546 w 85091"/>
                    <a:gd name="connsiteY2" fmla="*/ 0 h 327736"/>
                    <a:gd name="connsiteX3" fmla="*/ 85091 w 85091"/>
                    <a:gd name="connsiteY3" fmla="*/ 163868 h 327736"/>
                    <a:gd name="connsiteX4" fmla="*/ 42546 w 85091"/>
                    <a:gd name="connsiteY4" fmla="*/ 327736 h 327736"/>
                    <a:gd name="connsiteX5" fmla="*/ 42546 w 85091"/>
                    <a:gd name="connsiteY5" fmla="*/ 262189 h 327736"/>
                    <a:gd name="connsiteX6" fmla="*/ 0 w 85091"/>
                    <a:gd name="connsiteY6" fmla="*/ 262189 h 327736"/>
                    <a:gd name="connsiteX7" fmla="*/ 0 w 85091"/>
                    <a:gd name="connsiteY7" fmla="*/ 65547 h 32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091" h="327736">
                      <a:moveTo>
                        <a:pt x="0" y="65547"/>
                      </a:moveTo>
                      <a:lnTo>
                        <a:pt x="42546" y="65547"/>
                      </a:lnTo>
                      <a:lnTo>
                        <a:pt x="42546" y="0"/>
                      </a:lnTo>
                      <a:lnTo>
                        <a:pt x="85091" y="163868"/>
                      </a:lnTo>
                      <a:lnTo>
                        <a:pt x="42546" y="327736"/>
                      </a:lnTo>
                      <a:lnTo>
                        <a:pt x="42546" y="262189"/>
                      </a:lnTo>
                      <a:lnTo>
                        <a:pt x="0" y="262189"/>
                      </a:lnTo>
                      <a:lnTo>
                        <a:pt x="0" y="65547"/>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 tIns="65546" rIns="25527" bIns="65547" numCol="1" spcCol="1270" anchor="ctr" anchorCtr="0">
                  <a:noAutofit/>
                </a:bodyPr>
                <a:lstStyle/>
                <a:p>
                  <a:pPr algn="ctr" defTabSz="622300">
                    <a:lnSpc>
                      <a:spcPct val="90000"/>
                    </a:lnSpc>
                    <a:spcBef>
                      <a:spcPct val="0"/>
                    </a:spcBef>
                    <a:spcAft>
                      <a:spcPct val="35000"/>
                    </a:spcAft>
                  </a:pPr>
                  <a:endParaRPr lang="en-US" sz="1400">
                    <a:solidFill>
                      <a:prstClr val="white"/>
                    </a:solidFill>
                    <a:latin typeface="Calibri" panose="020F0502020204030204"/>
                  </a:endParaRPr>
                </a:p>
              </p:txBody>
            </p:sp>
            <p:sp>
              <p:nvSpPr>
                <p:cNvPr id="128" name="Freeform: Shape 127">
                  <a:extLst>
                    <a:ext uri="{FF2B5EF4-FFF2-40B4-BE49-F238E27FC236}">
                      <a16:creationId xmlns:a16="http://schemas.microsoft.com/office/drawing/2014/main" id="{DE9B125D-6C82-4B3B-9A22-3E24F1F9BA1B}"/>
                    </a:ext>
                  </a:extLst>
                </p:cNvPr>
                <p:cNvSpPr/>
                <p:nvPr/>
              </p:nvSpPr>
              <p:spPr>
                <a:xfrm>
                  <a:off x="8157211" y="1172222"/>
                  <a:ext cx="963929" cy="963929"/>
                </a:xfrm>
                <a:custGeom>
                  <a:avLst/>
                  <a:gdLst>
                    <a:gd name="connsiteX0" fmla="*/ 0 w 963929"/>
                    <a:gd name="connsiteY0" fmla="*/ 481965 h 963929"/>
                    <a:gd name="connsiteX1" fmla="*/ 481965 w 963929"/>
                    <a:gd name="connsiteY1" fmla="*/ 0 h 963929"/>
                    <a:gd name="connsiteX2" fmla="*/ 963930 w 963929"/>
                    <a:gd name="connsiteY2" fmla="*/ 481965 h 963929"/>
                    <a:gd name="connsiteX3" fmla="*/ 481965 w 963929"/>
                    <a:gd name="connsiteY3" fmla="*/ 963930 h 963929"/>
                    <a:gd name="connsiteX4" fmla="*/ 0 w 963929"/>
                    <a:gd name="connsiteY4" fmla="*/ 481965 h 963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929" h="963929">
                      <a:moveTo>
                        <a:pt x="0" y="481965"/>
                      </a:moveTo>
                      <a:cubicBezTo>
                        <a:pt x="0" y="215783"/>
                        <a:pt x="215783" y="0"/>
                        <a:pt x="481965" y="0"/>
                      </a:cubicBezTo>
                      <a:cubicBezTo>
                        <a:pt x="748147" y="0"/>
                        <a:pt x="963930" y="215783"/>
                        <a:pt x="963930" y="481965"/>
                      </a:cubicBezTo>
                      <a:cubicBezTo>
                        <a:pt x="963930" y="748147"/>
                        <a:pt x="748147" y="963930"/>
                        <a:pt x="481965" y="963930"/>
                      </a:cubicBezTo>
                      <a:cubicBezTo>
                        <a:pt x="215783" y="963930"/>
                        <a:pt x="0" y="748147"/>
                        <a:pt x="0" y="481965"/>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5134" tIns="155134" rIns="155134" bIns="155134" numCol="1" spcCol="1270" anchor="ctr" anchorCtr="0">
                  <a:noAutofit/>
                </a:bodyPr>
                <a:lstStyle/>
                <a:p>
                  <a:pPr algn="ctr" defTabSz="488950">
                    <a:lnSpc>
                      <a:spcPct val="90000"/>
                    </a:lnSpc>
                    <a:spcBef>
                      <a:spcPct val="0"/>
                    </a:spcBef>
                    <a:spcAft>
                      <a:spcPct val="35000"/>
                    </a:spcAft>
                  </a:pPr>
                  <a:r>
                    <a:rPr lang="en-US" sz="1100">
                      <a:solidFill>
                        <a:prstClr val="white"/>
                      </a:solidFill>
                      <a:latin typeface="Calibri" panose="020F0502020204030204"/>
                    </a:rPr>
                    <a:t>Close Research &amp; Submit</a:t>
                  </a:r>
                </a:p>
              </p:txBody>
            </p:sp>
          </p:grpSp>
          <p:sp>
            <p:nvSpPr>
              <p:cNvPr id="130" name="Arrow: Down 129">
                <a:extLst>
                  <a:ext uri="{FF2B5EF4-FFF2-40B4-BE49-F238E27FC236}">
                    <a16:creationId xmlns:a16="http://schemas.microsoft.com/office/drawing/2014/main" id="{4DC3DD1B-703C-4377-91CF-CD1E3A64C9FA}"/>
                  </a:ext>
                </a:extLst>
              </p:cNvPr>
              <p:cNvSpPr/>
              <p:nvPr/>
            </p:nvSpPr>
            <p:spPr>
              <a:xfrm rot="2105508">
                <a:off x="2376171" y="1992753"/>
                <a:ext cx="205141" cy="15096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2" name="Arrow: Down 131">
                <a:extLst>
                  <a:ext uri="{FF2B5EF4-FFF2-40B4-BE49-F238E27FC236}">
                    <a16:creationId xmlns:a16="http://schemas.microsoft.com/office/drawing/2014/main" id="{59FDAB5F-EA18-4BE9-A755-2D0A32247558}"/>
                  </a:ext>
                </a:extLst>
              </p:cNvPr>
              <p:cNvSpPr/>
              <p:nvPr/>
            </p:nvSpPr>
            <p:spPr>
              <a:xfrm rot="16200000">
                <a:off x="3434404" y="3507373"/>
                <a:ext cx="206892" cy="16270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6" name="Arrow: Down 135">
                <a:extLst>
                  <a:ext uri="{FF2B5EF4-FFF2-40B4-BE49-F238E27FC236}">
                    <a16:creationId xmlns:a16="http://schemas.microsoft.com/office/drawing/2014/main" id="{B27D94A8-717A-4814-8363-0DA5B2646320}"/>
                  </a:ext>
                </a:extLst>
              </p:cNvPr>
              <p:cNvSpPr/>
              <p:nvPr/>
            </p:nvSpPr>
            <p:spPr>
              <a:xfrm rot="10010845">
                <a:off x="4833155" y="2069479"/>
                <a:ext cx="191343" cy="11514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0" name="Arrow: Down 139">
                <a:extLst>
                  <a:ext uri="{FF2B5EF4-FFF2-40B4-BE49-F238E27FC236}">
                    <a16:creationId xmlns:a16="http://schemas.microsoft.com/office/drawing/2014/main" id="{77CC36EB-52DD-4726-81DC-2078CACB00FA}"/>
                  </a:ext>
                </a:extLst>
              </p:cNvPr>
              <p:cNvSpPr/>
              <p:nvPr/>
            </p:nvSpPr>
            <p:spPr>
              <a:xfrm rot="16200000">
                <a:off x="7730691" y="1514191"/>
                <a:ext cx="262021" cy="3146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pic>
          <p:nvPicPr>
            <p:cNvPr id="59" name="Picture 58" descr="A black sign with white text&#10;&#10;Description generated with very high confidence">
              <a:extLst>
                <a:ext uri="{FF2B5EF4-FFF2-40B4-BE49-F238E27FC236}">
                  <a16:creationId xmlns:a16="http://schemas.microsoft.com/office/drawing/2014/main" id="{D5DC0518-D55D-42ED-848C-A80592A7ADCD}"/>
                </a:ext>
              </a:extLst>
            </p:cNvPr>
            <p:cNvPicPr>
              <a:picLocks noChangeAspect="1"/>
            </p:cNvPicPr>
            <p:nvPr/>
          </p:nvPicPr>
          <p:blipFill>
            <a:blip r:embed="rId18" cstate="print">
              <a:extLst>
                <a:ext uri="{28A0092B-C50C-407E-A947-70E740481C1C}">
                  <a14:useLocalDpi xmlns:a14="http://schemas.microsoft.com/office/drawing/2010/main" val="0"/>
                </a:ext>
                <a:ext uri="{837473B0-CC2E-450A-ABE3-18F120FF3D39}">
                  <a1611:picAttrSrcUrl xmlns:a1611="http://schemas.microsoft.com/office/drawing/2016/11/main" r:id="rId19"/>
                </a:ext>
              </a:extLst>
            </a:blip>
            <a:stretch>
              <a:fillRect/>
            </a:stretch>
          </p:blipFill>
          <p:spPr>
            <a:xfrm>
              <a:off x="3366399" y="3578566"/>
              <a:ext cx="342900" cy="342900"/>
            </a:xfrm>
            <a:prstGeom prst="rect">
              <a:avLst/>
            </a:prstGeom>
          </p:spPr>
        </p:pic>
      </p:grpSp>
      <p:grpSp>
        <p:nvGrpSpPr>
          <p:cNvPr id="141" name="Group 140">
            <a:extLst>
              <a:ext uri="{FF2B5EF4-FFF2-40B4-BE49-F238E27FC236}">
                <a16:creationId xmlns:a16="http://schemas.microsoft.com/office/drawing/2014/main" id="{7F340AB4-4F1E-4A27-8186-4B047336045A}"/>
              </a:ext>
            </a:extLst>
          </p:cNvPr>
          <p:cNvGrpSpPr/>
          <p:nvPr/>
        </p:nvGrpSpPr>
        <p:grpSpPr>
          <a:xfrm>
            <a:off x="7720328" y="3750017"/>
            <a:ext cx="2925508" cy="2083235"/>
            <a:chOff x="6217253" y="3206315"/>
            <a:chExt cx="2925508" cy="2083235"/>
          </a:xfrm>
        </p:grpSpPr>
        <p:sp>
          <p:nvSpPr>
            <p:cNvPr id="101" name="Rectangle 100">
              <a:extLst>
                <a:ext uri="{FF2B5EF4-FFF2-40B4-BE49-F238E27FC236}">
                  <a16:creationId xmlns:a16="http://schemas.microsoft.com/office/drawing/2014/main" id="{ED6E6C40-6BBB-4B19-B879-F9986197C6F5}"/>
                </a:ext>
              </a:extLst>
            </p:cNvPr>
            <p:cNvSpPr/>
            <p:nvPr/>
          </p:nvSpPr>
          <p:spPr>
            <a:xfrm>
              <a:off x="6217253" y="3213100"/>
              <a:ext cx="2774347" cy="2076450"/>
            </a:xfrm>
            <a:prstGeom prst="rect">
              <a:avLst/>
            </a:prstGeom>
            <a:solidFill>
              <a:schemeClr val="bg1"/>
            </a:solidFill>
            <a:ln cmpd="dbl">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3" name="TextBox 82">
              <a:extLst>
                <a:ext uri="{FF2B5EF4-FFF2-40B4-BE49-F238E27FC236}">
                  <a16:creationId xmlns:a16="http://schemas.microsoft.com/office/drawing/2014/main" id="{48EDEB23-9389-495B-8DAD-36CCE364C2A9}"/>
                </a:ext>
              </a:extLst>
            </p:cNvPr>
            <p:cNvSpPr txBox="1"/>
            <p:nvPr/>
          </p:nvSpPr>
          <p:spPr>
            <a:xfrm>
              <a:off x="7147226" y="3206315"/>
              <a:ext cx="914400" cy="369332"/>
            </a:xfrm>
            <a:prstGeom prst="rect">
              <a:avLst/>
            </a:prstGeom>
            <a:noFill/>
          </p:spPr>
          <p:txBody>
            <a:bodyPr wrap="square" rtlCol="0">
              <a:spAutoFit/>
            </a:bodyPr>
            <a:lstStyle/>
            <a:p>
              <a:r>
                <a:rPr lang="en-US">
                  <a:solidFill>
                    <a:prstClr val="black"/>
                  </a:solidFill>
                  <a:latin typeface="Calibri" panose="020F0502020204030204"/>
                </a:rPr>
                <a:t>Legend</a:t>
              </a:r>
            </a:p>
          </p:txBody>
        </p:sp>
        <p:sp>
          <p:nvSpPr>
            <p:cNvPr id="94" name="TextBox 93">
              <a:extLst>
                <a:ext uri="{FF2B5EF4-FFF2-40B4-BE49-F238E27FC236}">
                  <a16:creationId xmlns:a16="http://schemas.microsoft.com/office/drawing/2014/main" id="{6EC2164A-F021-4C11-B3BD-C0C0B2B343B3}"/>
                </a:ext>
              </a:extLst>
            </p:cNvPr>
            <p:cNvSpPr txBox="1"/>
            <p:nvPr/>
          </p:nvSpPr>
          <p:spPr>
            <a:xfrm>
              <a:off x="8272172" y="4773126"/>
              <a:ext cx="617794" cy="430887"/>
            </a:xfrm>
            <a:prstGeom prst="rect">
              <a:avLst/>
            </a:prstGeom>
            <a:solidFill>
              <a:schemeClr val="bg1"/>
            </a:solidFill>
            <a:ln>
              <a:solidFill>
                <a:schemeClr val="bg1"/>
              </a:solidFill>
            </a:ln>
          </p:spPr>
          <p:txBody>
            <a:bodyPr wrap="square" rtlCol="0">
              <a:spAutoFit/>
            </a:bodyPr>
            <a:lstStyle/>
            <a:p>
              <a:r>
                <a:rPr lang="en-US" sz="1100">
                  <a:solidFill>
                    <a:prstClr val="white"/>
                  </a:solidFill>
                  <a:latin typeface="Calibri" panose="020F0502020204030204"/>
                </a:rPr>
                <a:t>Data Hub</a:t>
              </a:r>
            </a:p>
          </p:txBody>
        </p:sp>
        <p:sp>
          <p:nvSpPr>
            <p:cNvPr id="96" name="TextBox 95">
              <a:extLst>
                <a:ext uri="{FF2B5EF4-FFF2-40B4-BE49-F238E27FC236}">
                  <a16:creationId xmlns:a16="http://schemas.microsoft.com/office/drawing/2014/main" id="{3EE2105F-9251-410A-AAC1-DB396BB1D476}"/>
                </a:ext>
              </a:extLst>
            </p:cNvPr>
            <p:cNvSpPr txBox="1"/>
            <p:nvPr/>
          </p:nvSpPr>
          <p:spPr>
            <a:xfrm>
              <a:off x="8228361" y="4066461"/>
              <a:ext cx="914400" cy="430887"/>
            </a:xfrm>
            <a:prstGeom prst="rect">
              <a:avLst/>
            </a:prstGeom>
            <a:noFill/>
          </p:spPr>
          <p:txBody>
            <a:bodyPr wrap="square" rtlCol="0">
              <a:spAutoFit/>
            </a:bodyPr>
            <a:lstStyle/>
            <a:p>
              <a:r>
                <a:rPr lang="en-US" sz="1100">
                  <a:solidFill>
                    <a:prstClr val="black"/>
                  </a:solidFill>
                  <a:latin typeface="Calibri" panose="020F0502020204030204"/>
                </a:rPr>
                <a:t>Agency / Workflow</a:t>
              </a:r>
            </a:p>
          </p:txBody>
        </p:sp>
        <p:sp>
          <p:nvSpPr>
            <p:cNvPr id="84" name="Hexagon 83">
              <a:extLst>
                <a:ext uri="{FF2B5EF4-FFF2-40B4-BE49-F238E27FC236}">
                  <a16:creationId xmlns:a16="http://schemas.microsoft.com/office/drawing/2014/main" id="{F66BD355-08BE-416B-B9B6-4DC9A8C89901}"/>
                </a:ext>
              </a:extLst>
            </p:cNvPr>
            <p:cNvSpPr/>
            <p:nvPr/>
          </p:nvSpPr>
          <p:spPr>
            <a:xfrm>
              <a:off x="7023442" y="3692231"/>
              <a:ext cx="680087" cy="557768"/>
            </a:xfrm>
            <a:prstGeom prst="hexagon">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6" name="Hexagon 85">
              <a:extLst>
                <a:ext uri="{FF2B5EF4-FFF2-40B4-BE49-F238E27FC236}">
                  <a16:creationId xmlns:a16="http://schemas.microsoft.com/office/drawing/2014/main" id="{F36C4916-D80D-4BB7-989E-0D7586D682C3}"/>
                </a:ext>
              </a:extLst>
            </p:cNvPr>
            <p:cNvSpPr/>
            <p:nvPr/>
          </p:nvSpPr>
          <p:spPr>
            <a:xfrm>
              <a:off x="7023441" y="4288908"/>
              <a:ext cx="680087" cy="557768"/>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8" name="Hexagon 87">
              <a:extLst>
                <a:ext uri="{FF2B5EF4-FFF2-40B4-BE49-F238E27FC236}">
                  <a16:creationId xmlns:a16="http://schemas.microsoft.com/office/drawing/2014/main" id="{5D4500C5-A3E6-427B-8175-5289B095813C}"/>
                </a:ext>
              </a:extLst>
            </p:cNvPr>
            <p:cNvSpPr/>
            <p:nvPr/>
          </p:nvSpPr>
          <p:spPr>
            <a:xfrm>
              <a:off x="7592086" y="3989645"/>
              <a:ext cx="680087" cy="557768"/>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0" name="Hexagon 89">
              <a:extLst>
                <a:ext uri="{FF2B5EF4-FFF2-40B4-BE49-F238E27FC236}">
                  <a16:creationId xmlns:a16="http://schemas.microsoft.com/office/drawing/2014/main" id="{27238458-0046-455D-80A9-880ADF7FD5B4}"/>
                </a:ext>
              </a:extLst>
            </p:cNvPr>
            <p:cNvSpPr/>
            <p:nvPr/>
          </p:nvSpPr>
          <p:spPr>
            <a:xfrm>
              <a:off x="7604426" y="4583131"/>
              <a:ext cx="680087" cy="557768"/>
            </a:xfrm>
            <a:prstGeom prst="hexag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2" name="TextBox 91">
              <a:extLst>
                <a:ext uri="{FF2B5EF4-FFF2-40B4-BE49-F238E27FC236}">
                  <a16:creationId xmlns:a16="http://schemas.microsoft.com/office/drawing/2014/main" id="{1B90AB4F-E1B4-451B-ADD5-40DE21790BA3}"/>
                </a:ext>
              </a:extLst>
            </p:cNvPr>
            <p:cNvSpPr txBox="1"/>
            <p:nvPr/>
          </p:nvSpPr>
          <p:spPr>
            <a:xfrm>
              <a:off x="6424850" y="3772238"/>
              <a:ext cx="914400" cy="430887"/>
            </a:xfrm>
            <a:prstGeom prst="rect">
              <a:avLst/>
            </a:prstGeom>
            <a:noFill/>
          </p:spPr>
          <p:txBody>
            <a:bodyPr wrap="square" rtlCol="0">
              <a:spAutoFit/>
            </a:bodyPr>
            <a:lstStyle/>
            <a:p>
              <a:r>
                <a:rPr lang="en-US" sz="1100">
                  <a:solidFill>
                    <a:prstClr val="black"/>
                  </a:solidFill>
                  <a:latin typeface="Calibri" panose="020F0502020204030204"/>
                </a:rPr>
                <a:t>Outside System</a:t>
              </a:r>
            </a:p>
          </p:txBody>
        </p:sp>
        <p:sp>
          <p:nvSpPr>
            <p:cNvPr id="98" name="TextBox 97">
              <a:extLst>
                <a:ext uri="{FF2B5EF4-FFF2-40B4-BE49-F238E27FC236}">
                  <a16:creationId xmlns:a16="http://schemas.microsoft.com/office/drawing/2014/main" id="{E0633EEF-1E6A-4BB9-8782-2BD2A66BF410}"/>
                </a:ext>
              </a:extLst>
            </p:cNvPr>
            <p:cNvSpPr txBox="1"/>
            <p:nvPr/>
          </p:nvSpPr>
          <p:spPr>
            <a:xfrm>
              <a:off x="6217253" y="4411921"/>
              <a:ext cx="914400" cy="430887"/>
            </a:xfrm>
            <a:prstGeom prst="rect">
              <a:avLst/>
            </a:prstGeom>
            <a:noFill/>
          </p:spPr>
          <p:txBody>
            <a:bodyPr wrap="square" rtlCol="0">
              <a:spAutoFit/>
            </a:bodyPr>
            <a:lstStyle/>
            <a:p>
              <a:r>
                <a:rPr lang="en-US" sz="1100">
                  <a:solidFill>
                    <a:prstClr val="black"/>
                  </a:solidFill>
                  <a:latin typeface="Calibri" panose="020F0502020204030204"/>
                </a:rPr>
                <a:t>Researcher / Portal</a:t>
              </a:r>
            </a:p>
          </p:txBody>
        </p:sp>
      </p:grpSp>
      <p:sp>
        <p:nvSpPr>
          <p:cNvPr id="103" name="Title 2">
            <a:extLst>
              <a:ext uri="{FF2B5EF4-FFF2-40B4-BE49-F238E27FC236}">
                <a16:creationId xmlns:a16="http://schemas.microsoft.com/office/drawing/2014/main" id="{5A03FCAC-82E7-4C4A-85FF-144E16C27014}"/>
              </a:ext>
            </a:extLst>
          </p:cNvPr>
          <p:cNvSpPr txBox="1">
            <a:spLocks/>
          </p:cNvSpPr>
          <p:nvPr/>
        </p:nvSpPr>
        <p:spPr>
          <a:xfrm>
            <a:off x="979055" y="457201"/>
            <a:ext cx="9413986" cy="109633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a:solidFill>
                  <a:srgbClr val="303030"/>
                </a:solidFill>
                <a:latin typeface="Calibri" panose="020F0502020204030204" pitchFamily="34" charset="0"/>
                <a:cs typeface="Calibri" panose="020F0502020204030204" pitchFamily="34" charset="0"/>
              </a:rPr>
              <a:t>P-20W Component : Researcher Portal Governance</a:t>
            </a:r>
          </a:p>
        </p:txBody>
      </p:sp>
      <p:sp>
        <p:nvSpPr>
          <p:cNvPr id="2" name="TextBox 1">
            <a:extLst>
              <a:ext uri="{FF2B5EF4-FFF2-40B4-BE49-F238E27FC236}">
                <a16:creationId xmlns:a16="http://schemas.microsoft.com/office/drawing/2014/main" id="{F9CE0354-9661-423B-A576-EA63B8CAECFF}"/>
              </a:ext>
            </a:extLst>
          </p:cNvPr>
          <p:cNvSpPr txBox="1"/>
          <p:nvPr/>
        </p:nvSpPr>
        <p:spPr>
          <a:xfrm>
            <a:off x="10287000" y="6477000"/>
            <a:ext cx="533400" cy="369332"/>
          </a:xfrm>
          <a:prstGeom prst="rect">
            <a:avLst/>
          </a:prstGeom>
          <a:noFill/>
        </p:spPr>
        <p:txBody>
          <a:bodyPr wrap="square" rtlCol="0">
            <a:spAutoFit/>
          </a:bodyPr>
          <a:lstStyle/>
          <a:p>
            <a:fld id="{001FB30A-68BA-4AAA-B858-09E2771FA2F8}" type="slidenum">
              <a:rPr lang="en-US">
                <a:solidFill>
                  <a:prstClr val="white"/>
                </a:solidFill>
                <a:latin typeface="Calibri" panose="020F0502020204030204"/>
              </a:rPr>
              <a:pPr/>
              <a:t>77</a:t>
            </a:fld>
            <a:endParaRPr lang="en-US">
              <a:solidFill>
                <a:prstClr val="white"/>
              </a:solidFill>
              <a:latin typeface="Calibri" panose="020F0502020204030204"/>
            </a:endParaRPr>
          </a:p>
        </p:txBody>
      </p:sp>
    </p:spTree>
    <p:extLst>
      <p:ext uri="{BB962C8B-B14F-4D97-AF65-F5344CB8AC3E}">
        <p14:creationId xmlns:p14="http://schemas.microsoft.com/office/powerpoint/2010/main" val="8278914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4DD2C1CC-99C4-4D9C-AEBF-4386B5AB8414}"/>
              </a:ext>
            </a:extLst>
          </p:cNvPr>
          <p:cNvSpPr txBox="1">
            <a:spLocks/>
          </p:cNvSpPr>
          <p:nvPr/>
        </p:nvSpPr>
        <p:spPr>
          <a:xfrm>
            <a:off x="1055255" y="1005366"/>
            <a:ext cx="8610600" cy="4038595"/>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a:solidFill>
                <a:prstClr val="black"/>
              </a:solidFill>
              <a:latin typeface="Calibri" panose="020F0502020204030204"/>
            </a:endParaRPr>
          </a:p>
          <a:p>
            <a:r>
              <a:rPr lang="en-US" sz="2000">
                <a:solidFill>
                  <a:prstClr val="black"/>
                </a:solidFill>
                <a:latin typeface="Calibri" panose="020F0502020204030204"/>
              </a:rPr>
              <a:t>Central nervous system for P-20W solution</a:t>
            </a:r>
          </a:p>
          <a:p>
            <a:r>
              <a:rPr lang="en-US" sz="2000">
                <a:solidFill>
                  <a:prstClr val="black"/>
                </a:solidFill>
                <a:latin typeface="Calibri" panose="020F0502020204030204"/>
              </a:rPr>
              <a:t>Provides account, data, document, and user management</a:t>
            </a:r>
          </a:p>
          <a:p>
            <a:r>
              <a:rPr lang="en-US" sz="2000">
                <a:solidFill>
                  <a:prstClr val="black"/>
                </a:solidFill>
                <a:latin typeface="Calibri" panose="020F0502020204030204"/>
              </a:rPr>
              <a:t>Provides workflows (e.g. automation) and auditability</a:t>
            </a:r>
          </a:p>
          <a:p>
            <a:pPr lvl="1"/>
            <a:r>
              <a:rPr lang="en-US" sz="1600">
                <a:solidFill>
                  <a:prstClr val="black"/>
                </a:solidFill>
                <a:latin typeface="Calibri" panose="020F0502020204030204"/>
              </a:rPr>
              <a:t>Email alerts &amp; reminders</a:t>
            </a:r>
          </a:p>
          <a:p>
            <a:pPr lvl="1"/>
            <a:r>
              <a:rPr lang="en-US" sz="1600">
                <a:solidFill>
                  <a:prstClr val="black"/>
                </a:solidFill>
                <a:latin typeface="Calibri" panose="020F0502020204030204"/>
              </a:rPr>
              <a:t>Ability to attach documents</a:t>
            </a:r>
          </a:p>
          <a:p>
            <a:pPr lvl="1"/>
            <a:r>
              <a:rPr lang="en-US" sz="1600">
                <a:solidFill>
                  <a:prstClr val="black"/>
                </a:solidFill>
                <a:latin typeface="Calibri" panose="020F0502020204030204"/>
              </a:rPr>
              <a:t>Ability to log account activity (Security)</a:t>
            </a:r>
          </a:p>
          <a:p>
            <a:pPr lvl="1"/>
            <a:r>
              <a:rPr lang="en-US" sz="1600">
                <a:solidFill>
                  <a:prstClr val="black"/>
                </a:solidFill>
                <a:latin typeface="Calibri" panose="020F0502020204030204"/>
              </a:rPr>
              <a:t>Backbone to the permissive governance model (researcher portal)</a:t>
            </a:r>
          </a:p>
          <a:p>
            <a:pPr lvl="1"/>
            <a:endParaRPr lang="en-US" sz="1600">
              <a:solidFill>
                <a:prstClr val="black"/>
              </a:solidFill>
              <a:latin typeface="Calibri" panose="020F0502020204030204"/>
            </a:endParaRPr>
          </a:p>
          <a:p>
            <a:pPr lvl="1"/>
            <a:endParaRPr lang="en-US" sz="1600">
              <a:solidFill>
                <a:prstClr val="black"/>
              </a:solidFill>
              <a:latin typeface="Calibri" panose="020F0502020204030204"/>
            </a:endParaRPr>
          </a:p>
          <a:p>
            <a:pPr lvl="1"/>
            <a:endParaRPr lang="en-US" sz="1600">
              <a:solidFill>
                <a:prstClr val="black"/>
              </a:solidFill>
              <a:latin typeface="Calibri" panose="020F0502020204030204"/>
            </a:endParaRPr>
          </a:p>
          <a:p>
            <a:pPr lvl="1"/>
            <a:endParaRPr lang="en-US" sz="1600">
              <a:solidFill>
                <a:prstClr val="black"/>
              </a:solidFill>
              <a:latin typeface="Calibri" panose="020F0502020204030204"/>
            </a:endParaRPr>
          </a:p>
          <a:p>
            <a:pPr lvl="1"/>
            <a:endParaRPr lang="en-US" sz="1600">
              <a:solidFill>
                <a:prstClr val="black"/>
              </a:solidFill>
              <a:latin typeface="Calibri" panose="020F0502020204030204"/>
            </a:endParaRPr>
          </a:p>
          <a:p>
            <a:pPr lvl="1"/>
            <a:endParaRPr lang="en-US" sz="1600">
              <a:solidFill>
                <a:prstClr val="black"/>
              </a:solidFill>
              <a:latin typeface="Calibri" panose="020F0502020204030204"/>
            </a:endParaRPr>
          </a:p>
          <a:p>
            <a:pPr marL="0" indent="0">
              <a:buNone/>
            </a:pPr>
            <a:endParaRPr lang="en-US" sz="1800">
              <a:solidFill>
                <a:prstClr val="black"/>
              </a:solidFill>
              <a:latin typeface="Calibri" panose="020F0502020204030204"/>
            </a:endParaRPr>
          </a:p>
        </p:txBody>
      </p:sp>
      <p:sp>
        <p:nvSpPr>
          <p:cNvPr id="7" name="Title 2">
            <a:extLst>
              <a:ext uri="{FF2B5EF4-FFF2-40B4-BE49-F238E27FC236}">
                <a16:creationId xmlns:a16="http://schemas.microsoft.com/office/drawing/2014/main" id="{75FCDA2C-4EB0-4D9D-9EC5-4D4E6C3E6539}"/>
              </a:ext>
            </a:extLst>
          </p:cNvPr>
          <p:cNvSpPr txBox="1">
            <a:spLocks/>
          </p:cNvSpPr>
          <p:nvPr/>
        </p:nvSpPr>
        <p:spPr>
          <a:xfrm>
            <a:off x="1371600" y="262582"/>
            <a:ext cx="6248400" cy="109633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a:solidFill>
                  <a:srgbClr val="303030"/>
                </a:solidFill>
                <a:latin typeface="Calibri" panose="020F0502020204030204" pitchFamily="34" charset="0"/>
                <a:cs typeface="Calibri" panose="020F0502020204030204" pitchFamily="34" charset="0"/>
              </a:rPr>
              <a:t>P-20W Component: Workflow</a:t>
            </a:r>
          </a:p>
        </p:txBody>
      </p:sp>
      <p:sp>
        <p:nvSpPr>
          <p:cNvPr id="2" name="TextBox 1">
            <a:extLst>
              <a:ext uri="{FF2B5EF4-FFF2-40B4-BE49-F238E27FC236}">
                <a16:creationId xmlns:a16="http://schemas.microsoft.com/office/drawing/2014/main" id="{1573AACF-9602-425A-BA75-0AB785CAC65A}"/>
              </a:ext>
            </a:extLst>
          </p:cNvPr>
          <p:cNvSpPr txBox="1"/>
          <p:nvPr/>
        </p:nvSpPr>
        <p:spPr>
          <a:xfrm>
            <a:off x="10287000" y="6477000"/>
            <a:ext cx="533400" cy="369332"/>
          </a:xfrm>
          <a:prstGeom prst="rect">
            <a:avLst/>
          </a:prstGeom>
          <a:noFill/>
        </p:spPr>
        <p:txBody>
          <a:bodyPr wrap="square" rtlCol="0">
            <a:spAutoFit/>
          </a:bodyPr>
          <a:lstStyle/>
          <a:p>
            <a:fld id="{001FB30A-68BA-4AAA-B858-09E2771FA2F8}" type="slidenum">
              <a:rPr lang="en-US">
                <a:solidFill>
                  <a:prstClr val="white"/>
                </a:solidFill>
                <a:latin typeface="Calibri" panose="020F0502020204030204"/>
              </a:rPr>
              <a:pPr/>
              <a:t>78</a:t>
            </a:fld>
            <a:endParaRPr lang="en-US">
              <a:solidFill>
                <a:prstClr val="white"/>
              </a:solidFill>
              <a:latin typeface="Calibri" panose="020F0502020204030204"/>
            </a:endParaRPr>
          </a:p>
        </p:txBody>
      </p:sp>
      <p:pic>
        <p:nvPicPr>
          <p:cNvPr id="3" name="Picture 2">
            <a:extLst>
              <a:ext uri="{FF2B5EF4-FFF2-40B4-BE49-F238E27FC236}">
                <a16:creationId xmlns:a16="http://schemas.microsoft.com/office/drawing/2014/main" id="{A49A4B1F-5589-41FB-8CB8-696606B28FCD}"/>
              </a:ext>
            </a:extLst>
          </p:cNvPr>
          <p:cNvPicPr>
            <a:picLocks noChangeAspect="1"/>
          </p:cNvPicPr>
          <p:nvPr/>
        </p:nvPicPr>
        <p:blipFill>
          <a:blip r:embed="rId3"/>
          <a:stretch>
            <a:fillRect/>
          </a:stretch>
        </p:blipFill>
        <p:spPr>
          <a:xfrm>
            <a:off x="1752600" y="3352800"/>
            <a:ext cx="4113440" cy="2694452"/>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7C4F14E6-4F59-4670-BEC3-DAA05C0A114A}"/>
              </a:ext>
            </a:extLst>
          </p:cNvPr>
          <p:cNvPicPr>
            <a:picLocks noChangeAspect="1"/>
          </p:cNvPicPr>
          <p:nvPr/>
        </p:nvPicPr>
        <p:blipFill>
          <a:blip r:embed="rId4"/>
          <a:stretch>
            <a:fillRect/>
          </a:stretch>
        </p:blipFill>
        <p:spPr>
          <a:xfrm>
            <a:off x="4495800" y="3505200"/>
            <a:ext cx="4191000" cy="2742072"/>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86437B8E-5FD7-40A4-877B-78D8B24C6F28}"/>
              </a:ext>
            </a:extLst>
          </p:cNvPr>
          <p:cNvPicPr>
            <a:picLocks noChangeAspect="1"/>
          </p:cNvPicPr>
          <p:nvPr/>
        </p:nvPicPr>
        <p:blipFill>
          <a:blip r:embed="rId5"/>
          <a:stretch>
            <a:fillRect/>
          </a:stretch>
        </p:blipFill>
        <p:spPr>
          <a:xfrm>
            <a:off x="6741017" y="3736790"/>
            <a:ext cx="3733800" cy="266401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0668835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4DD2C1CC-99C4-4D9C-AEBF-4386B5AB8414}"/>
              </a:ext>
            </a:extLst>
          </p:cNvPr>
          <p:cNvSpPr txBox="1">
            <a:spLocks/>
          </p:cNvSpPr>
          <p:nvPr/>
        </p:nvSpPr>
        <p:spPr>
          <a:xfrm>
            <a:off x="1790700" y="907025"/>
            <a:ext cx="8610600" cy="2072160"/>
          </a:xfrm>
          <a:prstGeom prst="rect">
            <a:avLst/>
          </a:prstGeom>
        </p:spPr>
        <p:txBody>
          <a:bodyPr anchor="ct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a:solidFill>
                <a:prstClr val="black"/>
              </a:solidFill>
              <a:latin typeface="Calibri" panose="020F0502020204030204"/>
            </a:endParaRPr>
          </a:p>
          <a:p>
            <a:r>
              <a:rPr lang="en-US" sz="2000">
                <a:solidFill>
                  <a:prstClr val="black"/>
                </a:solidFill>
                <a:latin typeface="Calibri" panose="020F0502020204030204"/>
              </a:rPr>
              <a:t>Complete inventory of: </a:t>
            </a:r>
          </a:p>
          <a:p>
            <a:pPr lvl="1"/>
            <a:r>
              <a:rPr lang="en-US" sz="1600">
                <a:solidFill>
                  <a:prstClr val="black"/>
                </a:solidFill>
                <a:latin typeface="Calibri" panose="020F0502020204030204"/>
              </a:rPr>
              <a:t>Available data</a:t>
            </a:r>
          </a:p>
          <a:p>
            <a:pPr lvl="1"/>
            <a:r>
              <a:rPr lang="en-US" sz="1600">
                <a:solidFill>
                  <a:prstClr val="black"/>
                </a:solidFill>
                <a:latin typeface="Calibri" panose="020F0502020204030204"/>
              </a:rPr>
              <a:t>Data source</a:t>
            </a:r>
          </a:p>
          <a:p>
            <a:pPr lvl="1"/>
            <a:r>
              <a:rPr lang="en-US" sz="1600">
                <a:solidFill>
                  <a:prstClr val="black"/>
                </a:solidFill>
                <a:latin typeface="Calibri" panose="020F0502020204030204"/>
              </a:rPr>
              <a:t>Data structure</a:t>
            </a:r>
          </a:p>
          <a:p>
            <a:pPr lvl="1"/>
            <a:r>
              <a:rPr lang="en-US" sz="1600">
                <a:solidFill>
                  <a:prstClr val="black"/>
                </a:solidFill>
                <a:latin typeface="Calibri" panose="020F0502020204030204"/>
              </a:rPr>
              <a:t>Valid values</a:t>
            </a:r>
          </a:p>
          <a:p>
            <a:r>
              <a:rPr lang="en-US" sz="2000">
                <a:solidFill>
                  <a:prstClr val="black"/>
                </a:solidFill>
                <a:latin typeface="Calibri" panose="020F0502020204030204"/>
              </a:rPr>
              <a:t>Allows researchers to select tables and columns of data to request access</a:t>
            </a:r>
            <a:endParaRPr lang="en-US" sz="1600">
              <a:solidFill>
                <a:prstClr val="black"/>
              </a:solidFill>
              <a:latin typeface="Calibri" panose="020F0502020204030204"/>
            </a:endParaRPr>
          </a:p>
          <a:p>
            <a:pPr marL="0" indent="0">
              <a:buNone/>
            </a:pPr>
            <a:endParaRPr lang="en-US" sz="1800">
              <a:solidFill>
                <a:prstClr val="black"/>
              </a:solidFill>
              <a:latin typeface="Calibri" panose="020F0502020204030204"/>
            </a:endParaRPr>
          </a:p>
        </p:txBody>
      </p:sp>
      <p:sp>
        <p:nvSpPr>
          <p:cNvPr id="7" name="Title 2">
            <a:extLst>
              <a:ext uri="{FF2B5EF4-FFF2-40B4-BE49-F238E27FC236}">
                <a16:creationId xmlns:a16="http://schemas.microsoft.com/office/drawing/2014/main" id="{75FCDA2C-4EB0-4D9D-9EC5-4D4E6C3E6539}"/>
              </a:ext>
            </a:extLst>
          </p:cNvPr>
          <p:cNvSpPr txBox="1">
            <a:spLocks/>
          </p:cNvSpPr>
          <p:nvPr/>
        </p:nvSpPr>
        <p:spPr>
          <a:xfrm>
            <a:off x="385619" y="50362"/>
            <a:ext cx="10499436" cy="109633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a:solidFill>
                  <a:srgbClr val="303030"/>
                </a:solidFill>
                <a:latin typeface="Calibri" panose="020F0502020204030204" pitchFamily="34" charset="0"/>
                <a:cs typeface="Calibri" panose="020F0502020204030204" pitchFamily="34" charset="0"/>
              </a:rPr>
              <a:t>P-20W Component : Data Dictionary </a:t>
            </a:r>
          </a:p>
          <a:p>
            <a:r>
              <a:rPr lang="en-US" sz="3500">
                <a:solidFill>
                  <a:srgbClr val="303030"/>
                </a:solidFill>
                <a:latin typeface="Calibri" panose="020F0502020204030204" pitchFamily="34" charset="0"/>
                <a:cs typeface="Calibri" panose="020F0502020204030204" pitchFamily="34" charset="0"/>
              </a:rPr>
              <a:t>&amp; Selection Tool</a:t>
            </a:r>
          </a:p>
        </p:txBody>
      </p:sp>
      <p:sp>
        <p:nvSpPr>
          <p:cNvPr id="2" name="TextBox 1">
            <a:extLst>
              <a:ext uri="{FF2B5EF4-FFF2-40B4-BE49-F238E27FC236}">
                <a16:creationId xmlns:a16="http://schemas.microsoft.com/office/drawing/2014/main" id="{C4A138E9-2EF5-4F5D-91B7-FD582CD7321A}"/>
              </a:ext>
            </a:extLst>
          </p:cNvPr>
          <p:cNvSpPr txBox="1"/>
          <p:nvPr/>
        </p:nvSpPr>
        <p:spPr>
          <a:xfrm>
            <a:off x="10287000" y="6477000"/>
            <a:ext cx="533400" cy="369332"/>
          </a:xfrm>
          <a:prstGeom prst="rect">
            <a:avLst/>
          </a:prstGeom>
          <a:noFill/>
        </p:spPr>
        <p:txBody>
          <a:bodyPr wrap="square" rtlCol="0">
            <a:spAutoFit/>
          </a:bodyPr>
          <a:lstStyle/>
          <a:p>
            <a:fld id="{001FB30A-68BA-4AAA-B858-09E2771FA2F8}" type="slidenum">
              <a:rPr lang="en-US">
                <a:solidFill>
                  <a:prstClr val="white"/>
                </a:solidFill>
                <a:latin typeface="Calibri" panose="020F0502020204030204"/>
              </a:rPr>
              <a:pPr/>
              <a:t>79</a:t>
            </a:fld>
            <a:endParaRPr lang="en-US">
              <a:solidFill>
                <a:prstClr val="white"/>
              </a:solidFill>
              <a:latin typeface="Calibri" panose="020F0502020204030204"/>
            </a:endParaRPr>
          </a:p>
        </p:txBody>
      </p:sp>
      <p:pic>
        <p:nvPicPr>
          <p:cNvPr id="3" name="Picture 2">
            <a:extLst>
              <a:ext uri="{FF2B5EF4-FFF2-40B4-BE49-F238E27FC236}">
                <a16:creationId xmlns:a16="http://schemas.microsoft.com/office/drawing/2014/main" id="{112E3940-28BC-4339-B4CE-9222D754B7C2}"/>
              </a:ext>
            </a:extLst>
          </p:cNvPr>
          <p:cNvPicPr>
            <a:picLocks noChangeAspect="1"/>
          </p:cNvPicPr>
          <p:nvPr/>
        </p:nvPicPr>
        <p:blipFill>
          <a:blip r:embed="rId3"/>
          <a:stretch>
            <a:fillRect/>
          </a:stretch>
        </p:blipFill>
        <p:spPr>
          <a:xfrm>
            <a:off x="2971800" y="2895601"/>
            <a:ext cx="5867400" cy="303541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20300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CD60C6-1449-948B-91BA-7BC50E6618C8}"/>
              </a:ext>
            </a:extLst>
          </p:cNvPr>
          <p:cNvPicPr>
            <a:picLocks noChangeAspect="1"/>
          </p:cNvPicPr>
          <p:nvPr/>
        </p:nvPicPr>
        <p:blipFill>
          <a:blip r:embed="rId3"/>
          <a:stretch>
            <a:fillRect/>
          </a:stretch>
        </p:blipFill>
        <p:spPr>
          <a:xfrm>
            <a:off x="0" y="1044354"/>
            <a:ext cx="12248285" cy="5797521"/>
          </a:xfrm>
          <a:prstGeom prst="rect">
            <a:avLst/>
          </a:prstGeom>
        </p:spPr>
      </p:pic>
      <p:pic>
        <p:nvPicPr>
          <p:cNvPr id="2" name="Online Media 1" title="2023 Ed Summit Interventions">
            <a:hlinkClick r:id="" action="ppaction://media"/>
            <a:extLst>
              <a:ext uri="{FF2B5EF4-FFF2-40B4-BE49-F238E27FC236}">
                <a16:creationId xmlns:a16="http://schemas.microsoft.com/office/drawing/2014/main" id="{5908D9A0-8B24-237D-4DD2-9121EB7830B4}"/>
              </a:ext>
            </a:extLst>
          </p:cNvPr>
          <p:cNvPicPr>
            <a:picLocks noRot="1" noChangeAspect="1"/>
          </p:cNvPicPr>
          <p:nvPr>
            <a:videoFile r:link="rId1"/>
          </p:nvPr>
        </p:nvPicPr>
        <p:blipFill>
          <a:blip r:embed="rId4"/>
          <a:stretch>
            <a:fillRect/>
          </a:stretch>
        </p:blipFill>
        <p:spPr>
          <a:xfrm>
            <a:off x="1533101" y="-7140130"/>
            <a:ext cx="9008532" cy="6723269"/>
          </a:xfrm>
          <a:prstGeom prst="rect">
            <a:avLst/>
          </a:prstGeom>
        </p:spPr>
      </p:pic>
      <p:pic>
        <p:nvPicPr>
          <p:cNvPr id="7" name="Picture 3" descr="A picture containing toy, doll&#10;&#10;Description automatically generated">
            <a:extLst>
              <a:ext uri="{FF2B5EF4-FFF2-40B4-BE49-F238E27FC236}">
                <a16:creationId xmlns:a16="http://schemas.microsoft.com/office/drawing/2014/main" id="{4E95BBD4-919A-36A0-4B24-BFEBE4A1255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6124" t="43713" r="49470"/>
          <a:stretch>
            <a:fillRect/>
          </a:stretch>
        </p:blipFill>
        <p:spPr>
          <a:xfrm>
            <a:off x="8795901" y="7807596"/>
            <a:ext cx="1303544" cy="3157967"/>
          </a:xfrm>
          <a:prstGeom prst="rect">
            <a:avLst/>
          </a:prstGeom>
        </p:spPr>
      </p:pic>
      <p:pic>
        <p:nvPicPr>
          <p:cNvPr id="9" name="Picture 4" descr="A picture containing toy, doll&#10;&#10;Description automatically generated">
            <a:extLst>
              <a:ext uri="{FF2B5EF4-FFF2-40B4-BE49-F238E27FC236}">
                <a16:creationId xmlns:a16="http://schemas.microsoft.com/office/drawing/2014/main" id="{85E780B0-5460-072B-D309-7960A27E7D9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35240" t="43328" r="46954" b="297"/>
          <a:stretch>
            <a:fillRect/>
          </a:stretch>
        </p:blipFill>
        <p:spPr>
          <a:xfrm>
            <a:off x="6396248" y="7758459"/>
            <a:ext cx="1635521" cy="3191209"/>
          </a:xfrm>
          <a:prstGeom prst="rect">
            <a:avLst/>
          </a:prstGeom>
        </p:spPr>
      </p:pic>
      <p:pic>
        <p:nvPicPr>
          <p:cNvPr id="11" name="Picture 5" descr="A picture containing toy, doll&#10;&#10;Description automatically generated">
            <a:extLst>
              <a:ext uri="{FF2B5EF4-FFF2-40B4-BE49-F238E27FC236}">
                <a16:creationId xmlns:a16="http://schemas.microsoft.com/office/drawing/2014/main" id="{994C9680-6732-3A64-54B6-622299C6E4F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42256" t="42458" r="41456" b="330"/>
          <a:stretch>
            <a:fillRect/>
          </a:stretch>
        </p:blipFill>
        <p:spPr>
          <a:xfrm>
            <a:off x="4370160" y="7618511"/>
            <a:ext cx="1682601" cy="3420661"/>
          </a:xfrm>
          <a:prstGeom prst="rect">
            <a:avLst/>
          </a:prstGeom>
        </p:spPr>
      </p:pic>
      <p:pic>
        <p:nvPicPr>
          <p:cNvPr id="13" name="Picture 6" descr="A picture containing toy, doll, vector graphics&#10;&#10;Description automatically generated">
            <a:extLst>
              <a:ext uri="{FF2B5EF4-FFF2-40B4-BE49-F238E27FC236}">
                <a16:creationId xmlns:a16="http://schemas.microsoft.com/office/drawing/2014/main" id="{88E27021-A2AE-AA6E-21DC-620F89B6C1C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38625" t="41047" r="45502"/>
          <a:stretch>
            <a:fillRect/>
          </a:stretch>
        </p:blipFill>
        <p:spPr>
          <a:xfrm>
            <a:off x="2402911" y="7618511"/>
            <a:ext cx="1473469" cy="3420661"/>
          </a:xfrm>
          <a:prstGeom prst="rect">
            <a:avLst/>
          </a:prstGeom>
        </p:spPr>
      </p:pic>
      <p:pic>
        <p:nvPicPr>
          <p:cNvPr id="15" name="Picture 3" descr="A picture containing toy, doll&#10;&#10;Description automatically generated">
            <a:extLst>
              <a:ext uri="{FF2B5EF4-FFF2-40B4-BE49-F238E27FC236}">
                <a16:creationId xmlns:a16="http://schemas.microsoft.com/office/drawing/2014/main" id="{C40344BF-0EE2-01A0-F4AE-949D7642F9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6124" t="43713" r="49470"/>
          <a:stretch>
            <a:fillRect/>
          </a:stretch>
        </p:blipFill>
        <p:spPr>
          <a:xfrm>
            <a:off x="8897501" y="7909196"/>
            <a:ext cx="1303544" cy="3157967"/>
          </a:xfrm>
          <a:prstGeom prst="rect">
            <a:avLst/>
          </a:prstGeom>
        </p:spPr>
      </p:pic>
      <p:pic>
        <p:nvPicPr>
          <p:cNvPr id="17" name="Picture 4" descr="A picture containing toy, doll&#10;&#10;Description automatically generated">
            <a:extLst>
              <a:ext uri="{FF2B5EF4-FFF2-40B4-BE49-F238E27FC236}">
                <a16:creationId xmlns:a16="http://schemas.microsoft.com/office/drawing/2014/main" id="{F56D2654-7298-F2BB-285F-26802A4DBDC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35240" t="43328" r="46954" b="297"/>
          <a:stretch>
            <a:fillRect/>
          </a:stretch>
        </p:blipFill>
        <p:spPr>
          <a:xfrm>
            <a:off x="6497848" y="7860059"/>
            <a:ext cx="1635521" cy="3191209"/>
          </a:xfrm>
          <a:prstGeom prst="rect">
            <a:avLst/>
          </a:prstGeom>
        </p:spPr>
      </p:pic>
      <p:pic>
        <p:nvPicPr>
          <p:cNvPr id="19" name="Picture 5" descr="A picture containing toy, doll&#10;&#10;Description automatically generated">
            <a:extLst>
              <a:ext uri="{FF2B5EF4-FFF2-40B4-BE49-F238E27FC236}">
                <a16:creationId xmlns:a16="http://schemas.microsoft.com/office/drawing/2014/main" id="{0CF98C75-9302-1A8E-4568-A3E4EAF3710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42256" t="42458" r="41456" b="330"/>
          <a:stretch>
            <a:fillRect/>
          </a:stretch>
        </p:blipFill>
        <p:spPr>
          <a:xfrm>
            <a:off x="4471760" y="7720111"/>
            <a:ext cx="1682601" cy="3420661"/>
          </a:xfrm>
          <a:prstGeom prst="rect">
            <a:avLst/>
          </a:prstGeom>
        </p:spPr>
      </p:pic>
      <p:pic>
        <p:nvPicPr>
          <p:cNvPr id="21" name="Picture 6" descr="A picture containing toy, doll, vector graphics&#10;&#10;Description automatically generated">
            <a:extLst>
              <a:ext uri="{FF2B5EF4-FFF2-40B4-BE49-F238E27FC236}">
                <a16:creationId xmlns:a16="http://schemas.microsoft.com/office/drawing/2014/main" id="{8E9DE1A9-2906-0863-F576-DFD8AB86EC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38625" t="41047" r="45502"/>
          <a:stretch>
            <a:fillRect/>
          </a:stretch>
        </p:blipFill>
        <p:spPr>
          <a:xfrm>
            <a:off x="2504511" y="7720111"/>
            <a:ext cx="1473469" cy="3420661"/>
          </a:xfrm>
          <a:prstGeom prst="rect">
            <a:avLst/>
          </a:prstGeom>
        </p:spPr>
      </p:pic>
      <p:cxnSp>
        <p:nvCxnSpPr>
          <p:cNvPr id="8" name="Straight Connector 7">
            <a:extLst>
              <a:ext uri="{FF2B5EF4-FFF2-40B4-BE49-F238E27FC236}">
                <a16:creationId xmlns:a16="http://schemas.microsoft.com/office/drawing/2014/main" id="{D4B9DABF-EDE8-D2D0-7484-A52AD8F9A640}"/>
              </a:ext>
            </a:extLst>
          </p:cNvPr>
          <p:cNvCxnSpPr>
            <a:cxnSpLocks/>
          </p:cNvCxnSpPr>
          <p:nvPr/>
        </p:nvCxnSpPr>
        <p:spPr>
          <a:xfrm>
            <a:off x="528320" y="3169920"/>
            <a:ext cx="11348123" cy="0"/>
          </a:xfrm>
          <a:prstGeom prst="line">
            <a:avLst/>
          </a:prstGeom>
          <a:ln w="41275">
            <a:prstDash val="sysDot"/>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71C7068-E471-0DBF-3C7B-321AD83A960F}"/>
              </a:ext>
            </a:extLst>
          </p:cNvPr>
          <p:cNvSpPr txBox="1"/>
          <p:nvPr/>
        </p:nvSpPr>
        <p:spPr>
          <a:xfrm>
            <a:off x="358589" y="1642534"/>
            <a:ext cx="11116236" cy="461665"/>
          </a:xfrm>
          <a:prstGeom prst="rect">
            <a:avLst/>
          </a:prstGeom>
          <a:noFill/>
        </p:spPr>
        <p:txBody>
          <a:bodyPr wrap="square" rtlCol="0">
            <a:spAutoFit/>
          </a:bodyPr>
          <a:lstStyle/>
          <a:p>
            <a:r>
              <a:rPr lang="en-US" sz="2400" b="1" dirty="0"/>
              <a:t>Kindergarten	      1st grade		2nd grade			3</a:t>
            </a:r>
            <a:r>
              <a:rPr lang="en-US" sz="2400" b="1" baseline="30000" dirty="0"/>
              <a:t>rd</a:t>
            </a:r>
            <a:r>
              <a:rPr lang="en-US" sz="2400" b="1" dirty="0"/>
              <a:t> grade</a:t>
            </a:r>
          </a:p>
        </p:txBody>
      </p:sp>
    </p:spTree>
    <p:extLst>
      <p:ext uri="{BB962C8B-B14F-4D97-AF65-F5344CB8AC3E}">
        <p14:creationId xmlns:p14="http://schemas.microsoft.com/office/powerpoint/2010/main" val="31595734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4DD2C1CC-99C4-4D9C-AEBF-4386B5AB8414}"/>
              </a:ext>
            </a:extLst>
          </p:cNvPr>
          <p:cNvSpPr txBox="1">
            <a:spLocks/>
          </p:cNvSpPr>
          <p:nvPr/>
        </p:nvSpPr>
        <p:spPr>
          <a:xfrm>
            <a:off x="1939880" y="943934"/>
            <a:ext cx="8610600" cy="1219195"/>
          </a:xfrm>
          <a:prstGeom prst="rect">
            <a:avLst/>
          </a:prstGeom>
        </p:spPr>
        <p:txBody>
          <a:bodyPr anchor="ct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a:solidFill>
                <a:prstClr val="black"/>
              </a:solidFill>
              <a:latin typeface="Calibri" panose="020F0502020204030204"/>
            </a:endParaRPr>
          </a:p>
          <a:p>
            <a:r>
              <a:rPr lang="en-US" sz="2000">
                <a:solidFill>
                  <a:prstClr val="black"/>
                </a:solidFill>
                <a:latin typeface="Calibri" panose="020F0502020204030204"/>
              </a:rPr>
              <a:t>Ad hoc query capability</a:t>
            </a:r>
          </a:p>
          <a:p>
            <a:r>
              <a:rPr lang="en-US" sz="2000">
                <a:solidFill>
                  <a:prstClr val="black"/>
                </a:solidFill>
                <a:latin typeface="Calibri" panose="020F0502020204030204"/>
              </a:rPr>
              <a:t>Allows users (e.g. researchers, agency users, </a:t>
            </a:r>
            <a:r>
              <a:rPr lang="en-US" sz="2000" err="1">
                <a:solidFill>
                  <a:prstClr val="black"/>
                </a:solidFill>
                <a:latin typeface="Calibri" panose="020F0502020204030204"/>
              </a:rPr>
              <a:t>etc</a:t>
            </a:r>
            <a:r>
              <a:rPr lang="en-US" sz="2000">
                <a:solidFill>
                  <a:prstClr val="black"/>
                </a:solidFill>
                <a:latin typeface="Calibri" panose="020F0502020204030204"/>
              </a:rPr>
              <a:t>) to design develop and save data requests</a:t>
            </a:r>
          </a:p>
          <a:p>
            <a:pPr marL="0" indent="0">
              <a:buNone/>
            </a:pPr>
            <a:endParaRPr lang="en-US" sz="1800">
              <a:solidFill>
                <a:prstClr val="black"/>
              </a:solidFill>
              <a:latin typeface="Calibri" panose="020F0502020204030204"/>
            </a:endParaRPr>
          </a:p>
        </p:txBody>
      </p:sp>
      <p:sp>
        <p:nvSpPr>
          <p:cNvPr id="7" name="Title 2">
            <a:extLst>
              <a:ext uri="{FF2B5EF4-FFF2-40B4-BE49-F238E27FC236}">
                <a16:creationId xmlns:a16="http://schemas.microsoft.com/office/drawing/2014/main" id="{75FCDA2C-4EB0-4D9D-9EC5-4D4E6C3E6539}"/>
              </a:ext>
            </a:extLst>
          </p:cNvPr>
          <p:cNvSpPr txBox="1">
            <a:spLocks/>
          </p:cNvSpPr>
          <p:nvPr/>
        </p:nvSpPr>
        <p:spPr>
          <a:xfrm>
            <a:off x="1419846" y="281710"/>
            <a:ext cx="7216153" cy="109633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a:solidFill>
                  <a:srgbClr val="303030"/>
                </a:solidFill>
                <a:latin typeface="Calibri" panose="020F0502020204030204" pitchFamily="34" charset="0"/>
                <a:cs typeface="Calibri" panose="020F0502020204030204" pitchFamily="34" charset="0"/>
              </a:rPr>
              <a:t>P-20W Component: Data Request Tool</a:t>
            </a:r>
          </a:p>
        </p:txBody>
      </p:sp>
      <p:sp>
        <p:nvSpPr>
          <p:cNvPr id="2" name="TextBox 1">
            <a:extLst>
              <a:ext uri="{FF2B5EF4-FFF2-40B4-BE49-F238E27FC236}">
                <a16:creationId xmlns:a16="http://schemas.microsoft.com/office/drawing/2014/main" id="{652C91B9-CCAC-4CE1-87A2-1E67AD8448A5}"/>
              </a:ext>
            </a:extLst>
          </p:cNvPr>
          <p:cNvSpPr txBox="1"/>
          <p:nvPr/>
        </p:nvSpPr>
        <p:spPr>
          <a:xfrm>
            <a:off x="10287000" y="6477000"/>
            <a:ext cx="533400" cy="369332"/>
          </a:xfrm>
          <a:prstGeom prst="rect">
            <a:avLst/>
          </a:prstGeom>
          <a:noFill/>
        </p:spPr>
        <p:txBody>
          <a:bodyPr wrap="square" rtlCol="0">
            <a:spAutoFit/>
          </a:bodyPr>
          <a:lstStyle/>
          <a:p>
            <a:fld id="{001FB30A-68BA-4AAA-B858-09E2771FA2F8}" type="slidenum">
              <a:rPr lang="en-US">
                <a:solidFill>
                  <a:prstClr val="white"/>
                </a:solidFill>
                <a:latin typeface="Calibri" panose="020F0502020204030204"/>
              </a:rPr>
              <a:pPr/>
              <a:t>80</a:t>
            </a:fld>
            <a:endParaRPr lang="en-US">
              <a:solidFill>
                <a:prstClr val="white"/>
              </a:solidFill>
              <a:latin typeface="Calibri" panose="020F0502020204030204"/>
            </a:endParaRPr>
          </a:p>
        </p:txBody>
      </p:sp>
      <p:pic>
        <p:nvPicPr>
          <p:cNvPr id="3" name="Picture 2">
            <a:extLst>
              <a:ext uri="{FF2B5EF4-FFF2-40B4-BE49-F238E27FC236}">
                <a16:creationId xmlns:a16="http://schemas.microsoft.com/office/drawing/2014/main" id="{2933C5FB-52EE-4890-B1A0-8C24F22434AE}"/>
              </a:ext>
            </a:extLst>
          </p:cNvPr>
          <p:cNvPicPr>
            <a:picLocks noChangeAspect="1"/>
          </p:cNvPicPr>
          <p:nvPr/>
        </p:nvPicPr>
        <p:blipFill>
          <a:blip r:embed="rId3"/>
          <a:stretch>
            <a:fillRect/>
          </a:stretch>
        </p:blipFill>
        <p:spPr>
          <a:xfrm>
            <a:off x="1600200" y="2057401"/>
            <a:ext cx="4917040" cy="2981829"/>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0FAC21BC-8E25-49C4-A7AF-5819FAA1EF7C}"/>
              </a:ext>
            </a:extLst>
          </p:cNvPr>
          <p:cNvPicPr>
            <a:picLocks noChangeAspect="1"/>
          </p:cNvPicPr>
          <p:nvPr/>
        </p:nvPicPr>
        <p:blipFill>
          <a:blip r:embed="rId4"/>
          <a:stretch>
            <a:fillRect/>
          </a:stretch>
        </p:blipFill>
        <p:spPr>
          <a:xfrm>
            <a:off x="4876801" y="3037125"/>
            <a:ext cx="5563293" cy="256587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3155687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C803AFC-E525-4894-A04C-4D55428C481C}"/>
              </a:ext>
            </a:extLst>
          </p:cNvPr>
          <p:cNvPicPr>
            <a:picLocks noChangeAspect="1"/>
          </p:cNvPicPr>
          <p:nvPr/>
        </p:nvPicPr>
        <p:blipFill>
          <a:blip r:embed="rId3"/>
          <a:stretch>
            <a:fillRect/>
          </a:stretch>
        </p:blipFill>
        <p:spPr>
          <a:xfrm>
            <a:off x="2649350" y="2176266"/>
            <a:ext cx="4486871" cy="3916717"/>
          </a:xfrm>
          <a:prstGeom prst="rect">
            <a:avLst/>
          </a:prstGeom>
          <a:effectLst>
            <a:outerShdw blurRad="63500" sx="102000" sy="102000" algn="ctr" rotWithShape="0">
              <a:prstClr val="black">
                <a:alpha val="40000"/>
              </a:prstClr>
            </a:outerShdw>
          </a:effectLst>
        </p:spPr>
      </p:pic>
      <p:sp>
        <p:nvSpPr>
          <p:cNvPr id="5" name="Content Placeholder 1">
            <a:extLst>
              <a:ext uri="{FF2B5EF4-FFF2-40B4-BE49-F238E27FC236}">
                <a16:creationId xmlns:a16="http://schemas.microsoft.com/office/drawing/2014/main" id="{4DD2C1CC-99C4-4D9C-AEBF-4386B5AB8414}"/>
              </a:ext>
            </a:extLst>
          </p:cNvPr>
          <p:cNvSpPr txBox="1">
            <a:spLocks/>
          </p:cNvSpPr>
          <p:nvPr/>
        </p:nvSpPr>
        <p:spPr>
          <a:xfrm>
            <a:off x="1905000" y="1003220"/>
            <a:ext cx="8610600" cy="1142995"/>
          </a:xfrm>
          <a:prstGeom prst="rect">
            <a:avLst/>
          </a:prstGeom>
        </p:spPr>
        <p:txBody>
          <a:bodyPr anchor="ct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a:solidFill>
                <a:prstClr val="black"/>
              </a:solidFill>
              <a:latin typeface="Calibri" panose="020F0502020204030204"/>
            </a:endParaRPr>
          </a:p>
          <a:p>
            <a:r>
              <a:rPr lang="en-US" sz="2000" b="1">
                <a:solidFill>
                  <a:prstClr val="black"/>
                </a:solidFill>
                <a:latin typeface="Calibri" panose="020F0502020204030204"/>
              </a:rPr>
              <a:t>Data Manager</a:t>
            </a:r>
            <a:r>
              <a:rPr lang="en-US" sz="2000">
                <a:solidFill>
                  <a:prstClr val="black"/>
                </a:solidFill>
                <a:latin typeface="Calibri" panose="020F0502020204030204"/>
              </a:rPr>
              <a:t>: inventory of every available data field in every available data source, structure of data storage, valid values</a:t>
            </a:r>
          </a:p>
          <a:p>
            <a:pPr lvl="1"/>
            <a:r>
              <a:rPr lang="en-US" sz="1600">
                <a:solidFill>
                  <a:prstClr val="black"/>
                </a:solidFill>
                <a:latin typeface="Calibri" panose="020F0502020204030204"/>
              </a:rPr>
              <a:t>Web interface for this metadata management tool </a:t>
            </a:r>
          </a:p>
          <a:p>
            <a:pPr marL="0" indent="0">
              <a:buNone/>
            </a:pPr>
            <a:endParaRPr lang="en-US" sz="1800">
              <a:solidFill>
                <a:prstClr val="black"/>
              </a:solidFill>
              <a:latin typeface="Calibri" panose="020F0502020204030204"/>
            </a:endParaRPr>
          </a:p>
        </p:txBody>
      </p:sp>
      <p:sp>
        <p:nvSpPr>
          <p:cNvPr id="7" name="Title 2">
            <a:extLst>
              <a:ext uri="{FF2B5EF4-FFF2-40B4-BE49-F238E27FC236}">
                <a16:creationId xmlns:a16="http://schemas.microsoft.com/office/drawing/2014/main" id="{75FCDA2C-4EB0-4D9D-9EC5-4D4E6C3E6539}"/>
              </a:ext>
            </a:extLst>
          </p:cNvPr>
          <p:cNvSpPr txBox="1">
            <a:spLocks/>
          </p:cNvSpPr>
          <p:nvPr/>
        </p:nvSpPr>
        <p:spPr>
          <a:xfrm>
            <a:off x="1364673" y="308962"/>
            <a:ext cx="7620000" cy="109633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a:solidFill>
                  <a:srgbClr val="303030"/>
                </a:solidFill>
                <a:latin typeface="Calibri" panose="020F0502020204030204" pitchFamily="34" charset="0"/>
                <a:cs typeface="Calibri" panose="020F0502020204030204" pitchFamily="34" charset="0"/>
              </a:rPr>
              <a:t>P-20W Component: Data Manager </a:t>
            </a:r>
          </a:p>
        </p:txBody>
      </p:sp>
      <p:sp>
        <p:nvSpPr>
          <p:cNvPr id="2" name="TextBox 1">
            <a:extLst>
              <a:ext uri="{FF2B5EF4-FFF2-40B4-BE49-F238E27FC236}">
                <a16:creationId xmlns:a16="http://schemas.microsoft.com/office/drawing/2014/main" id="{EB817F70-9F5F-476D-9277-40B48F14F251}"/>
              </a:ext>
            </a:extLst>
          </p:cNvPr>
          <p:cNvSpPr txBox="1"/>
          <p:nvPr/>
        </p:nvSpPr>
        <p:spPr>
          <a:xfrm>
            <a:off x="10287000" y="6477000"/>
            <a:ext cx="533400" cy="369332"/>
          </a:xfrm>
          <a:prstGeom prst="rect">
            <a:avLst/>
          </a:prstGeom>
          <a:noFill/>
        </p:spPr>
        <p:txBody>
          <a:bodyPr wrap="square" rtlCol="0">
            <a:spAutoFit/>
          </a:bodyPr>
          <a:lstStyle/>
          <a:p>
            <a:fld id="{001FB30A-68BA-4AAA-B858-09E2771FA2F8}" type="slidenum">
              <a:rPr lang="en-US">
                <a:solidFill>
                  <a:prstClr val="white"/>
                </a:solidFill>
                <a:latin typeface="Calibri" panose="020F0502020204030204"/>
              </a:rPr>
              <a:pPr/>
              <a:t>81</a:t>
            </a:fld>
            <a:endParaRPr lang="en-US">
              <a:solidFill>
                <a:prstClr val="white"/>
              </a:solidFill>
              <a:latin typeface="Calibri" panose="020F0502020204030204"/>
            </a:endParaRPr>
          </a:p>
        </p:txBody>
      </p:sp>
      <p:pic>
        <p:nvPicPr>
          <p:cNvPr id="4" name="Picture 3">
            <a:extLst>
              <a:ext uri="{FF2B5EF4-FFF2-40B4-BE49-F238E27FC236}">
                <a16:creationId xmlns:a16="http://schemas.microsoft.com/office/drawing/2014/main" id="{90B54399-3FAD-4E70-8431-F7E513C7EB75}"/>
              </a:ext>
            </a:extLst>
          </p:cNvPr>
          <p:cNvPicPr>
            <a:picLocks noChangeAspect="1"/>
          </p:cNvPicPr>
          <p:nvPr/>
        </p:nvPicPr>
        <p:blipFill>
          <a:blip r:embed="rId4"/>
          <a:stretch>
            <a:fillRect/>
          </a:stretch>
        </p:blipFill>
        <p:spPr>
          <a:xfrm>
            <a:off x="6021468" y="2438401"/>
            <a:ext cx="3650566" cy="391993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0547803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4DD2C1CC-99C4-4D9C-AEBF-4386B5AB8414}"/>
              </a:ext>
            </a:extLst>
          </p:cNvPr>
          <p:cNvSpPr txBox="1">
            <a:spLocks/>
          </p:cNvSpPr>
          <p:nvPr/>
        </p:nvSpPr>
        <p:spPr>
          <a:xfrm>
            <a:off x="778164" y="1094364"/>
            <a:ext cx="8610600" cy="4038595"/>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solidFill>
                  <a:prstClr val="black"/>
                </a:solidFill>
                <a:latin typeface="Calibri" panose="020F0502020204030204"/>
              </a:rPr>
              <a:t>Commercial Off the Shelf (COTS) software</a:t>
            </a:r>
          </a:p>
          <a:p>
            <a:endParaRPr lang="en-US" sz="2000">
              <a:solidFill>
                <a:prstClr val="black"/>
              </a:solidFill>
              <a:latin typeface="Calibri" panose="020F0502020204030204"/>
            </a:endParaRPr>
          </a:p>
          <a:p>
            <a:r>
              <a:rPr lang="en-US" sz="2000">
                <a:solidFill>
                  <a:prstClr val="black"/>
                </a:solidFill>
                <a:latin typeface="Calibri" panose="020F0502020204030204"/>
              </a:rPr>
              <a:t>Provides probabilistic and deterministic matching</a:t>
            </a:r>
          </a:p>
          <a:p>
            <a:endParaRPr lang="en-US" sz="2000">
              <a:solidFill>
                <a:prstClr val="black"/>
              </a:solidFill>
              <a:latin typeface="Calibri" panose="020F0502020204030204"/>
            </a:endParaRPr>
          </a:p>
          <a:p>
            <a:r>
              <a:rPr lang="en-US" sz="2000">
                <a:solidFill>
                  <a:prstClr val="black"/>
                </a:solidFill>
                <a:latin typeface="Calibri" panose="020F0502020204030204"/>
              </a:rPr>
              <a:t>Creates the Universal State Personal Identifier (USPI)</a:t>
            </a:r>
          </a:p>
          <a:p>
            <a:endParaRPr lang="en-US" sz="2000">
              <a:solidFill>
                <a:prstClr val="black"/>
              </a:solidFill>
              <a:latin typeface="Calibri" panose="020F0502020204030204"/>
            </a:endParaRPr>
          </a:p>
          <a:p>
            <a:r>
              <a:rPr lang="en-US" sz="2000">
                <a:solidFill>
                  <a:prstClr val="black"/>
                </a:solidFill>
                <a:latin typeface="Calibri" panose="020F0502020204030204"/>
              </a:rPr>
              <a:t>Used to create the Data Hub crosswalk table</a:t>
            </a:r>
          </a:p>
          <a:p>
            <a:endParaRPr lang="en-US" sz="2000">
              <a:solidFill>
                <a:prstClr val="black"/>
              </a:solidFill>
              <a:latin typeface="Calibri" panose="020F0502020204030204"/>
            </a:endParaRPr>
          </a:p>
          <a:p>
            <a:r>
              <a:rPr lang="en-US" sz="2000">
                <a:solidFill>
                  <a:prstClr val="black"/>
                </a:solidFill>
                <a:latin typeface="Calibri" panose="020F0502020204030204"/>
              </a:rPr>
              <a:t>Advanced record linking to create data warehouses</a:t>
            </a:r>
          </a:p>
          <a:p>
            <a:pPr marL="0" indent="0">
              <a:buNone/>
            </a:pPr>
            <a:endParaRPr lang="en-US" sz="1800">
              <a:solidFill>
                <a:prstClr val="black"/>
              </a:solidFill>
              <a:latin typeface="Calibri" panose="020F0502020204030204"/>
            </a:endParaRPr>
          </a:p>
        </p:txBody>
      </p:sp>
      <p:sp>
        <p:nvSpPr>
          <p:cNvPr id="7" name="Title 2">
            <a:extLst>
              <a:ext uri="{FF2B5EF4-FFF2-40B4-BE49-F238E27FC236}">
                <a16:creationId xmlns:a16="http://schemas.microsoft.com/office/drawing/2014/main" id="{75FCDA2C-4EB0-4D9D-9EC5-4D4E6C3E6539}"/>
              </a:ext>
            </a:extLst>
          </p:cNvPr>
          <p:cNvSpPr txBox="1">
            <a:spLocks/>
          </p:cNvSpPr>
          <p:nvPr/>
        </p:nvSpPr>
        <p:spPr>
          <a:xfrm>
            <a:off x="1401618" y="309419"/>
            <a:ext cx="7620000" cy="109633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a:solidFill>
                  <a:srgbClr val="303030"/>
                </a:solidFill>
                <a:latin typeface="Calibri" panose="020F0502020204030204" pitchFamily="34" charset="0"/>
                <a:cs typeface="Calibri" panose="020F0502020204030204" pitchFamily="34" charset="0"/>
              </a:rPr>
              <a:t>P-20W Component: Matching Engine</a:t>
            </a:r>
          </a:p>
        </p:txBody>
      </p:sp>
      <p:sp>
        <p:nvSpPr>
          <p:cNvPr id="2" name="TextBox 1">
            <a:extLst>
              <a:ext uri="{FF2B5EF4-FFF2-40B4-BE49-F238E27FC236}">
                <a16:creationId xmlns:a16="http://schemas.microsoft.com/office/drawing/2014/main" id="{B0ED7FBE-AFC3-4AFF-870C-B1DDD477A9AE}"/>
              </a:ext>
            </a:extLst>
          </p:cNvPr>
          <p:cNvSpPr txBox="1"/>
          <p:nvPr/>
        </p:nvSpPr>
        <p:spPr>
          <a:xfrm>
            <a:off x="10287000" y="6477000"/>
            <a:ext cx="533400" cy="369332"/>
          </a:xfrm>
          <a:prstGeom prst="rect">
            <a:avLst/>
          </a:prstGeom>
          <a:noFill/>
        </p:spPr>
        <p:txBody>
          <a:bodyPr wrap="square" rtlCol="0">
            <a:spAutoFit/>
          </a:bodyPr>
          <a:lstStyle/>
          <a:p>
            <a:fld id="{001FB30A-68BA-4AAA-B858-09E2771FA2F8}" type="slidenum">
              <a:rPr lang="en-US">
                <a:solidFill>
                  <a:prstClr val="white"/>
                </a:solidFill>
                <a:latin typeface="Calibri" panose="020F0502020204030204"/>
              </a:rPr>
              <a:pPr/>
              <a:t>82</a:t>
            </a:fld>
            <a:endParaRPr lang="en-US">
              <a:solidFill>
                <a:prstClr val="white"/>
              </a:solidFill>
              <a:latin typeface="Calibri" panose="020F0502020204030204"/>
            </a:endParaRPr>
          </a:p>
        </p:txBody>
      </p:sp>
      <p:pic>
        <p:nvPicPr>
          <p:cNvPr id="9220" name="Picture 4" descr="Data Ladder (@DataLadder) | Twitter">
            <a:extLst>
              <a:ext uri="{FF2B5EF4-FFF2-40B4-BE49-F238E27FC236}">
                <a16:creationId xmlns:a16="http://schemas.microsoft.com/office/drawing/2014/main" id="{0A1A8103-8EC8-4810-8ACE-D4628D7305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110" y="3707959"/>
            <a:ext cx="2062163" cy="2062163"/>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625887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4DD2C1CC-99C4-4D9C-AEBF-4386B5AB8414}"/>
              </a:ext>
            </a:extLst>
          </p:cNvPr>
          <p:cNvSpPr txBox="1">
            <a:spLocks/>
          </p:cNvSpPr>
          <p:nvPr/>
        </p:nvSpPr>
        <p:spPr>
          <a:xfrm>
            <a:off x="1066800" y="868217"/>
            <a:ext cx="8610600" cy="3260438"/>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a:solidFill>
                  <a:prstClr val="black"/>
                </a:solidFill>
                <a:latin typeface="Calibri" panose="020F0502020204030204"/>
              </a:rPr>
              <a:t>Data</a:t>
            </a:r>
            <a:r>
              <a:rPr lang="en-US" sz="2000">
                <a:solidFill>
                  <a:prstClr val="black"/>
                </a:solidFill>
                <a:latin typeface="Calibri" panose="020F0502020204030204"/>
              </a:rPr>
              <a:t> </a:t>
            </a:r>
            <a:r>
              <a:rPr lang="en-US" sz="2000" b="1">
                <a:solidFill>
                  <a:prstClr val="black"/>
                </a:solidFill>
                <a:latin typeface="Calibri" panose="020F0502020204030204"/>
              </a:rPr>
              <a:t>Hub</a:t>
            </a:r>
            <a:r>
              <a:rPr lang="en-US" sz="2000">
                <a:solidFill>
                  <a:prstClr val="black"/>
                </a:solidFill>
                <a:latin typeface="Calibri" panose="020F0502020204030204"/>
              </a:rPr>
              <a:t>: queries agency data sources, matches records in a di-identified manner, creates final de-identified data sets</a:t>
            </a:r>
          </a:p>
          <a:p>
            <a:pPr lvl="1"/>
            <a:r>
              <a:rPr lang="en-US" sz="1600">
                <a:solidFill>
                  <a:prstClr val="black"/>
                </a:solidFill>
                <a:latin typeface="Calibri" panose="020F0502020204030204"/>
              </a:rPr>
              <a:t>Links &amp; joins records</a:t>
            </a:r>
          </a:p>
          <a:p>
            <a:pPr lvl="1"/>
            <a:r>
              <a:rPr lang="en-US" sz="1600">
                <a:solidFill>
                  <a:prstClr val="black"/>
                </a:solidFill>
                <a:latin typeface="Calibri" panose="020F0502020204030204"/>
              </a:rPr>
              <a:t>De-identifies records</a:t>
            </a:r>
          </a:p>
          <a:p>
            <a:pPr lvl="1"/>
            <a:r>
              <a:rPr lang="en-US" sz="1600">
                <a:solidFill>
                  <a:prstClr val="black"/>
                </a:solidFill>
                <a:latin typeface="Calibri" panose="020F0502020204030204"/>
              </a:rPr>
              <a:t>Queries disparate databases</a:t>
            </a:r>
          </a:p>
          <a:p>
            <a:pPr lvl="1"/>
            <a:endParaRPr lang="en-US" sz="1600">
              <a:solidFill>
                <a:prstClr val="black"/>
              </a:solidFill>
              <a:latin typeface="Calibri" panose="020F0502020204030204"/>
            </a:endParaRPr>
          </a:p>
          <a:p>
            <a:r>
              <a:rPr lang="en-US" sz="2000" b="1">
                <a:solidFill>
                  <a:prstClr val="black"/>
                </a:solidFill>
                <a:latin typeface="Calibri" panose="020F0502020204030204"/>
              </a:rPr>
              <a:t>Data</a:t>
            </a:r>
            <a:r>
              <a:rPr lang="en-US" sz="2000">
                <a:solidFill>
                  <a:prstClr val="black"/>
                </a:solidFill>
                <a:latin typeface="Calibri" panose="020F0502020204030204"/>
              </a:rPr>
              <a:t> </a:t>
            </a:r>
            <a:r>
              <a:rPr lang="en-US" sz="2000" b="1">
                <a:solidFill>
                  <a:prstClr val="black"/>
                </a:solidFill>
                <a:latin typeface="Calibri" panose="020F0502020204030204"/>
              </a:rPr>
              <a:t>Adapters</a:t>
            </a:r>
            <a:r>
              <a:rPr lang="en-US" sz="2000">
                <a:solidFill>
                  <a:prstClr val="black"/>
                </a:solidFill>
                <a:latin typeface="Calibri" panose="020F0502020204030204"/>
              </a:rPr>
              <a:t>: bridge between data source and data hub</a:t>
            </a:r>
          </a:p>
          <a:p>
            <a:pPr marL="0" indent="0">
              <a:buNone/>
            </a:pPr>
            <a:endParaRPr lang="en-US" sz="1800">
              <a:solidFill>
                <a:prstClr val="black"/>
              </a:solidFill>
              <a:latin typeface="Calibri" panose="020F0502020204030204"/>
            </a:endParaRPr>
          </a:p>
        </p:txBody>
      </p:sp>
      <p:sp>
        <p:nvSpPr>
          <p:cNvPr id="7" name="Title 2">
            <a:extLst>
              <a:ext uri="{FF2B5EF4-FFF2-40B4-BE49-F238E27FC236}">
                <a16:creationId xmlns:a16="http://schemas.microsoft.com/office/drawing/2014/main" id="{75FCDA2C-4EB0-4D9D-9EC5-4D4E6C3E6539}"/>
              </a:ext>
            </a:extLst>
          </p:cNvPr>
          <p:cNvSpPr txBox="1">
            <a:spLocks/>
          </p:cNvSpPr>
          <p:nvPr/>
        </p:nvSpPr>
        <p:spPr>
          <a:xfrm>
            <a:off x="1420091" y="215719"/>
            <a:ext cx="7620000" cy="109633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a:solidFill>
                  <a:srgbClr val="303030"/>
                </a:solidFill>
                <a:latin typeface="Calibri" panose="020F0502020204030204" pitchFamily="34" charset="0"/>
                <a:cs typeface="Calibri" panose="020F0502020204030204" pitchFamily="34" charset="0"/>
              </a:rPr>
              <a:t>P-20W Component: Data Hub / Adapter</a:t>
            </a:r>
          </a:p>
        </p:txBody>
      </p:sp>
      <p:sp>
        <p:nvSpPr>
          <p:cNvPr id="2" name="TextBox 1">
            <a:extLst>
              <a:ext uri="{FF2B5EF4-FFF2-40B4-BE49-F238E27FC236}">
                <a16:creationId xmlns:a16="http://schemas.microsoft.com/office/drawing/2014/main" id="{EB817F70-9F5F-476D-9277-40B48F14F251}"/>
              </a:ext>
            </a:extLst>
          </p:cNvPr>
          <p:cNvSpPr txBox="1"/>
          <p:nvPr/>
        </p:nvSpPr>
        <p:spPr>
          <a:xfrm>
            <a:off x="10287000" y="6477000"/>
            <a:ext cx="533400" cy="369332"/>
          </a:xfrm>
          <a:prstGeom prst="rect">
            <a:avLst/>
          </a:prstGeom>
          <a:noFill/>
        </p:spPr>
        <p:txBody>
          <a:bodyPr wrap="square" rtlCol="0">
            <a:spAutoFit/>
          </a:bodyPr>
          <a:lstStyle/>
          <a:p>
            <a:fld id="{001FB30A-68BA-4AAA-B858-09E2771FA2F8}" type="slidenum">
              <a:rPr lang="en-US">
                <a:solidFill>
                  <a:prstClr val="white"/>
                </a:solidFill>
                <a:latin typeface="Calibri" panose="020F0502020204030204"/>
              </a:rPr>
              <a:pPr/>
              <a:t>83</a:t>
            </a:fld>
            <a:endParaRPr lang="en-US">
              <a:solidFill>
                <a:prstClr val="white"/>
              </a:solidFill>
              <a:latin typeface="Calibri" panose="020F0502020204030204"/>
            </a:endParaRPr>
          </a:p>
        </p:txBody>
      </p:sp>
      <p:pic>
        <p:nvPicPr>
          <p:cNvPr id="3" name="Picture 2">
            <a:extLst>
              <a:ext uri="{FF2B5EF4-FFF2-40B4-BE49-F238E27FC236}">
                <a16:creationId xmlns:a16="http://schemas.microsoft.com/office/drawing/2014/main" id="{945F0842-5F81-441F-A60E-F0B0DC370DF4}"/>
              </a:ext>
            </a:extLst>
          </p:cNvPr>
          <p:cNvPicPr>
            <a:picLocks noChangeAspect="1"/>
          </p:cNvPicPr>
          <p:nvPr/>
        </p:nvPicPr>
        <p:blipFill>
          <a:blip r:embed="rId3"/>
          <a:stretch>
            <a:fillRect/>
          </a:stretch>
        </p:blipFill>
        <p:spPr>
          <a:xfrm>
            <a:off x="7936346" y="1964550"/>
            <a:ext cx="3740977" cy="35814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8800776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E53242-A32E-48AC-B492-B85C449E9134}"/>
              </a:ext>
            </a:extLst>
          </p:cNvPr>
          <p:cNvPicPr>
            <a:picLocks noChangeAspect="1"/>
          </p:cNvPicPr>
          <p:nvPr/>
        </p:nvPicPr>
        <p:blipFill>
          <a:blip r:embed="rId3"/>
          <a:stretch>
            <a:fillRect/>
          </a:stretch>
        </p:blipFill>
        <p:spPr>
          <a:xfrm>
            <a:off x="5219701" y="3376241"/>
            <a:ext cx="3701833" cy="2458143"/>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556EC23D-A294-46CE-8078-9FF845D013BA}"/>
              </a:ext>
            </a:extLst>
          </p:cNvPr>
          <p:cNvPicPr>
            <a:picLocks noChangeAspect="1"/>
          </p:cNvPicPr>
          <p:nvPr/>
        </p:nvPicPr>
        <p:blipFill>
          <a:blip r:embed="rId4"/>
          <a:stretch>
            <a:fillRect/>
          </a:stretch>
        </p:blipFill>
        <p:spPr>
          <a:xfrm>
            <a:off x="7277100" y="3959978"/>
            <a:ext cx="2484772" cy="1887106"/>
          </a:xfrm>
          <a:prstGeom prst="rect">
            <a:avLst/>
          </a:prstGeom>
          <a:effectLst>
            <a:outerShdw blurRad="63500" sx="102000" sy="102000" algn="ctr" rotWithShape="0">
              <a:prstClr val="black">
                <a:alpha val="40000"/>
              </a:prstClr>
            </a:outerShdw>
          </a:effectLst>
        </p:spPr>
      </p:pic>
      <p:sp>
        <p:nvSpPr>
          <p:cNvPr id="5" name="Content Placeholder 1">
            <a:extLst>
              <a:ext uri="{FF2B5EF4-FFF2-40B4-BE49-F238E27FC236}">
                <a16:creationId xmlns:a16="http://schemas.microsoft.com/office/drawing/2014/main" id="{4DD2C1CC-99C4-4D9C-AEBF-4386B5AB8414}"/>
              </a:ext>
            </a:extLst>
          </p:cNvPr>
          <p:cNvSpPr txBox="1">
            <a:spLocks/>
          </p:cNvSpPr>
          <p:nvPr/>
        </p:nvSpPr>
        <p:spPr>
          <a:xfrm>
            <a:off x="914401" y="1023616"/>
            <a:ext cx="8610600" cy="3465144"/>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i="1">
                <a:solidFill>
                  <a:prstClr val="black"/>
                </a:solidFill>
                <a:latin typeface="Calibri" panose="020F0502020204030204"/>
              </a:rPr>
              <a:t>Authentication </a:t>
            </a:r>
            <a:r>
              <a:rPr lang="en-US" sz="1200">
                <a:solidFill>
                  <a:prstClr val="black"/>
                </a:solidFill>
                <a:latin typeface="Calibri" panose="020F0502020204030204"/>
              </a:rPr>
              <a:t>and </a:t>
            </a:r>
            <a:r>
              <a:rPr lang="en-US" sz="1200" b="1" i="1">
                <a:solidFill>
                  <a:prstClr val="black"/>
                </a:solidFill>
                <a:latin typeface="Calibri" panose="020F0502020204030204"/>
              </a:rPr>
              <a:t>Authorization</a:t>
            </a:r>
          </a:p>
          <a:p>
            <a:pPr lvl="1"/>
            <a:r>
              <a:rPr lang="en-US" sz="1200" b="1" i="1">
                <a:solidFill>
                  <a:prstClr val="black"/>
                </a:solidFill>
                <a:latin typeface="Calibri" panose="020F0502020204030204"/>
              </a:rPr>
              <a:t>Authentication</a:t>
            </a:r>
            <a:r>
              <a:rPr lang="en-US" sz="1200">
                <a:solidFill>
                  <a:prstClr val="black"/>
                </a:solidFill>
                <a:latin typeface="Calibri" panose="020F0502020204030204"/>
              </a:rPr>
              <a:t>: Verification of the identify of a user. Required for all named users (e.g. agency employee, agency approved researchers, </a:t>
            </a:r>
            <a:r>
              <a:rPr lang="en-US" sz="1200" err="1">
                <a:solidFill>
                  <a:prstClr val="black"/>
                </a:solidFill>
                <a:latin typeface="Calibri" panose="020F0502020204030204"/>
              </a:rPr>
              <a:t>etc</a:t>
            </a:r>
            <a:r>
              <a:rPr lang="en-US" sz="1200">
                <a:solidFill>
                  <a:prstClr val="black"/>
                </a:solidFill>
                <a:latin typeface="Calibri" panose="020F0502020204030204"/>
              </a:rPr>
              <a:t>)</a:t>
            </a:r>
          </a:p>
          <a:p>
            <a:pPr lvl="1"/>
            <a:r>
              <a:rPr lang="en-US" sz="1200" b="1" i="1">
                <a:solidFill>
                  <a:prstClr val="black"/>
                </a:solidFill>
                <a:latin typeface="Calibri" panose="020F0502020204030204"/>
              </a:rPr>
              <a:t>Authorization</a:t>
            </a:r>
            <a:r>
              <a:rPr lang="en-US" sz="1200">
                <a:solidFill>
                  <a:prstClr val="black"/>
                </a:solidFill>
                <a:latin typeface="Calibri" panose="020F0502020204030204"/>
              </a:rPr>
              <a:t>: Defines user roles and permissions</a:t>
            </a:r>
            <a:endParaRPr lang="en-US" sz="1200" b="1" i="1">
              <a:solidFill>
                <a:prstClr val="black"/>
              </a:solidFill>
              <a:latin typeface="Calibri" panose="020F0502020204030204"/>
            </a:endParaRPr>
          </a:p>
          <a:p>
            <a:r>
              <a:rPr lang="en-US" sz="1200">
                <a:solidFill>
                  <a:prstClr val="black"/>
                </a:solidFill>
                <a:latin typeface="Calibri" panose="020F0502020204030204"/>
              </a:rPr>
              <a:t>User Level Security: named users authenticated against trusted source (e.g. active directory) </a:t>
            </a:r>
          </a:p>
          <a:p>
            <a:r>
              <a:rPr lang="en-US" sz="1200">
                <a:solidFill>
                  <a:prstClr val="black"/>
                </a:solidFill>
                <a:latin typeface="Calibri" panose="020F0502020204030204"/>
              </a:rPr>
              <a:t>Data Level Security: Enforce by all components</a:t>
            </a:r>
          </a:p>
          <a:p>
            <a:r>
              <a:rPr lang="en-US" sz="1200">
                <a:solidFill>
                  <a:prstClr val="black"/>
                </a:solidFill>
                <a:latin typeface="Calibri" panose="020F0502020204030204"/>
              </a:rPr>
              <a:t>Progressively permitted</a:t>
            </a:r>
          </a:p>
          <a:p>
            <a:r>
              <a:rPr lang="en-US" sz="1200">
                <a:solidFill>
                  <a:prstClr val="black"/>
                </a:solidFill>
                <a:latin typeface="Calibri" panose="020F0502020204030204"/>
              </a:rPr>
              <a:t>Agencies control access through data agreements and data package approvals</a:t>
            </a:r>
          </a:p>
          <a:p>
            <a:r>
              <a:rPr lang="en-US" sz="1200">
                <a:solidFill>
                  <a:prstClr val="black"/>
                </a:solidFill>
                <a:latin typeface="Calibri" panose="020F0502020204030204"/>
              </a:rPr>
              <a:t>Data does not contain Personally Identifiable Information </a:t>
            </a:r>
          </a:p>
          <a:p>
            <a:r>
              <a:rPr lang="en-US" sz="1200">
                <a:solidFill>
                  <a:prstClr val="black"/>
                </a:solidFill>
                <a:latin typeface="Calibri" panose="020F0502020204030204"/>
              </a:rPr>
              <a:t>Random Unique Identifiers are created for each Data package </a:t>
            </a:r>
          </a:p>
          <a:p>
            <a:r>
              <a:rPr lang="en-US" sz="1200">
                <a:solidFill>
                  <a:prstClr val="black"/>
                </a:solidFill>
                <a:latin typeface="Calibri" panose="020F0502020204030204"/>
              </a:rPr>
              <a:t>Data Results removed after 10 days (configurable)</a:t>
            </a:r>
          </a:p>
          <a:p>
            <a:pPr marL="0" indent="0">
              <a:buNone/>
            </a:pPr>
            <a:endParaRPr lang="en-US" sz="1200">
              <a:solidFill>
                <a:prstClr val="black"/>
              </a:solidFill>
              <a:latin typeface="Calibri" panose="020F0502020204030204"/>
            </a:endParaRPr>
          </a:p>
        </p:txBody>
      </p:sp>
      <p:sp>
        <p:nvSpPr>
          <p:cNvPr id="7" name="Title 2">
            <a:extLst>
              <a:ext uri="{FF2B5EF4-FFF2-40B4-BE49-F238E27FC236}">
                <a16:creationId xmlns:a16="http://schemas.microsoft.com/office/drawing/2014/main" id="{75FCDA2C-4EB0-4D9D-9EC5-4D4E6C3E6539}"/>
              </a:ext>
            </a:extLst>
          </p:cNvPr>
          <p:cNvSpPr txBox="1">
            <a:spLocks/>
          </p:cNvSpPr>
          <p:nvPr/>
        </p:nvSpPr>
        <p:spPr>
          <a:xfrm>
            <a:off x="1309255" y="263564"/>
            <a:ext cx="6248400" cy="109633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a:solidFill>
                  <a:srgbClr val="303030"/>
                </a:solidFill>
                <a:latin typeface="Calibri" panose="020F0502020204030204" pitchFamily="34" charset="0"/>
                <a:cs typeface="Calibri" panose="020F0502020204030204" pitchFamily="34" charset="0"/>
              </a:rPr>
              <a:t>P-20W Component: Security</a:t>
            </a:r>
          </a:p>
        </p:txBody>
      </p:sp>
      <p:sp>
        <p:nvSpPr>
          <p:cNvPr id="2" name="TextBox 1">
            <a:extLst>
              <a:ext uri="{FF2B5EF4-FFF2-40B4-BE49-F238E27FC236}">
                <a16:creationId xmlns:a16="http://schemas.microsoft.com/office/drawing/2014/main" id="{50738902-1391-48F8-B169-31EC95C5423A}"/>
              </a:ext>
            </a:extLst>
          </p:cNvPr>
          <p:cNvSpPr txBox="1"/>
          <p:nvPr/>
        </p:nvSpPr>
        <p:spPr>
          <a:xfrm>
            <a:off x="10287000" y="6477000"/>
            <a:ext cx="533400" cy="369332"/>
          </a:xfrm>
          <a:prstGeom prst="rect">
            <a:avLst/>
          </a:prstGeom>
          <a:noFill/>
        </p:spPr>
        <p:txBody>
          <a:bodyPr wrap="square" rtlCol="0">
            <a:spAutoFit/>
          </a:bodyPr>
          <a:lstStyle/>
          <a:p>
            <a:fld id="{001FB30A-68BA-4AAA-B858-09E2771FA2F8}" type="slidenum">
              <a:rPr lang="en-US">
                <a:solidFill>
                  <a:prstClr val="white"/>
                </a:solidFill>
                <a:latin typeface="Calibri" panose="020F0502020204030204"/>
              </a:rPr>
              <a:pPr/>
              <a:t>84</a:t>
            </a:fld>
            <a:endParaRPr lang="en-US">
              <a:solidFill>
                <a:prstClr val="white"/>
              </a:solidFill>
              <a:latin typeface="Calibri" panose="020F0502020204030204"/>
            </a:endParaRPr>
          </a:p>
        </p:txBody>
      </p:sp>
      <p:pic>
        <p:nvPicPr>
          <p:cNvPr id="3" name="Picture 2">
            <a:extLst>
              <a:ext uri="{FF2B5EF4-FFF2-40B4-BE49-F238E27FC236}">
                <a16:creationId xmlns:a16="http://schemas.microsoft.com/office/drawing/2014/main" id="{7E57FADA-56A3-4684-BAA4-E6DC05111EAD}"/>
              </a:ext>
            </a:extLst>
          </p:cNvPr>
          <p:cNvPicPr>
            <a:picLocks noChangeAspect="1"/>
          </p:cNvPicPr>
          <p:nvPr/>
        </p:nvPicPr>
        <p:blipFill>
          <a:blip r:embed="rId5"/>
          <a:stretch>
            <a:fillRect/>
          </a:stretch>
        </p:blipFill>
        <p:spPr>
          <a:xfrm>
            <a:off x="9182100" y="3429000"/>
            <a:ext cx="2819400" cy="196132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524174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488A2B-0B8D-4CBC-8F94-625661237878}"/>
              </a:ext>
            </a:extLst>
          </p:cNvPr>
          <p:cNvSpPr txBox="1">
            <a:spLocks/>
          </p:cNvSpPr>
          <p:nvPr/>
        </p:nvSpPr>
        <p:spPr>
          <a:xfrm>
            <a:off x="1272309" y="280194"/>
            <a:ext cx="7936518" cy="1096331"/>
          </a:xfrm>
          <a:prstGeom prst="rect">
            <a:avLst/>
          </a:prstGeom>
        </p:spPr>
        <p:txBody>
          <a:bodyPr>
            <a:normAutofit/>
          </a:bodyPr>
          <a:lstStyle>
            <a:defPPr>
              <a:defRPr lang="en-US"/>
            </a:defPPr>
            <a:lvl1pPr>
              <a:lnSpc>
                <a:spcPct val="90000"/>
              </a:lnSpc>
              <a:spcBef>
                <a:spcPct val="0"/>
              </a:spcBef>
              <a:buNone/>
              <a:defRPr sz="3500">
                <a:solidFill>
                  <a:srgbClr val="303030"/>
                </a:solidFill>
                <a:latin typeface="Calibri" panose="020F0502020204030204" pitchFamily="34" charset="0"/>
                <a:ea typeface="+mj-ea"/>
                <a:cs typeface="Calibri" panose="020F0502020204030204" pitchFamily="34" charset="0"/>
              </a:defRPr>
            </a:lvl1pPr>
          </a:lstStyle>
          <a:p>
            <a:r>
              <a:rPr lang="en-US"/>
              <a:t>LDS Experience: Virginia - VLDS</a:t>
            </a:r>
          </a:p>
        </p:txBody>
      </p:sp>
      <p:pic>
        <p:nvPicPr>
          <p:cNvPr id="4" name="Online Media 10" title="What is VLDS?">
            <a:hlinkClick r:id="" action="ppaction://media"/>
            <a:extLst>
              <a:ext uri="{FF2B5EF4-FFF2-40B4-BE49-F238E27FC236}">
                <a16:creationId xmlns:a16="http://schemas.microsoft.com/office/drawing/2014/main" id="{F5F38BA0-0038-497D-8CEB-145AF59D71DE}"/>
              </a:ext>
            </a:extLst>
          </p:cNvPr>
          <p:cNvPicPr>
            <a:picLocks noRot="1" noChangeAspect="1"/>
          </p:cNvPicPr>
          <p:nvPr>
            <a:videoFile r:link="rId1"/>
          </p:nvPr>
        </p:nvPicPr>
        <p:blipFill>
          <a:blip r:embed="rId4"/>
          <a:stretch>
            <a:fillRect/>
          </a:stretch>
        </p:blipFill>
        <p:spPr>
          <a:xfrm>
            <a:off x="7974443" y="3213344"/>
            <a:ext cx="1786313" cy="1004801"/>
          </a:xfrm>
          <a:prstGeom prst="rect">
            <a:avLst/>
          </a:prstGeom>
          <a:ln>
            <a:noFill/>
          </a:ln>
          <a:effectLst>
            <a:outerShdw blurRad="190500" algn="tl" rotWithShape="0">
              <a:srgbClr val="000000">
                <a:alpha val="70000"/>
              </a:srgbClr>
            </a:outerShdw>
          </a:effectLst>
        </p:spPr>
      </p:pic>
      <p:pic>
        <p:nvPicPr>
          <p:cNvPr id="5" name="Picture 2" descr="VLDS Logo">
            <a:hlinkClick r:id="rId5"/>
            <a:extLst>
              <a:ext uri="{FF2B5EF4-FFF2-40B4-BE49-F238E27FC236}">
                <a16:creationId xmlns:a16="http://schemas.microsoft.com/office/drawing/2014/main" id="{106061DE-A099-42FD-9A6A-05B5637A0FF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00598" y="1295400"/>
            <a:ext cx="2534002" cy="902738"/>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1">
            <a:extLst>
              <a:ext uri="{FF2B5EF4-FFF2-40B4-BE49-F238E27FC236}">
                <a16:creationId xmlns:a16="http://schemas.microsoft.com/office/drawing/2014/main" id="{FD497578-967F-4402-BE41-3B71B2BAA6E0}"/>
              </a:ext>
            </a:extLst>
          </p:cNvPr>
          <p:cNvSpPr txBox="1">
            <a:spLocks/>
          </p:cNvSpPr>
          <p:nvPr/>
        </p:nvSpPr>
        <p:spPr>
          <a:xfrm>
            <a:off x="2057400" y="1194047"/>
            <a:ext cx="5029200" cy="4038595"/>
          </a:xfrm>
          <a:prstGeom prst="rect">
            <a:avLst/>
          </a:prstGeom>
        </p:spPr>
        <p:txBody>
          <a:bodyPr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solidFill>
                  <a:prstClr val="black"/>
                </a:solidFill>
                <a:latin typeface="Calibri" panose="020F0502020204030204"/>
              </a:rPr>
              <a:t>1st LDS implementation</a:t>
            </a:r>
          </a:p>
          <a:p>
            <a:r>
              <a:rPr lang="en-US" sz="2400">
                <a:solidFill>
                  <a:prstClr val="black"/>
                </a:solidFill>
                <a:latin typeface="Calibri" panose="020F0502020204030204"/>
              </a:rPr>
              <a:t>3-year design, development &amp; implementation process</a:t>
            </a:r>
          </a:p>
          <a:p>
            <a:pPr lvl="1"/>
            <a:r>
              <a:rPr lang="en-US" sz="2000">
                <a:solidFill>
                  <a:prstClr val="black"/>
                </a:solidFill>
                <a:latin typeface="Calibri" panose="020F0502020204030204"/>
              </a:rPr>
              <a:t>Go-live 2013</a:t>
            </a:r>
          </a:p>
          <a:p>
            <a:r>
              <a:rPr lang="en-US" sz="2400">
                <a:solidFill>
                  <a:prstClr val="black"/>
                </a:solidFill>
                <a:latin typeface="Calibri" panose="020F0502020204030204"/>
              </a:rPr>
              <a:t>First state level federated P-20W Solution</a:t>
            </a:r>
          </a:p>
          <a:p>
            <a:r>
              <a:rPr lang="en-US" sz="2400">
                <a:solidFill>
                  <a:prstClr val="black"/>
                </a:solidFill>
                <a:latin typeface="Calibri" panose="020F0502020204030204"/>
              </a:rPr>
              <a:t>Primarily used for Research </a:t>
            </a:r>
          </a:p>
          <a:p>
            <a:r>
              <a:rPr lang="en-US" sz="2400">
                <a:solidFill>
                  <a:prstClr val="black"/>
                </a:solidFill>
                <a:latin typeface="Calibri" panose="020F0502020204030204"/>
              </a:rPr>
              <a:t>Use to date: </a:t>
            </a:r>
          </a:p>
          <a:p>
            <a:pPr lvl="1"/>
            <a:r>
              <a:rPr lang="en-US" sz="2000">
                <a:solidFill>
                  <a:prstClr val="black"/>
                </a:solidFill>
                <a:latin typeface="Calibri" panose="020F0502020204030204"/>
              </a:rPr>
              <a:t>11 Agencies</a:t>
            </a:r>
          </a:p>
          <a:p>
            <a:pPr lvl="1"/>
            <a:r>
              <a:rPr lang="en-US" sz="2000">
                <a:solidFill>
                  <a:prstClr val="black"/>
                </a:solidFill>
                <a:latin typeface="Calibri" panose="020F0502020204030204"/>
              </a:rPr>
              <a:t>2711 Data Elements</a:t>
            </a:r>
          </a:p>
          <a:p>
            <a:pPr lvl="1"/>
            <a:r>
              <a:rPr lang="en-US" sz="2000">
                <a:solidFill>
                  <a:prstClr val="black"/>
                </a:solidFill>
                <a:latin typeface="Calibri" panose="020F0502020204030204"/>
              </a:rPr>
              <a:t>150+ researchers</a:t>
            </a:r>
          </a:p>
          <a:p>
            <a:endParaRPr lang="en-US" sz="1700">
              <a:solidFill>
                <a:prstClr val="black"/>
              </a:solidFill>
              <a:latin typeface="Calibri" panose="020F0502020204030204"/>
            </a:endParaRPr>
          </a:p>
        </p:txBody>
      </p:sp>
      <p:sp>
        <p:nvSpPr>
          <p:cNvPr id="2" name="TextBox 1">
            <a:extLst>
              <a:ext uri="{FF2B5EF4-FFF2-40B4-BE49-F238E27FC236}">
                <a16:creationId xmlns:a16="http://schemas.microsoft.com/office/drawing/2014/main" id="{0413A86B-CCE5-42EF-A904-DC47B8F43504}"/>
              </a:ext>
            </a:extLst>
          </p:cNvPr>
          <p:cNvSpPr txBox="1"/>
          <p:nvPr/>
        </p:nvSpPr>
        <p:spPr>
          <a:xfrm>
            <a:off x="10287000" y="6477000"/>
            <a:ext cx="533400" cy="369332"/>
          </a:xfrm>
          <a:prstGeom prst="rect">
            <a:avLst/>
          </a:prstGeom>
          <a:noFill/>
        </p:spPr>
        <p:txBody>
          <a:bodyPr wrap="square" rtlCol="0">
            <a:spAutoFit/>
          </a:bodyPr>
          <a:lstStyle/>
          <a:p>
            <a:fld id="{001FB30A-68BA-4AAA-B858-09E2771FA2F8}" type="slidenum">
              <a:rPr lang="en-US">
                <a:solidFill>
                  <a:prstClr val="white"/>
                </a:solidFill>
                <a:latin typeface="Calibri" panose="020F0502020204030204"/>
              </a:rPr>
              <a:pPr/>
              <a:t>85</a:t>
            </a:fld>
            <a:endParaRPr lang="en-US">
              <a:solidFill>
                <a:prstClr val="white"/>
              </a:solidFill>
              <a:latin typeface="Calibri" panose="020F0502020204030204"/>
            </a:endParaRPr>
          </a:p>
        </p:txBody>
      </p:sp>
    </p:spTree>
    <p:extLst>
      <p:ext uri="{BB962C8B-B14F-4D97-AF65-F5344CB8AC3E}">
        <p14:creationId xmlns:p14="http://schemas.microsoft.com/office/powerpoint/2010/main" val="15274186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irginia Department of Education Logo">
            <a:extLst>
              <a:ext uri="{FF2B5EF4-FFF2-40B4-BE49-F238E27FC236}">
                <a16:creationId xmlns:a16="http://schemas.microsoft.com/office/drawing/2014/main" id="{B22E3ABF-18E6-412A-B2D3-938A07B550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1" y="1177351"/>
            <a:ext cx="1290939" cy="870093"/>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State Council of Higher Education for Virginia Logo">
            <a:extLst>
              <a:ext uri="{FF2B5EF4-FFF2-40B4-BE49-F238E27FC236}">
                <a16:creationId xmlns:a16="http://schemas.microsoft.com/office/drawing/2014/main" id="{C170D5AF-E911-400A-861E-DE915DAF9CF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1491" y="1400350"/>
            <a:ext cx="2769019" cy="498519"/>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Virginia's Community Colleges Logo">
            <a:extLst>
              <a:ext uri="{FF2B5EF4-FFF2-40B4-BE49-F238E27FC236}">
                <a16:creationId xmlns:a16="http://schemas.microsoft.com/office/drawing/2014/main" id="{7783C5AE-927C-492A-8FDF-853EF1666E6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57371" y="4107425"/>
            <a:ext cx="1378783" cy="518423"/>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Virginia Employment Commission Logo">
            <a:extLst>
              <a:ext uri="{FF2B5EF4-FFF2-40B4-BE49-F238E27FC236}">
                <a16:creationId xmlns:a16="http://schemas.microsoft.com/office/drawing/2014/main" id="{5E59465F-2784-4454-9AAD-6B10BF4026C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94693" y="2403288"/>
            <a:ext cx="1821614" cy="779651"/>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Virginia Department of Social Services Logo">
            <a:extLst>
              <a:ext uri="{FF2B5EF4-FFF2-40B4-BE49-F238E27FC236}">
                <a16:creationId xmlns:a16="http://schemas.microsoft.com/office/drawing/2014/main" id="{E667B27B-230D-403D-A450-24066C467EC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11230" y="1184770"/>
            <a:ext cx="1770971" cy="944518"/>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Virginia Department of Rehabilitative Services Logo">
            <a:extLst>
              <a:ext uri="{FF2B5EF4-FFF2-40B4-BE49-F238E27FC236}">
                <a16:creationId xmlns:a16="http://schemas.microsoft.com/office/drawing/2014/main" id="{0A05976D-DB2D-4A39-B71C-06C3ABB3801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57801" y="3565242"/>
            <a:ext cx="1830217" cy="1025668"/>
          </a:xfrm>
          <a:prstGeom prst="rect">
            <a:avLst/>
          </a:prstGeom>
          <a:noFill/>
          <a:extLst>
            <a:ext uri="{909E8E84-426E-40DD-AFC4-6F175D3DCCD1}">
              <a14:hiddenFill xmlns:a14="http://schemas.microsoft.com/office/drawing/2010/main">
                <a:solidFill>
                  <a:srgbClr val="FFFFFF"/>
                </a:solidFill>
              </a14:hiddenFill>
            </a:ext>
          </a:extLst>
        </p:spPr>
      </p:pic>
      <p:pic>
        <p:nvPicPr>
          <p:cNvPr id="7186" name="Picture 18" descr="Virginia Department of Health Professions Logo">
            <a:extLst>
              <a:ext uri="{FF2B5EF4-FFF2-40B4-BE49-F238E27FC236}">
                <a16:creationId xmlns:a16="http://schemas.microsoft.com/office/drawing/2014/main" id="{99440DEE-F5FA-4F16-9B7C-AB010EE2575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06412" y="3899340"/>
            <a:ext cx="2575112" cy="496337"/>
          </a:xfrm>
          <a:prstGeom prst="rect">
            <a:avLst/>
          </a:prstGeom>
          <a:noFill/>
          <a:extLst>
            <a:ext uri="{909E8E84-426E-40DD-AFC4-6F175D3DCCD1}">
              <a14:hiddenFill xmlns:a14="http://schemas.microsoft.com/office/drawing/2010/main">
                <a:solidFill>
                  <a:srgbClr val="FFFFFF"/>
                </a:solidFill>
              </a14:hiddenFill>
            </a:ext>
          </a:extLst>
        </p:spPr>
      </p:pic>
      <p:pic>
        <p:nvPicPr>
          <p:cNvPr id="7188" name="Picture 20" descr="Virginia's Children Service Act Logo">
            <a:extLst>
              <a:ext uri="{FF2B5EF4-FFF2-40B4-BE49-F238E27FC236}">
                <a16:creationId xmlns:a16="http://schemas.microsoft.com/office/drawing/2014/main" id="{F1417BA0-C64D-45DE-8AEF-AA1DBE246F3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57401" y="2501063"/>
            <a:ext cx="1830217" cy="820738"/>
          </a:xfrm>
          <a:prstGeom prst="rect">
            <a:avLst/>
          </a:prstGeom>
          <a:noFill/>
          <a:extLst>
            <a:ext uri="{909E8E84-426E-40DD-AFC4-6F175D3DCCD1}">
              <a14:hiddenFill xmlns:a14="http://schemas.microsoft.com/office/drawing/2010/main">
                <a:solidFill>
                  <a:srgbClr val="FFFFFF"/>
                </a:solidFill>
              </a14:hiddenFill>
            </a:ext>
          </a:extLst>
        </p:spPr>
      </p:pic>
      <p:pic>
        <p:nvPicPr>
          <p:cNvPr id="7190" name="Picture 22" descr="Virginia Department of Juvenile Justice">
            <a:extLst>
              <a:ext uri="{FF2B5EF4-FFF2-40B4-BE49-F238E27FC236}">
                <a16:creationId xmlns:a16="http://schemas.microsoft.com/office/drawing/2014/main" id="{5BA097B5-3E52-44BE-9107-F1091AAF57C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457371" y="2312448"/>
            <a:ext cx="1144467" cy="1116553"/>
          </a:xfrm>
          <a:prstGeom prst="rect">
            <a:avLst/>
          </a:prstGeom>
          <a:noFill/>
          <a:extLst>
            <a:ext uri="{909E8E84-426E-40DD-AFC4-6F175D3DCCD1}">
              <a14:hiddenFill xmlns:a14="http://schemas.microsoft.com/office/drawing/2010/main">
                <a:solidFill>
                  <a:srgbClr val="FFFFFF"/>
                </a:solidFill>
              </a14:hiddenFill>
            </a:ext>
          </a:extLst>
        </p:spPr>
      </p:pic>
      <p:pic>
        <p:nvPicPr>
          <p:cNvPr id="7192" name="Picture 24" descr="Virginia Goodwill Network - Helping Virginians Work">
            <a:extLst>
              <a:ext uri="{FF2B5EF4-FFF2-40B4-BE49-F238E27FC236}">
                <a16:creationId xmlns:a16="http://schemas.microsoft.com/office/drawing/2014/main" id="{02CBEC66-3877-494F-A802-BDD9EFAE860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74706" y="5070509"/>
            <a:ext cx="2622202" cy="39484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2F25C735-0297-4E64-96A4-8DBAFFFD5B2D}"/>
              </a:ext>
            </a:extLst>
          </p:cNvPr>
          <p:cNvSpPr txBox="1">
            <a:spLocks/>
          </p:cNvSpPr>
          <p:nvPr/>
        </p:nvSpPr>
        <p:spPr>
          <a:xfrm>
            <a:off x="1333404" y="289974"/>
            <a:ext cx="7696200" cy="1096331"/>
          </a:xfrm>
          <a:prstGeom prst="rect">
            <a:avLst/>
          </a:prstGeom>
        </p:spPr>
        <p:txBody>
          <a:bodyPr>
            <a:normAutofit/>
          </a:bodyPr>
          <a:lstStyle>
            <a:defPPr>
              <a:defRPr lang="en-US"/>
            </a:defPPr>
            <a:lvl1pPr>
              <a:lnSpc>
                <a:spcPct val="90000"/>
              </a:lnSpc>
              <a:spcBef>
                <a:spcPct val="0"/>
              </a:spcBef>
              <a:buNone/>
              <a:defRPr sz="3500">
                <a:solidFill>
                  <a:srgbClr val="303030"/>
                </a:solidFill>
                <a:latin typeface="Calibri" panose="020F0502020204030204" pitchFamily="34" charset="0"/>
                <a:ea typeface="+mj-ea"/>
                <a:cs typeface="Calibri" panose="020F0502020204030204" pitchFamily="34" charset="0"/>
              </a:defRPr>
            </a:lvl1pPr>
          </a:lstStyle>
          <a:p>
            <a:r>
              <a:rPr lang="en-US"/>
              <a:t>LDS Experience: VLDS Partner Agencies</a:t>
            </a:r>
          </a:p>
        </p:txBody>
      </p:sp>
      <p:sp>
        <p:nvSpPr>
          <p:cNvPr id="4" name="TextBox 3">
            <a:extLst>
              <a:ext uri="{FF2B5EF4-FFF2-40B4-BE49-F238E27FC236}">
                <a16:creationId xmlns:a16="http://schemas.microsoft.com/office/drawing/2014/main" id="{44F561FD-EA3C-4516-ACCB-956C970980AE}"/>
              </a:ext>
            </a:extLst>
          </p:cNvPr>
          <p:cNvSpPr txBox="1"/>
          <p:nvPr/>
        </p:nvSpPr>
        <p:spPr>
          <a:xfrm>
            <a:off x="10287000" y="6477000"/>
            <a:ext cx="533400" cy="369332"/>
          </a:xfrm>
          <a:prstGeom prst="rect">
            <a:avLst/>
          </a:prstGeom>
          <a:noFill/>
        </p:spPr>
        <p:txBody>
          <a:bodyPr wrap="square" rtlCol="0">
            <a:spAutoFit/>
          </a:bodyPr>
          <a:lstStyle/>
          <a:p>
            <a:fld id="{001FB30A-68BA-4AAA-B858-09E2771FA2F8}" type="slidenum">
              <a:rPr lang="en-US">
                <a:solidFill>
                  <a:prstClr val="white"/>
                </a:solidFill>
                <a:latin typeface="Calibri" panose="020F0502020204030204"/>
              </a:rPr>
              <a:pPr/>
              <a:t>86</a:t>
            </a:fld>
            <a:endParaRPr lang="en-US">
              <a:solidFill>
                <a:prstClr val="white"/>
              </a:solidFill>
              <a:latin typeface="Calibri" panose="020F0502020204030204"/>
            </a:endParaRPr>
          </a:p>
        </p:txBody>
      </p:sp>
    </p:spTree>
    <p:extLst>
      <p:ext uri="{BB962C8B-B14F-4D97-AF65-F5344CB8AC3E}">
        <p14:creationId xmlns:p14="http://schemas.microsoft.com/office/powerpoint/2010/main" val="417113825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NPWR Logo">
            <a:hlinkClick r:id="rId4"/>
            <a:extLst>
              <a:ext uri="{FF2B5EF4-FFF2-40B4-BE49-F238E27FC236}">
                <a16:creationId xmlns:a16="http://schemas.microsoft.com/office/drawing/2014/main" id="{64C1150A-E775-419E-9C7F-4BDE31937F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41178" y="1464924"/>
            <a:ext cx="2117388" cy="660470"/>
          </a:xfrm>
          <a:prstGeom prst="rect">
            <a:avLst/>
          </a:prstGeom>
          <a:noFill/>
          <a:extLst>
            <a:ext uri="{909E8E84-426E-40DD-AFC4-6F175D3DCCD1}">
              <a14:hiddenFill xmlns:a14="http://schemas.microsoft.com/office/drawing/2010/main">
                <a:solidFill>
                  <a:srgbClr val="FFFFFF"/>
                </a:solidFill>
              </a14:hiddenFill>
            </a:ext>
          </a:extLst>
        </p:spPr>
      </p:pic>
      <p:pic>
        <p:nvPicPr>
          <p:cNvPr id="7" name="Online Media 8" title="What Is NPWR">
            <a:hlinkClick r:id="" action="ppaction://media"/>
            <a:extLst>
              <a:ext uri="{FF2B5EF4-FFF2-40B4-BE49-F238E27FC236}">
                <a16:creationId xmlns:a16="http://schemas.microsoft.com/office/drawing/2014/main" id="{E427D353-FDB8-42F5-901A-96C21A97101C}"/>
              </a:ext>
            </a:extLst>
          </p:cNvPr>
          <p:cNvPicPr>
            <a:picLocks noRot="1" noChangeAspect="1"/>
          </p:cNvPicPr>
          <p:nvPr>
            <a:videoFile r:link="rId1"/>
          </p:nvPr>
        </p:nvPicPr>
        <p:blipFill>
          <a:blip r:embed="rId6"/>
          <a:stretch>
            <a:fillRect/>
          </a:stretch>
        </p:blipFill>
        <p:spPr>
          <a:xfrm>
            <a:off x="7911527" y="3146818"/>
            <a:ext cx="1976691" cy="1111889"/>
          </a:xfrm>
          <a:prstGeom prst="rect">
            <a:avLst/>
          </a:prstGeom>
          <a:ln>
            <a:noFill/>
          </a:ln>
          <a:effectLst>
            <a:outerShdw blurRad="190500" algn="tl" rotWithShape="0">
              <a:srgbClr val="000000">
                <a:alpha val="70000"/>
              </a:srgbClr>
            </a:outerShdw>
          </a:effectLst>
        </p:spPr>
      </p:pic>
      <p:sp>
        <p:nvSpPr>
          <p:cNvPr id="10" name="Title 2">
            <a:extLst>
              <a:ext uri="{FF2B5EF4-FFF2-40B4-BE49-F238E27FC236}">
                <a16:creationId xmlns:a16="http://schemas.microsoft.com/office/drawing/2014/main" id="{7137AF46-675A-4E80-A607-E78D063CDB1C}"/>
              </a:ext>
            </a:extLst>
          </p:cNvPr>
          <p:cNvSpPr txBox="1">
            <a:spLocks/>
          </p:cNvSpPr>
          <p:nvPr/>
        </p:nvSpPr>
        <p:spPr>
          <a:xfrm>
            <a:off x="1290782" y="258149"/>
            <a:ext cx="7936518" cy="1096331"/>
          </a:xfrm>
          <a:prstGeom prst="rect">
            <a:avLst/>
          </a:prstGeom>
        </p:spPr>
        <p:txBody>
          <a:bodyPr>
            <a:normAutofit/>
          </a:bodyPr>
          <a:lstStyle>
            <a:defPPr>
              <a:defRPr lang="en-US"/>
            </a:defPPr>
            <a:lvl1pPr>
              <a:lnSpc>
                <a:spcPct val="90000"/>
              </a:lnSpc>
              <a:spcBef>
                <a:spcPct val="0"/>
              </a:spcBef>
              <a:buNone/>
              <a:defRPr sz="3500">
                <a:solidFill>
                  <a:srgbClr val="303030"/>
                </a:solidFill>
                <a:latin typeface="Calibri" panose="020F0502020204030204" pitchFamily="34" charset="0"/>
                <a:ea typeface="+mj-ea"/>
                <a:cs typeface="Calibri" panose="020F0502020204030204" pitchFamily="34" charset="0"/>
              </a:defRPr>
            </a:lvl1pPr>
          </a:lstStyle>
          <a:p>
            <a:r>
              <a:rPr lang="en-US"/>
              <a:t>LDS Experience: Nevada - NPWR</a:t>
            </a:r>
          </a:p>
        </p:txBody>
      </p:sp>
      <p:sp>
        <p:nvSpPr>
          <p:cNvPr id="11" name="Content Placeholder 1">
            <a:extLst>
              <a:ext uri="{FF2B5EF4-FFF2-40B4-BE49-F238E27FC236}">
                <a16:creationId xmlns:a16="http://schemas.microsoft.com/office/drawing/2014/main" id="{4AA606BC-4491-4407-8370-1221910E3CF7}"/>
              </a:ext>
            </a:extLst>
          </p:cNvPr>
          <p:cNvSpPr txBox="1">
            <a:spLocks/>
          </p:cNvSpPr>
          <p:nvPr/>
        </p:nvSpPr>
        <p:spPr>
          <a:xfrm>
            <a:off x="2092503" y="1464925"/>
            <a:ext cx="5029200" cy="4038595"/>
          </a:xfrm>
          <a:prstGeom prst="rect">
            <a:avLst/>
          </a:prstGeom>
        </p:spPr>
        <p:txBody>
          <a:bodyPr anchor="ct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solidFill>
                  <a:prstClr val="black"/>
                </a:solidFill>
                <a:latin typeface="Calibri" panose="020F0502020204030204"/>
              </a:rPr>
              <a:t>2nd LDS implementation</a:t>
            </a:r>
          </a:p>
          <a:p>
            <a:r>
              <a:rPr lang="en-US" sz="2400">
                <a:solidFill>
                  <a:prstClr val="black"/>
                </a:solidFill>
                <a:latin typeface="Calibri" panose="020F0502020204030204"/>
              </a:rPr>
              <a:t>Based off successful VLDS Design</a:t>
            </a:r>
          </a:p>
          <a:p>
            <a:r>
              <a:rPr lang="en-US" sz="2400">
                <a:solidFill>
                  <a:prstClr val="black"/>
                </a:solidFill>
                <a:latin typeface="Calibri" panose="020F0502020204030204"/>
              </a:rPr>
              <a:t>14-month design, development &amp; implementation process</a:t>
            </a:r>
          </a:p>
          <a:p>
            <a:pPr lvl="1"/>
            <a:r>
              <a:rPr lang="en-US" sz="2000">
                <a:solidFill>
                  <a:prstClr val="black"/>
                </a:solidFill>
                <a:latin typeface="Calibri" panose="020F0502020204030204"/>
              </a:rPr>
              <a:t>Go-live 2015</a:t>
            </a:r>
          </a:p>
          <a:p>
            <a:r>
              <a:rPr lang="en-US" sz="2400">
                <a:solidFill>
                  <a:prstClr val="black"/>
                </a:solidFill>
                <a:latin typeface="Calibri" panose="020F0502020204030204"/>
              </a:rPr>
              <a:t>Federated P-20W Solution</a:t>
            </a:r>
          </a:p>
          <a:p>
            <a:r>
              <a:rPr lang="en-US" sz="2400">
                <a:solidFill>
                  <a:prstClr val="black"/>
                </a:solidFill>
                <a:latin typeface="Calibri" panose="020F0502020204030204"/>
              </a:rPr>
              <a:t>Primarily used for reports for Legislative/Policy use</a:t>
            </a:r>
          </a:p>
          <a:p>
            <a:r>
              <a:rPr lang="en-US" sz="2400">
                <a:solidFill>
                  <a:prstClr val="black"/>
                </a:solidFill>
                <a:latin typeface="Calibri" panose="020F0502020204030204"/>
              </a:rPr>
              <a:t>Use to date: </a:t>
            </a:r>
          </a:p>
          <a:p>
            <a:pPr lvl="1"/>
            <a:r>
              <a:rPr lang="en-US" sz="2000">
                <a:solidFill>
                  <a:prstClr val="black"/>
                </a:solidFill>
                <a:latin typeface="Calibri" panose="020F0502020204030204"/>
              </a:rPr>
              <a:t>4 Agencies</a:t>
            </a:r>
          </a:p>
          <a:p>
            <a:pPr lvl="1"/>
            <a:r>
              <a:rPr lang="en-US" sz="2000">
                <a:solidFill>
                  <a:prstClr val="black"/>
                </a:solidFill>
                <a:latin typeface="Calibri" panose="020F0502020204030204"/>
              </a:rPr>
              <a:t>235 Data Elements</a:t>
            </a:r>
          </a:p>
          <a:p>
            <a:pPr lvl="1"/>
            <a:r>
              <a:rPr lang="en-US" sz="2000">
                <a:solidFill>
                  <a:prstClr val="black"/>
                </a:solidFill>
                <a:latin typeface="Calibri" panose="020F0502020204030204"/>
              </a:rPr>
              <a:t>13 Public Reports</a:t>
            </a:r>
          </a:p>
          <a:p>
            <a:pPr lvl="1"/>
            <a:r>
              <a:rPr lang="en-US" sz="2000">
                <a:solidFill>
                  <a:prstClr val="black"/>
                </a:solidFill>
                <a:latin typeface="Calibri" panose="020F0502020204030204"/>
              </a:rPr>
              <a:t>2 Private Reports</a:t>
            </a:r>
          </a:p>
          <a:p>
            <a:pPr lvl="1"/>
            <a:endParaRPr lang="en-US" sz="2000">
              <a:solidFill>
                <a:prstClr val="black"/>
              </a:solidFill>
              <a:latin typeface="Calibri" panose="020F0502020204030204"/>
            </a:endParaRPr>
          </a:p>
          <a:p>
            <a:endParaRPr lang="en-US" sz="1700">
              <a:solidFill>
                <a:prstClr val="black"/>
              </a:solidFill>
              <a:latin typeface="Calibri" panose="020F0502020204030204"/>
            </a:endParaRPr>
          </a:p>
        </p:txBody>
      </p:sp>
      <p:sp>
        <p:nvSpPr>
          <p:cNvPr id="2" name="TextBox 1">
            <a:extLst>
              <a:ext uri="{FF2B5EF4-FFF2-40B4-BE49-F238E27FC236}">
                <a16:creationId xmlns:a16="http://schemas.microsoft.com/office/drawing/2014/main" id="{210C5569-2D22-4CF8-A4AA-E9A5D183315B}"/>
              </a:ext>
            </a:extLst>
          </p:cNvPr>
          <p:cNvSpPr txBox="1"/>
          <p:nvPr/>
        </p:nvSpPr>
        <p:spPr>
          <a:xfrm>
            <a:off x="10287000" y="6477000"/>
            <a:ext cx="533400" cy="369332"/>
          </a:xfrm>
          <a:prstGeom prst="rect">
            <a:avLst/>
          </a:prstGeom>
          <a:noFill/>
        </p:spPr>
        <p:txBody>
          <a:bodyPr wrap="square" rtlCol="0">
            <a:spAutoFit/>
          </a:bodyPr>
          <a:lstStyle/>
          <a:p>
            <a:fld id="{001FB30A-68BA-4AAA-B858-09E2771FA2F8}" type="slidenum">
              <a:rPr lang="en-US">
                <a:solidFill>
                  <a:prstClr val="white"/>
                </a:solidFill>
                <a:latin typeface="Calibri" panose="020F0502020204030204"/>
              </a:rPr>
              <a:pPr/>
              <a:t>87</a:t>
            </a:fld>
            <a:endParaRPr lang="en-US">
              <a:solidFill>
                <a:prstClr val="white"/>
              </a:solidFill>
              <a:latin typeface="Calibri" panose="020F0502020204030204"/>
            </a:endParaRPr>
          </a:p>
        </p:txBody>
      </p:sp>
    </p:spTree>
    <p:extLst>
      <p:ext uri="{BB962C8B-B14F-4D97-AF65-F5344CB8AC3E}">
        <p14:creationId xmlns:p14="http://schemas.microsoft.com/office/powerpoint/2010/main" val="10265830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close up of a sign&#10;&#10;Description generated with high confidence">
            <a:extLst>
              <a:ext uri="{FF2B5EF4-FFF2-40B4-BE49-F238E27FC236}">
                <a16:creationId xmlns:a16="http://schemas.microsoft.com/office/drawing/2014/main" id="{4146D71B-5537-4A18-98BF-CE463A458F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4001" y="2557025"/>
            <a:ext cx="1607554" cy="754380"/>
          </a:xfrm>
          <a:prstGeom prst="rect">
            <a:avLst/>
          </a:prstGeom>
        </p:spPr>
      </p:pic>
      <p:pic>
        <p:nvPicPr>
          <p:cNvPr id="21" name="Picture 20" descr="A close up of a logo&#10;&#10;Description generated with very high confidence">
            <a:extLst>
              <a:ext uri="{FF2B5EF4-FFF2-40B4-BE49-F238E27FC236}">
                <a16:creationId xmlns:a16="http://schemas.microsoft.com/office/drawing/2014/main" id="{76ADB43B-65BC-443C-89D6-D47017F9C5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3401" y="2514600"/>
            <a:ext cx="1579925" cy="754380"/>
          </a:xfrm>
          <a:prstGeom prst="rect">
            <a:avLst/>
          </a:prstGeom>
        </p:spPr>
      </p:pic>
      <p:pic>
        <p:nvPicPr>
          <p:cNvPr id="23" name="Picture 22">
            <a:extLst>
              <a:ext uri="{FF2B5EF4-FFF2-40B4-BE49-F238E27FC236}">
                <a16:creationId xmlns:a16="http://schemas.microsoft.com/office/drawing/2014/main" id="{A58FABE6-9C17-4A9F-9F64-89C19DD032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6752" y="2557026"/>
            <a:ext cx="754380" cy="754380"/>
          </a:xfrm>
          <a:prstGeom prst="rect">
            <a:avLst/>
          </a:prstGeom>
        </p:spPr>
      </p:pic>
      <p:sp>
        <p:nvSpPr>
          <p:cNvPr id="27" name="Title 2">
            <a:extLst>
              <a:ext uri="{FF2B5EF4-FFF2-40B4-BE49-F238E27FC236}">
                <a16:creationId xmlns:a16="http://schemas.microsoft.com/office/drawing/2014/main" id="{27F38708-5C2A-4D86-9BF8-1AAB5F1FAF88}"/>
              </a:ext>
            </a:extLst>
          </p:cNvPr>
          <p:cNvSpPr txBox="1">
            <a:spLocks/>
          </p:cNvSpPr>
          <p:nvPr/>
        </p:nvSpPr>
        <p:spPr>
          <a:xfrm>
            <a:off x="1285263" y="290947"/>
            <a:ext cx="7696200" cy="1096331"/>
          </a:xfrm>
          <a:prstGeom prst="rect">
            <a:avLst/>
          </a:prstGeom>
        </p:spPr>
        <p:txBody>
          <a:bodyPr>
            <a:normAutofit/>
          </a:bodyPr>
          <a:lstStyle>
            <a:defPPr>
              <a:defRPr lang="en-US"/>
            </a:defPPr>
            <a:lvl1pPr>
              <a:lnSpc>
                <a:spcPct val="90000"/>
              </a:lnSpc>
              <a:spcBef>
                <a:spcPct val="0"/>
              </a:spcBef>
              <a:buNone/>
              <a:defRPr sz="3500">
                <a:solidFill>
                  <a:srgbClr val="303030"/>
                </a:solidFill>
                <a:latin typeface="Calibri" panose="020F0502020204030204" pitchFamily="34" charset="0"/>
                <a:ea typeface="+mj-ea"/>
                <a:cs typeface="Calibri" panose="020F0502020204030204" pitchFamily="34" charset="0"/>
              </a:defRPr>
            </a:lvl1pPr>
          </a:lstStyle>
          <a:p>
            <a:r>
              <a:rPr lang="en-US"/>
              <a:t>LDS Experience: NPWR Partner Agencies</a:t>
            </a:r>
          </a:p>
        </p:txBody>
      </p:sp>
      <p:pic>
        <p:nvPicPr>
          <p:cNvPr id="29" name="Picture 28">
            <a:extLst>
              <a:ext uri="{FF2B5EF4-FFF2-40B4-BE49-F238E27FC236}">
                <a16:creationId xmlns:a16="http://schemas.microsoft.com/office/drawing/2014/main" id="{DCFA8242-EE86-491F-81A9-830F5196E618}"/>
              </a:ext>
            </a:extLst>
          </p:cNvPr>
          <p:cNvPicPr>
            <a:picLocks noChangeAspect="1"/>
          </p:cNvPicPr>
          <p:nvPr/>
        </p:nvPicPr>
        <p:blipFill>
          <a:blip r:embed="rId6"/>
          <a:stretch>
            <a:fillRect/>
          </a:stretch>
        </p:blipFill>
        <p:spPr>
          <a:xfrm>
            <a:off x="2467653" y="2723840"/>
            <a:ext cx="1346410" cy="420753"/>
          </a:xfrm>
          <a:prstGeom prst="rect">
            <a:avLst/>
          </a:prstGeom>
        </p:spPr>
      </p:pic>
      <p:pic>
        <p:nvPicPr>
          <p:cNvPr id="7170" name="Picture 2" descr="nevada adult education logo with blue nevada shape to the left">
            <a:extLst>
              <a:ext uri="{FF2B5EF4-FFF2-40B4-BE49-F238E27FC236}">
                <a16:creationId xmlns:a16="http://schemas.microsoft.com/office/drawing/2014/main" id="{B5D4B8CE-D78A-44AE-9413-CBB727883E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70267" y="3773111"/>
            <a:ext cx="1575152" cy="43474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61ED66B-F6E6-4568-8233-EE9385D25B3B}"/>
              </a:ext>
            </a:extLst>
          </p:cNvPr>
          <p:cNvSpPr txBox="1"/>
          <p:nvPr/>
        </p:nvSpPr>
        <p:spPr>
          <a:xfrm>
            <a:off x="10287000" y="6477000"/>
            <a:ext cx="533400" cy="369332"/>
          </a:xfrm>
          <a:prstGeom prst="rect">
            <a:avLst/>
          </a:prstGeom>
          <a:noFill/>
        </p:spPr>
        <p:txBody>
          <a:bodyPr wrap="square" rtlCol="0">
            <a:spAutoFit/>
          </a:bodyPr>
          <a:lstStyle/>
          <a:p>
            <a:fld id="{001FB30A-68BA-4AAA-B858-09E2771FA2F8}" type="slidenum">
              <a:rPr lang="en-US">
                <a:solidFill>
                  <a:prstClr val="white"/>
                </a:solidFill>
                <a:latin typeface="Calibri" panose="020F0502020204030204"/>
              </a:rPr>
              <a:pPr/>
              <a:t>88</a:t>
            </a:fld>
            <a:endParaRPr lang="en-US">
              <a:solidFill>
                <a:prstClr val="white"/>
              </a:solidFill>
              <a:latin typeface="Calibri" panose="020F0502020204030204"/>
            </a:endParaRPr>
          </a:p>
        </p:txBody>
      </p:sp>
    </p:spTree>
    <p:extLst>
      <p:ext uri="{BB962C8B-B14F-4D97-AF65-F5344CB8AC3E}">
        <p14:creationId xmlns:p14="http://schemas.microsoft.com/office/powerpoint/2010/main" val="72704518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id="{2D692C19-05AF-4656-8316-46F2B2B12538}"/>
              </a:ext>
            </a:extLst>
          </p:cNvPr>
          <p:cNvPicPr>
            <a:picLocks noChangeAspect="1"/>
          </p:cNvPicPr>
          <p:nvPr/>
        </p:nvPicPr>
        <p:blipFill>
          <a:blip r:embed="rId4"/>
          <a:stretch>
            <a:fillRect/>
          </a:stretch>
        </p:blipFill>
        <p:spPr>
          <a:xfrm>
            <a:off x="2454254" y="1480351"/>
            <a:ext cx="3170960" cy="1825747"/>
          </a:xfrm>
          <a:prstGeom prst="rect">
            <a:avLst/>
          </a:prstGeom>
          <a:effectLst>
            <a:glow rad="63500">
              <a:srgbClr val="183C95"/>
            </a:glow>
          </a:effectLst>
        </p:spPr>
      </p:pic>
      <p:sp>
        <p:nvSpPr>
          <p:cNvPr id="6" name="TextBox 5">
            <a:extLst>
              <a:ext uri="{FF2B5EF4-FFF2-40B4-BE49-F238E27FC236}">
                <a16:creationId xmlns:a16="http://schemas.microsoft.com/office/drawing/2014/main" id="{FD5A39BA-6033-4F6A-84FC-D7E7F5FB80C2}"/>
              </a:ext>
            </a:extLst>
          </p:cNvPr>
          <p:cNvSpPr txBox="1"/>
          <p:nvPr/>
        </p:nvSpPr>
        <p:spPr>
          <a:xfrm>
            <a:off x="2668133" y="1106837"/>
            <a:ext cx="2743200" cy="300082"/>
          </a:xfrm>
          <a:prstGeom prst="rect">
            <a:avLst/>
          </a:prstGeom>
          <a:noFill/>
        </p:spPr>
        <p:txBody>
          <a:bodyPr wrap="square" rtlCol="0">
            <a:spAutoFit/>
          </a:bodyPr>
          <a:lstStyle/>
          <a:p>
            <a:pPr algn="ctr" fontAlgn="base">
              <a:spcBef>
                <a:spcPct val="0"/>
              </a:spcBef>
              <a:spcAft>
                <a:spcPct val="0"/>
              </a:spcAft>
            </a:pPr>
            <a:r>
              <a:rPr lang="en-US" sz="1350">
                <a:solidFill>
                  <a:prstClr val="black"/>
                </a:solidFill>
                <a:latin typeface="Arial" panose="020B0604020202020204" pitchFamily="34" charset="0"/>
                <a:cs typeface="Arial" panose="020B0604020202020204" pitchFamily="34" charset="0"/>
              </a:rPr>
              <a:t>Career Earnings</a:t>
            </a:r>
          </a:p>
        </p:txBody>
      </p:sp>
      <p:pic>
        <p:nvPicPr>
          <p:cNvPr id="8" name="Picture 7">
            <a:hlinkClick r:id="rId5"/>
            <a:extLst>
              <a:ext uri="{FF2B5EF4-FFF2-40B4-BE49-F238E27FC236}">
                <a16:creationId xmlns:a16="http://schemas.microsoft.com/office/drawing/2014/main" id="{7257C390-0D68-407C-A12C-4053BDDFEF2A}"/>
              </a:ext>
            </a:extLst>
          </p:cNvPr>
          <p:cNvPicPr>
            <a:picLocks noChangeAspect="1"/>
          </p:cNvPicPr>
          <p:nvPr/>
        </p:nvPicPr>
        <p:blipFill>
          <a:blip r:embed="rId6"/>
          <a:stretch>
            <a:fillRect/>
          </a:stretch>
        </p:blipFill>
        <p:spPr>
          <a:xfrm>
            <a:off x="2454255" y="3780983"/>
            <a:ext cx="3235187" cy="1869348"/>
          </a:xfrm>
          <a:prstGeom prst="rect">
            <a:avLst/>
          </a:prstGeom>
          <a:effectLst>
            <a:glow rad="63500">
              <a:srgbClr val="183C95"/>
            </a:glow>
          </a:effectLst>
        </p:spPr>
      </p:pic>
      <p:sp>
        <p:nvSpPr>
          <p:cNvPr id="9" name="TextBox 8">
            <a:extLst>
              <a:ext uri="{FF2B5EF4-FFF2-40B4-BE49-F238E27FC236}">
                <a16:creationId xmlns:a16="http://schemas.microsoft.com/office/drawing/2014/main" id="{8FE80CB2-F666-4B64-932D-ADD6945B9768}"/>
              </a:ext>
            </a:extLst>
          </p:cNvPr>
          <p:cNvSpPr txBox="1"/>
          <p:nvPr/>
        </p:nvSpPr>
        <p:spPr>
          <a:xfrm>
            <a:off x="2308880" y="3411461"/>
            <a:ext cx="3461709" cy="300082"/>
          </a:xfrm>
          <a:prstGeom prst="rect">
            <a:avLst/>
          </a:prstGeom>
          <a:noFill/>
        </p:spPr>
        <p:txBody>
          <a:bodyPr wrap="square" rtlCol="0">
            <a:spAutoFit/>
          </a:bodyPr>
          <a:lstStyle/>
          <a:p>
            <a:pPr algn="ctr" fontAlgn="base">
              <a:spcBef>
                <a:spcPct val="0"/>
              </a:spcBef>
              <a:spcAft>
                <a:spcPct val="0"/>
              </a:spcAft>
            </a:pPr>
            <a:r>
              <a:rPr lang="en-US" sz="1350">
                <a:solidFill>
                  <a:prstClr val="black"/>
                </a:solidFill>
                <a:latin typeface="Arial" panose="020B0604020202020204" pitchFamily="34" charset="0"/>
                <a:cs typeface="Arial" panose="020B0604020202020204" pitchFamily="34" charset="0"/>
              </a:rPr>
              <a:t>Student Completion &amp; Workforce</a:t>
            </a:r>
          </a:p>
        </p:txBody>
      </p:sp>
      <p:sp>
        <p:nvSpPr>
          <p:cNvPr id="10" name="TextBox 9">
            <a:extLst>
              <a:ext uri="{FF2B5EF4-FFF2-40B4-BE49-F238E27FC236}">
                <a16:creationId xmlns:a16="http://schemas.microsoft.com/office/drawing/2014/main" id="{558DFA9C-DEE4-49EC-9FB0-CB7510C498F8}"/>
              </a:ext>
            </a:extLst>
          </p:cNvPr>
          <p:cNvSpPr txBox="1"/>
          <p:nvPr/>
        </p:nvSpPr>
        <p:spPr>
          <a:xfrm>
            <a:off x="5955506" y="1774200"/>
            <a:ext cx="4581268" cy="189282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628650" lvl="1" indent="-285750">
              <a:buBlip>
                <a:blip r:embed="rId7">
                  <a:extLst>
                    <a:ext uri="{837473B0-CC2E-450A-ABE3-18F120FF3D39}">
                      <a1611:picAttrSrcUrl xmlns:a1611="http://schemas.microsoft.com/office/drawing/2016/11/main" r:id="rId8"/>
                    </a:ext>
                  </a:extLst>
                </a:blip>
              </a:buBlip>
            </a:pPr>
            <a:r>
              <a:rPr lang="en-US">
                <a:solidFill>
                  <a:prstClr val="black"/>
                </a:solidFill>
                <a:latin typeface="Arial" panose="020B0604020202020204" pitchFamily="34" charset="0"/>
                <a:cs typeface="Arial" panose="020B0604020202020204" pitchFamily="34" charset="0"/>
              </a:rPr>
              <a:t>Workforce performance measures</a:t>
            </a:r>
          </a:p>
          <a:p>
            <a:pPr marL="628650" lvl="1" indent="-285750">
              <a:buBlip>
                <a:blip r:embed="rId7">
                  <a:extLst>
                    <a:ext uri="{837473B0-CC2E-450A-ABE3-18F120FF3D39}">
                      <a1611:picAttrSrcUrl xmlns:a1611="http://schemas.microsoft.com/office/drawing/2016/11/main" r:id="rId8"/>
                    </a:ext>
                  </a:extLst>
                </a:blip>
              </a:buBlip>
            </a:pPr>
            <a:endParaRPr lang="en-US" sz="500">
              <a:solidFill>
                <a:prstClr val="black"/>
              </a:solidFill>
              <a:latin typeface="Arial" panose="020B0604020202020204" pitchFamily="34" charset="0"/>
              <a:cs typeface="Arial" panose="020B0604020202020204" pitchFamily="34" charset="0"/>
            </a:endParaRPr>
          </a:p>
          <a:p>
            <a:pPr marL="628650" lvl="1" indent="-285750">
              <a:buBlip>
                <a:blip r:embed="rId7">
                  <a:extLst>
                    <a:ext uri="{837473B0-CC2E-450A-ABE3-18F120FF3D39}">
                      <a1611:picAttrSrcUrl xmlns:a1611="http://schemas.microsoft.com/office/drawing/2016/11/main" r:id="rId8"/>
                    </a:ext>
                  </a:extLst>
                </a:blip>
              </a:buBlip>
            </a:pPr>
            <a:r>
              <a:rPr lang="en-US">
                <a:solidFill>
                  <a:prstClr val="black"/>
                </a:solidFill>
                <a:latin typeface="Arial" panose="020B0604020202020204" pitchFamily="34" charset="0"/>
                <a:cs typeface="Arial" panose="020B0604020202020204" pitchFamily="34" charset="0"/>
              </a:rPr>
              <a:t>Economic Impact Studies</a:t>
            </a:r>
          </a:p>
          <a:p>
            <a:pPr marL="628650" lvl="1" indent="-285750">
              <a:buBlip>
                <a:blip r:embed="rId7">
                  <a:extLst>
                    <a:ext uri="{837473B0-CC2E-450A-ABE3-18F120FF3D39}">
                      <a1611:picAttrSrcUrl xmlns:a1611="http://schemas.microsoft.com/office/drawing/2016/11/main" r:id="rId8"/>
                    </a:ext>
                  </a:extLst>
                </a:blip>
              </a:buBlip>
            </a:pPr>
            <a:endParaRPr lang="en-US" sz="500">
              <a:solidFill>
                <a:prstClr val="black"/>
              </a:solidFill>
              <a:latin typeface="Arial" panose="020B0604020202020204" pitchFamily="34" charset="0"/>
              <a:cs typeface="Arial" panose="020B0604020202020204" pitchFamily="34" charset="0"/>
            </a:endParaRPr>
          </a:p>
          <a:p>
            <a:pPr marL="628650" lvl="1" indent="-285750">
              <a:buBlip>
                <a:blip r:embed="rId7">
                  <a:extLst>
                    <a:ext uri="{837473B0-CC2E-450A-ABE3-18F120FF3D39}">
                      <a1611:picAttrSrcUrl xmlns:a1611="http://schemas.microsoft.com/office/drawing/2016/11/main" r:id="rId8"/>
                    </a:ext>
                  </a:extLst>
                </a:blip>
              </a:buBlip>
            </a:pPr>
            <a:r>
              <a:rPr lang="en-US">
                <a:solidFill>
                  <a:prstClr val="black"/>
                </a:solidFill>
                <a:latin typeface="Arial" panose="020B0604020202020204" pitchFamily="34" charset="0"/>
                <a:cs typeface="Arial" panose="020B0604020202020204" pitchFamily="34" charset="0"/>
              </a:rPr>
              <a:t>College and Career Planning</a:t>
            </a:r>
          </a:p>
          <a:p>
            <a:pPr marL="342900" lvl="1"/>
            <a:endParaRPr lang="en-US" sz="800">
              <a:solidFill>
                <a:prstClr val="black"/>
              </a:solidFill>
              <a:latin typeface="Arial" panose="020B0604020202020204" pitchFamily="34" charset="0"/>
              <a:cs typeface="Arial" panose="020B0604020202020204" pitchFamily="34" charset="0"/>
            </a:endParaRPr>
          </a:p>
          <a:p>
            <a:pPr marL="628650" lvl="1" indent="-285750">
              <a:buBlip>
                <a:blip r:embed="rId7">
                  <a:extLst>
                    <a:ext uri="{837473B0-CC2E-450A-ABE3-18F120FF3D39}">
                      <a1611:picAttrSrcUrl xmlns:a1611="http://schemas.microsoft.com/office/drawing/2016/11/main" r:id="rId8"/>
                    </a:ext>
                  </a:extLst>
                </a:blip>
              </a:buBlip>
            </a:pPr>
            <a:r>
              <a:rPr lang="en-US">
                <a:solidFill>
                  <a:prstClr val="black"/>
                </a:solidFill>
                <a:latin typeface="Arial" panose="020B0604020202020204" pitchFamily="34" charset="0"/>
                <a:cs typeface="Arial" panose="020B0604020202020204" pitchFamily="34" charset="0"/>
              </a:rPr>
              <a:t>Student Benchmarks</a:t>
            </a:r>
          </a:p>
          <a:p>
            <a:pPr marL="214313" indent="-214313" fontAlgn="base">
              <a:spcBef>
                <a:spcPct val="0"/>
              </a:spcBef>
              <a:spcAft>
                <a:spcPct val="0"/>
              </a:spcAft>
              <a:buFontTx/>
              <a:buChar char="-"/>
            </a:pPr>
            <a:endParaRPr lang="en-US" sz="1350">
              <a:solidFill>
                <a:prstClr val="black"/>
              </a:solidFill>
              <a:latin typeface="Arial" panose="020B0604020202020204" pitchFamily="34" charset="0"/>
              <a:cs typeface="Arial" panose="020B0604020202020204" pitchFamily="34" charset="0"/>
            </a:endParaRPr>
          </a:p>
          <a:p>
            <a:pPr marL="214313" indent="-214313" fontAlgn="base">
              <a:spcBef>
                <a:spcPct val="0"/>
              </a:spcBef>
              <a:spcAft>
                <a:spcPct val="0"/>
              </a:spcAft>
              <a:buFontTx/>
              <a:buChar char="-"/>
            </a:pPr>
            <a:endParaRPr lang="en-US" sz="1350">
              <a:solidFill>
                <a:prstClr val="black"/>
              </a:solidFill>
              <a:latin typeface="Arial" panose="020B0604020202020204" pitchFamily="34" charset="0"/>
              <a:cs typeface="Arial" panose="020B0604020202020204" pitchFamily="34" charset="0"/>
            </a:endParaRPr>
          </a:p>
        </p:txBody>
      </p:sp>
      <p:pic>
        <p:nvPicPr>
          <p:cNvPr id="5" name="Picture 4">
            <a:hlinkClick r:id="rId9"/>
            <a:extLst>
              <a:ext uri="{FF2B5EF4-FFF2-40B4-BE49-F238E27FC236}">
                <a16:creationId xmlns:a16="http://schemas.microsoft.com/office/drawing/2014/main" id="{9907A74F-A399-4710-8910-4B8A9F6CBF26}"/>
              </a:ext>
            </a:extLst>
          </p:cNvPr>
          <p:cNvPicPr>
            <a:picLocks noChangeAspect="1"/>
          </p:cNvPicPr>
          <p:nvPr/>
        </p:nvPicPr>
        <p:blipFill>
          <a:blip r:embed="rId10"/>
          <a:stretch>
            <a:fillRect/>
          </a:stretch>
        </p:blipFill>
        <p:spPr>
          <a:xfrm>
            <a:off x="6931399" y="3863235"/>
            <a:ext cx="3147125" cy="1816463"/>
          </a:xfrm>
          <a:prstGeom prst="rect">
            <a:avLst/>
          </a:prstGeom>
          <a:effectLst>
            <a:glow rad="63500">
              <a:srgbClr val="183C95"/>
            </a:glow>
          </a:effectLst>
        </p:spPr>
      </p:pic>
      <p:sp>
        <p:nvSpPr>
          <p:cNvPr id="7" name="TextBox 6">
            <a:extLst>
              <a:ext uri="{FF2B5EF4-FFF2-40B4-BE49-F238E27FC236}">
                <a16:creationId xmlns:a16="http://schemas.microsoft.com/office/drawing/2014/main" id="{BAA6D10D-3302-4FFD-8F95-2A5F644E66BD}"/>
              </a:ext>
            </a:extLst>
          </p:cNvPr>
          <p:cNvSpPr txBox="1"/>
          <p:nvPr/>
        </p:nvSpPr>
        <p:spPr>
          <a:xfrm>
            <a:off x="7006143" y="3516985"/>
            <a:ext cx="2997635" cy="300082"/>
          </a:xfrm>
          <a:prstGeom prst="rect">
            <a:avLst/>
          </a:prstGeom>
          <a:noFill/>
        </p:spPr>
        <p:txBody>
          <a:bodyPr wrap="square" rtlCol="0">
            <a:spAutoFit/>
          </a:bodyPr>
          <a:lstStyle/>
          <a:p>
            <a:pPr algn="ctr" fontAlgn="base">
              <a:spcBef>
                <a:spcPct val="0"/>
              </a:spcBef>
              <a:spcAft>
                <a:spcPct val="0"/>
              </a:spcAft>
            </a:pPr>
            <a:r>
              <a:rPr lang="en-US" sz="1350">
                <a:solidFill>
                  <a:prstClr val="black"/>
                </a:solidFill>
                <a:latin typeface="Arial" panose="020B0604020202020204" pitchFamily="34" charset="0"/>
                <a:cs typeface="Arial" panose="020B0604020202020204" pitchFamily="34" charset="0"/>
              </a:rPr>
              <a:t>STEM Education Outcomes</a:t>
            </a:r>
          </a:p>
        </p:txBody>
      </p:sp>
      <p:sp>
        <p:nvSpPr>
          <p:cNvPr id="2" name="TextBox 1">
            <a:extLst>
              <a:ext uri="{FF2B5EF4-FFF2-40B4-BE49-F238E27FC236}">
                <a16:creationId xmlns:a16="http://schemas.microsoft.com/office/drawing/2014/main" id="{D74E1A75-A164-40F0-996F-7A310CA67603}"/>
              </a:ext>
            </a:extLst>
          </p:cNvPr>
          <p:cNvSpPr txBox="1"/>
          <p:nvPr/>
        </p:nvSpPr>
        <p:spPr>
          <a:xfrm>
            <a:off x="6553200" y="1066800"/>
            <a:ext cx="3800218" cy="369332"/>
          </a:xfrm>
          <a:prstGeom prst="rect">
            <a:avLst/>
          </a:prstGeom>
          <a:noFill/>
        </p:spPr>
        <p:txBody>
          <a:bodyPr wrap="square" rtlCol="0">
            <a:spAutoFit/>
          </a:bodyPr>
          <a:lstStyle/>
          <a:p>
            <a:r>
              <a:rPr lang="en-US">
                <a:solidFill>
                  <a:prstClr val="black"/>
                </a:solidFill>
                <a:latin typeface="Calibri" panose="020F0502020204030204"/>
              </a:rPr>
              <a:t>Published on the Public Portal</a:t>
            </a:r>
          </a:p>
        </p:txBody>
      </p:sp>
      <p:sp>
        <p:nvSpPr>
          <p:cNvPr id="11" name="Title 2">
            <a:extLst>
              <a:ext uri="{FF2B5EF4-FFF2-40B4-BE49-F238E27FC236}">
                <a16:creationId xmlns:a16="http://schemas.microsoft.com/office/drawing/2014/main" id="{C5C6B922-10FF-459E-B7A0-0475842CE522}"/>
              </a:ext>
            </a:extLst>
          </p:cNvPr>
          <p:cNvSpPr txBox="1">
            <a:spLocks/>
          </p:cNvSpPr>
          <p:nvPr/>
        </p:nvSpPr>
        <p:spPr>
          <a:xfrm>
            <a:off x="1198418" y="214986"/>
            <a:ext cx="7560977" cy="1096331"/>
          </a:xfrm>
          <a:prstGeom prst="rect">
            <a:avLst/>
          </a:prstGeom>
        </p:spPr>
        <p:txBody>
          <a:bodyPr>
            <a:normAutofit/>
          </a:bodyPr>
          <a:lstStyle>
            <a:defPPr>
              <a:defRPr lang="en-US"/>
            </a:defPPr>
            <a:lvl1pPr>
              <a:lnSpc>
                <a:spcPct val="90000"/>
              </a:lnSpc>
              <a:spcBef>
                <a:spcPct val="0"/>
              </a:spcBef>
              <a:buNone/>
              <a:defRPr sz="3500">
                <a:solidFill>
                  <a:srgbClr val="303030"/>
                </a:solidFill>
                <a:latin typeface="Calibri" panose="020F0502020204030204" pitchFamily="34" charset="0"/>
                <a:ea typeface="+mj-ea"/>
                <a:cs typeface="Calibri" panose="020F0502020204030204" pitchFamily="34" charset="0"/>
              </a:defRPr>
            </a:lvl1pPr>
          </a:lstStyle>
          <a:p>
            <a:r>
              <a:rPr lang="en-US"/>
              <a:t>P-20W Data Visualization Outcomes</a:t>
            </a:r>
          </a:p>
        </p:txBody>
      </p:sp>
      <p:sp>
        <p:nvSpPr>
          <p:cNvPr id="3" name="TextBox 2">
            <a:extLst>
              <a:ext uri="{FF2B5EF4-FFF2-40B4-BE49-F238E27FC236}">
                <a16:creationId xmlns:a16="http://schemas.microsoft.com/office/drawing/2014/main" id="{435B1313-ED14-44BA-965F-0328384DACC5}"/>
              </a:ext>
            </a:extLst>
          </p:cNvPr>
          <p:cNvSpPr txBox="1"/>
          <p:nvPr/>
        </p:nvSpPr>
        <p:spPr>
          <a:xfrm>
            <a:off x="10287000" y="6477000"/>
            <a:ext cx="533400" cy="369332"/>
          </a:xfrm>
          <a:prstGeom prst="rect">
            <a:avLst/>
          </a:prstGeom>
          <a:noFill/>
        </p:spPr>
        <p:txBody>
          <a:bodyPr wrap="square" rtlCol="0">
            <a:spAutoFit/>
          </a:bodyPr>
          <a:lstStyle/>
          <a:p>
            <a:fld id="{001FB30A-68BA-4AAA-B858-09E2771FA2F8}" type="slidenum">
              <a:rPr lang="en-US">
                <a:solidFill>
                  <a:prstClr val="white"/>
                </a:solidFill>
                <a:latin typeface="Calibri" panose="020F0502020204030204"/>
              </a:rPr>
              <a:pPr/>
              <a:t>89</a:t>
            </a:fld>
            <a:endParaRPr lang="en-US">
              <a:solidFill>
                <a:prstClr val="white"/>
              </a:solidFill>
              <a:latin typeface="Calibri" panose="020F0502020204030204"/>
            </a:endParaRPr>
          </a:p>
        </p:txBody>
      </p:sp>
    </p:spTree>
    <p:extLst>
      <p:ext uri="{BB962C8B-B14F-4D97-AF65-F5344CB8AC3E}">
        <p14:creationId xmlns:p14="http://schemas.microsoft.com/office/powerpoint/2010/main" val="398374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5C0F4CF-4A93-40C4-F22A-41F512CBA5EA}"/>
              </a:ext>
            </a:extLst>
          </p:cNvPr>
          <p:cNvSpPr/>
          <p:nvPr/>
        </p:nvSpPr>
        <p:spPr>
          <a:xfrm>
            <a:off x="6096000" y="1278200"/>
            <a:ext cx="6096000" cy="4827489"/>
          </a:xfrm>
          <a:prstGeom prst="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itle 2">
            <a:extLst>
              <a:ext uri="{FF2B5EF4-FFF2-40B4-BE49-F238E27FC236}">
                <a16:creationId xmlns:a16="http://schemas.microsoft.com/office/drawing/2014/main" id="{6A6F594E-9CC3-E872-1994-B08807B949F0}"/>
              </a:ext>
            </a:extLst>
          </p:cNvPr>
          <p:cNvSpPr>
            <a:spLocks noGrp="1"/>
          </p:cNvSpPr>
          <p:nvPr>
            <p:ph type="title"/>
          </p:nvPr>
        </p:nvSpPr>
        <p:spPr>
          <a:xfrm>
            <a:off x="415601" y="414233"/>
            <a:ext cx="10769591" cy="2244800"/>
          </a:xfrm>
        </p:spPr>
        <p:txBody>
          <a:bodyPr>
            <a:normAutofit/>
          </a:bodyPr>
          <a:lstStyle/>
          <a:p>
            <a:r>
              <a:rPr lang="en-US" dirty="0"/>
              <a:t>Early Warning System in Reading</a:t>
            </a:r>
          </a:p>
        </p:txBody>
      </p:sp>
      <p:sp>
        <p:nvSpPr>
          <p:cNvPr id="5" name="Oval 4">
            <a:extLst>
              <a:ext uri="{FF2B5EF4-FFF2-40B4-BE49-F238E27FC236}">
                <a16:creationId xmlns:a16="http://schemas.microsoft.com/office/drawing/2014/main" id="{57D05BA1-57CD-B392-022F-30D10EC69C72}"/>
              </a:ext>
            </a:extLst>
          </p:cNvPr>
          <p:cNvSpPr/>
          <p:nvPr/>
        </p:nvSpPr>
        <p:spPr>
          <a:xfrm>
            <a:off x="7574415" y="1940667"/>
            <a:ext cx="3502552" cy="3502552"/>
          </a:xfrm>
          <a:prstGeom prst="ellipse">
            <a:avLst/>
          </a:prstGeom>
          <a:solidFill>
            <a:srgbClr val="026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467" b="1" dirty="0"/>
              <a:t>STUDENT </a:t>
            </a:r>
          </a:p>
          <a:p>
            <a:pPr algn="ctr"/>
            <a:r>
              <a:rPr lang="en-US" sz="2400" dirty="0"/>
              <a:t>Current and Longitudinal</a:t>
            </a:r>
          </a:p>
        </p:txBody>
      </p:sp>
      <p:sp>
        <p:nvSpPr>
          <p:cNvPr id="21" name="Oval 20">
            <a:extLst>
              <a:ext uri="{FF2B5EF4-FFF2-40B4-BE49-F238E27FC236}">
                <a16:creationId xmlns:a16="http://schemas.microsoft.com/office/drawing/2014/main" id="{0F7BEF0B-06CC-AD5A-B51A-A6FBE1019C16}"/>
              </a:ext>
            </a:extLst>
          </p:cNvPr>
          <p:cNvSpPr/>
          <p:nvPr/>
        </p:nvSpPr>
        <p:spPr>
          <a:xfrm>
            <a:off x="7278827" y="1320841"/>
            <a:ext cx="1587791" cy="1587791"/>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2" name="TextBox 21">
            <a:extLst>
              <a:ext uri="{FF2B5EF4-FFF2-40B4-BE49-F238E27FC236}">
                <a16:creationId xmlns:a16="http://schemas.microsoft.com/office/drawing/2014/main" id="{51AF173E-05E3-5A06-2950-E059402A0217}"/>
              </a:ext>
            </a:extLst>
          </p:cNvPr>
          <p:cNvSpPr txBox="1"/>
          <p:nvPr/>
        </p:nvSpPr>
        <p:spPr>
          <a:xfrm>
            <a:off x="7362421" y="2067710"/>
            <a:ext cx="1507984" cy="400110"/>
          </a:xfrm>
          <a:prstGeom prst="rect">
            <a:avLst/>
          </a:prstGeom>
          <a:noFill/>
        </p:spPr>
        <p:txBody>
          <a:bodyPr wrap="square" rtlCol="0">
            <a:spAutoFit/>
          </a:bodyPr>
          <a:lstStyle/>
          <a:p>
            <a:r>
              <a:rPr lang="en-US" sz="2000" dirty="0">
                <a:solidFill>
                  <a:schemeClr val="bg1"/>
                </a:solidFill>
              </a:rPr>
              <a:t>Attendance</a:t>
            </a:r>
            <a:endParaRPr lang="en-US" sz="2400" dirty="0">
              <a:solidFill>
                <a:schemeClr val="bg1"/>
              </a:solidFill>
            </a:endParaRPr>
          </a:p>
        </p:txBody>
      </p:sp>
      <p:sp>
        <p:nvSpPr>
          <p:cNvPr id="23" name="Oval 22">
            <a:extLst>
              <a:ext uri="{FF2B5EF4-FFF2-40B4-BE49-F238E27FC236}">
                <a16:creationId xmlns:a16="http://schemas.microsoft.com/office/drawing/2014/main" id="{413EF295-C88C-BB60-0130-3286DE835421}"/>
              </a:ext>
            </a:extLst>
          </p:cNvPr>
          <p:cNvSpPr/>
          <p:nvPr/>
        </p:nvSpPr>
        <p:spPr>
          <a:xfrm>
            <a:off x="9664491" y="1313262"/>
            <a:ext cx="1587791" cy="1587791"/>
          </a:xfrm>
          <a:prstGeom prst="ellipse">
            <a:avLst/>
          </a:prstGeom>
          <a:solidFill>
            <a:srgbClr val="D88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5" name="Oval 24">
            <a:extLst>
              <a:ext uri="{FF2B5EF4-FFF2-40B4-BE49-F238E27FC236}">
                <a16:creationId xmlns:a16="http://schemas.microsoft.com/office/drawing/2014/main" id="{54DBD793-1B47-9AFB-C3EE-11F30B906EA0}"/>
              </a:ext>
            </a:extLst>
          </p:cNvPr>
          <p:cNvSpPr/>
          <p:nvPr/>
        </p:nvSpPr>
        <p:spPr>
          <a:xfrm>
            <a:off x="6484931" y="2951273"/>
            <a:ext cx="1587791" cy="1587791"/>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6" name="TextBox 25">
            <a:extLst>
              <a:ext uri="{FF2B5EF4-FFF2-40B4-BE49-F238E27FC236}">
                <a16:creationId xmlns:a16="http://schemas.microsoft.com/office/drawing/2014/main" id="{A1313215-7376-401B-319F-32EFE3B00653}"/>
              </a:ext>
            </a:extLst>
          </p:cNvPr>
          <p:cNvSpPr txBox="1"/>
          <p:nvPr/>
        </p:nvSpPr>
        <p:spPr>
          <a:xfrm>
            <a:off x="9660703" y="2091279"/>
            <a:ext cx="1664807" cy="400110"/>
          </a:xfrm>
          <a:prstGeom prst="rect">
            <a:avLst/>
          </a:prstGeom>
          <a:noFill/>
        </p:spPr>
        <p:txBody>
          <a:bodyPr wrap="square" rtlCol="0">
            <a:spAutoFit/>
          </a:bodyPr>
          <a:lstStyle/>
          <a:p>
            <a:r>
              <a:rPr lang="en-US" sz="2000" dirty="0">
                <a:solidFill>
                  <a:schemeClr val="bg1"/>
                </a:solidFill>
              </a:rPr>
              <a:t>Assessments</a:t>
            </a:r>
            <a:endParaRPr lang="en-US" sz="2400" dirty="0">
              <a:solidFill>
                <a:schemeClr val="bg1"/>
              </a:solidFill>
            </a:endParaRPr>
          </a:p>
        </p:txBody>
      </p:sp>
      <p:sp>
        <p:nvSpPr>
          <p:cNvPr id="27" name="Oval 26">
            <a:extLst>
              <a:ext uri="{FF2B5EF4-FFF2-40B4-BE49-F238E27FC236}">
                <a16:creationId xmlns:a16="http://schemas.microsoft.com/office/drawing/2014/main" id="{79668941-79DA-78E8-BEEA-D95C005658C8}"/>
              </a:ext>
            </a:extLst>
          </p:cNvPr>
          <p:cNvSpPr/>
          <p:nvPr/>
        </p:nvSpPr>
        <p:spPr>
          <a:xfrm>
            <a:off x="7372559" y="4412522"/>
            <a:ext cx="1587791" cy="1587791"/>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8" name="TextBox 27">
            <a:extLst>
              <a:ext uri="{FF2B5EF4-FFF2-40B4-BE49-F238E27FC236}">
                <a16:creationId xmlns:a16="http://schemas.microsoft.com/office/drawing/2014/main" id="{BED54AA9-5130-F425-5F6B-B10642E7D832}"/>
              </a:ext>
            </a:extLst>
          </p:cNvPr>
          <p:cNvSpPr txBox="1"/>
          <p:nvPr/>
        </p:nvSpPr>
        <p:spPr>
          <a:xfrm>
            <a:off x="7354750" y="4965426"/>
            <a:ext cx="1664807" cy="769441"/>
          </a:xfrm>
          <a:prstGeom prst="rect">
            <a:avLst/>
          </a:prstGeom>
          <a:noFill/>
        </p:spPr>
        <p:txBody>
          <a:bodyPr wrap="square" rtlCol="0">
            <a:spAutoFit/>
          </a:bodyPr>
          <a:lstStyle/>
          <a:p>
            <a:pPr algn="ctr"/>
            <a:r>
              <a:rPr lang="en-US" sz="2400" dirty="0">
                <a:solidFill>
                  <a:schemeClr val="bg1"/>
                </a:solidFill>
              </a:rPr>
              <a:t>Course </a:t>
            </a:r>
            <a:r>
              <a:rPr lang="en-US" sz="2000" dirty="0">
                <a:solidFill>
                  <a:schemeClr val="bg1"/>
                </a:solidFill>
              </a:rPr>
              <a:t>Performance</a:t>
            </a:r>
            <a:endParaRPr lang="en-US" sz="2400" dirty="0">
              <a:solidFill>
                <a:schemeClr val="bg1"/>
              </a:solidFill>
            </a:endParaRPr>
          </a:p>
        </p:txBody>
      </p:sp>
      <p:sp>
        <p:nvSpPr>
          <p:cNvPr id="29" name="Oval 28">
            <a:extLst>
              <a:ext uri="{FF2B5EF4-FFF2-40B4-BE49-F238E27FC236}">
                <a16:creationId xmlns:a16="http://schemas.microsoft.com/office/drawing/2014/main" id="{87158CEA-EED6-4BE4-B21D-23AA6B708B90}"/>
              </a:ext>
            </a:extLst>
          </p:cNvPr>
          <p:cNvSpPr/>
          <p:nvPr/>
        </p:nvSpPr>
        <p:spPr>
          <a:xfrm>
            <a:off x="9538194" y="4385511"/>
            <a:ext cx="1587791" cy="1587791"/>
          </a:xfrm>
          <a:prstGeom prst="ellipse">
            <a:avLst/>
          </a:prstGeom>
          <a:solidFill>
            <a:srgbClr val="D88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0" name="TextBox 29">
            <a:extLst>
              <a:ext uri="{FF2B5EF4-FFF2-40B4-BE49-F238E27FC236}">
                <a16:creationId xmlns:a16="http://schemas.microsoft.com/office/drawing/2014/main" id="{53E01D07-EDE5-F5D3-0574-0D808F45F48E}"/>
              </a:ext>
            </a:extLst>
          </p:cNvPr>
          <p:cNvSpPr txBox="1"/>
          <p:nvPr/>
        </p:nvSpPr>
        <p:spPr>
          <a:xfrm>
            <a:off x="9520385" y="5132381"/>
            <a:ext cx="1664807" cy="461665"/>
          </a:xfrm>
          <a:prstGeom prst="rect">
            <a:avLst/>
          </a:prstGeom>
          <a:noFill/>
        </p:spPr>
        <p:txBody>
          <a:bodyPr wrap="square" rtlCol="0">
            <a:spAutoFit/>
          </a:bodyPr>
          <a:lstStyle/>
          <a:p>
            <a:pPr algn="ctr"/>
            <a:r>
              <a:rPr lang="en-US" sz="2400" dirty="0">
                <a:solidFill>
                  <a:schemeClr val="bg1"/>
                </a:solidFill>
              </a:rPr>
              <a:t>Mobility</a:t>
            </a:r>
          </a:p>
        </p:txBody>
      </p:sp>
      <p:sp>
        <p:nvSpPr>
          <p:cNvPr id="31" name="Oval 30">
            <a:extLst>
              <a:ext uri="{FF2B5EF4-FFF2-40B4-BE49-F238E27FC236}">
                <a16:creationId xmlns:a16="http://schemas.microsoft.com/office/drawing/2014/main" id="{7F886B8E-3264-99B1-908A-BC1B135BDFD0}"/>
              </a:ext>
            </a:extLst>
          </p:cNvPr>
          <p:cNvSpPr/>
          <p:nvPr/>
        </p:nvSpPr>
        <p:spPr>
          <a:xfrm>
            <a:off x="10444757" y="2793122"/>
            <a:ext cx="1587791" cy="1587791"/>
          </a:xfrm>
          <a:prstGeom prst="ellipse">
            <a:avLst/>
          </a:prstGeom>
          <a:solidFill>
            <a:srgbClr val="D88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2" name="TextBox 31">
            <a:extLst>
              <a:ext uri="{FF2B5EF4-FFF2-40B4-BE49-F238E27FC236}">
                <a16:creationId xmlns:a16="http://schemas.microsoft.com/office/drawing/2014/main" id="{76F57F84-6FAA-5625-7A3E-A8A93968BC8C}"/>
              </a:ext>
            </a:extLst>
          </p:cNvPr>
          <p:cNvSpPr txBox="1"/>
          <p:nvPr/>
        </p:nvSpPr>
        <p:spPr>
          <a:xfrm>
            <a:off x="10426947" y="3539991"/>
            <a:ext cx="1664807" cy="461665"/>
          </a:xfrm>
          <a:prstGeom prst="rect">
            <a:avLst/>
          </a:prstGeom>
          <a:noFill/>
        </p:spPr>
        <p:txBody>
          <a:bodyPr wrap="square" rtlCol="0">
            <a:spAutoFit/>
          </a:bodyPr>
          <a:lstStyle/>
          <a:p>
            <a:pPr algn="ctr"/>
            <a:r>
              <a:rPr lang="en-US" sz="2400" dirty="0">
                <a:solidFill>
                  <a:schemeClr val="bg1"/>
                </a:solidFill>
              </a:rPr>
              <a:t>Retention</a:t>
            </a:r>
          </a:p>
        </p:txBody>
      </p:sp>
      <p:pic>
        <p:nvPicPr>
          <p:cNvPr id="12" name="Graphic 11" descr="Stop sign">
            <a:extLst>
              <a:ext uri="{FF2B5EF4-FFF2-40B4-BE49-F238E27FC236}">
                <a16:creationId xmlns:a16="http://schemas.microsoft.com/office/drawing/2014/main" id="{2BC1C171-7C2D-7DEB-AD3E-A99C4A3EAB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64791" y="3008291"/>
            <a:ext cx="541528" cy="541528"/>
          </a:xfrm>
          <a:prstGeom prst="rect">
            <a:avLst/>
          </a:prstGeom>
        </p:spPr>
      </p:pic>
      <p:pic>
        <p:nvPicPr>
          <p:cNvPr id="14" name="Graphic 13" descr="Books">
            <a:extLst>
              <a:ext uri="{FF2B5EF4-FFF2-40B4-BE49-F238E27FC236}">
                <a16:creationId xmlns:a16="http://schemas.microsoft.com/office/drawing/2014/main" id="{09EC9B5D-8913-7504-F81A-370D39C7DB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89615" y="4484037"/>
            <a:ext cx="541528" cy="541528"/>
          </a:xfrm>
          <a:prstGeom prst="rect">
            <a:avLst/>
          </a:prstGeom>
        </p:spPr>
      </p:pic>
      <p:pic>
        <p:nvPicPr>
          <p:cNvPr id="15" name="Graphic 14" descr="Transfer">
            <a:extLst>
              <a:ext uri="{FF2B5EF4-FFF2-40B4-BE49-F238E27FC236}">
                <a16:creationId xmlns:a16="http://schemas.microsoft.com/office/drawing/2014/main" id="{F6471D8B-4742-FCB5-3C46-4F81A867969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34647" y="4641848"/>
            <a:ext cx="541528" cy="541528"/>
          </a:xfrm>
          <a:prstGeom prst="rect">
            <a:avLst/>
          </a:prstGeom>
        </p:spPr>
      </p:pic>
      <p:pic>
        <p:nvPicPr>
          <p:cNvPr id="17" name="Graphic 16" descr="Document">
            <a:extLst>
              <a:ext uri="{FF2B5EF4-FFF2-40B4-BE49-F238E27FC236}">
                <a16:creationId xmlns:a16="http://schemas.microsoft.com/office/drawing/2014/main" id="{43B33C9D-B78F-2204-2834-820DD475E38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56183" y="1514999"/>
            <a:ext cx="541528" cy="541528"/>
          </a:xfrm>
          <a:prstGeom prst="rect">
            <a:avLst/>
          </a:prstGeom>
        </p:spPr>
      </p:pic>
      <p:pic>
        <p:nvPicPr>
          <p:cNvPr id="19" name="Graphic 18" descr="Classroom">
            <a:extLst>
              <a:ext uri="{FF2B5EF4-FFF2-40B4-BE49-F238E27FC236}">
                <a16:creationId xmlns:a16="http://schemas.microsoft.com/office/drawing/2014/main" id="{5E1100F4-6373-36A3-FDC8-613FC6959AD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706270" y="1566296"/>
            <a:ext cx="541529" cy="541529"/>
          </a:xfrm>
          <a:prstGeom prst="rect">
            <a:avLst/>
          </a:prstGeom>
        </p:spPr>
      </p:pic>
      <p:pic>
        <p:nvPicPr>
          <p:cNvPr id="20" name="Graphic 19" descr="Neutral face with no fill">
            <a:extLst>
              <a:ext uri="{FF2B5EF4-FFF2-40B4-BE49-F238E27FC236}">
                <a16:creationId xmlns:a16="http://schemas.microsoft.com/office/drawing/2014/main" id="{BA035581-D424-3B70-DC94-57FA39F868D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027362" y="3207280"/>
            <a:ext cx="547053" cy="547053"/>
          </a:xfrm>
          <a:prstGeom prst="rect">
            <a:avLst/>
          </a:prstGeom>
        </p:spPr>
      </p:pic>
      <p:sp>
        <p:nvSpPr>
          <p:cNvPr id="38" name="TextBox 37">
            <a:extLst>
              <a:ext uri="{FF2B5EF4-FFF2-40B4-BE49-F238E27FC236}">
                <a16:creationId xmlns:a16="http://schemas.microsoft.com/office/drawing/2014/main" id="{7D439562-28E9-2346-8860-EBDAC565AA01}"/>
              </a:ext>
            </a:extLst>
          </p:cNvPr>
          <p:cNvSpPr txBox="1"/>
          <p:nvPr/>
        </p:nvSpPr>
        <p:spPr>
          <a:xfrm>
            <a:off x="813140" y="1491087"/>
            <a:ext cx="5145563" cy="4154984"/>
          </a:xfrm>
          <a:prstGeom prst="rect">
            <a:avLst/>
          </a:prstGeom>
          <a:noFill/>
        </p:spPr>
        <p:txBody>
          <a:bodyPr wrap="square">
            <a:spAutoFit/>
          </a:bodyPr>
          <a:lstStyle/>
          <a:p>
            <a:pPr marL="380990" indent="-380990">
              <a:buFont typeface="Arial" panose="020B0604020202020204" pitchFamily="34" charset="0"/>
              <a:buChar char="•"/>
            </a:pPr>
            <a:r>
              <a:rPr lang="en-US" sz="2400" dirty="0">
                <a:solidFill>
                  <a:srgbClr val="3D537E"/>
                </a:solidFill>
                <a:latin typeface=""/>
              </a:rPr>
              <a:t>A system designed to </a:t>
            </a:r>
            <a:r>
              <a:rPr lang="en-US" sz="2400" b="1" dirty="0">
                <a:solidFill>
                  <a:srgbClr val="3D537E"/>
                </a:solidFill>
                <a:latin typeface=""/>
              </a:rPr>
              <a:t>identify struggling readers early on</a:t>
            </a:r>
            <a:r>
              <a:rPr lang="en-US" sz="2400" dirty="0">
                <a:solidFill>
                  <a:srgbClr val="3D537E"/>
                </a:solidFill>
                <a:latin typeface=""/>
              </a:rPr>
              <a:t>.</a:t>
            </a:r>
          </a:p>
          <a:p>
            <a:pPr marL="380990" indent="-380990">
              <a:buFont typeface="Arial" panose="020B0604020202020204" pitchFamily="34" charset="0"/>
              <a:buChar char="•"/>
            </a:pPr>
            <a:r>
              <a:rPr lang="en-US" sz="2400" b="1" dirty="0">
                <a:solidFill>
                  <a:srgbClr val="3D537E"/>
                </a:solidFill>
                <a:latin typeface=""/>
              </a:rPr>
              <a:t>Uses data </a:t>
            </a:r>
            <a:r>
              <a:rPr lang="en-US" sz="2400" dirty="0">
                <a:solidFill>
                  <a:srgbClr val="3D537E"/>
                </a:solidFill>
                <a:latin typeface=""/>
              </a:rPr>
              <a:t>to track students' reading performance.</a:t>
            </a:r>
          </a:p>
          <a:p>
            <a:pPr marL="380990" indent="-380990">
              <a:buFont typeface="Arial" panose="020B0604020202020204" pitchFamily="34" charset="0"/>
              <a:buChar char="•"/>
            </a:pPr>
            <a:r>
              <a:rPr lang="en-US" sz="2400" dirty="0">
                <a:solidFill>
                  <a:srgbClr val="3D537E"/>
                </a:solidFill>
                <a:latin typeface=""/>
              </a:rPr>
              <a:t>Helps </a:t>
            </a:r>
            <a:r>
              <a:rPr lang="en-US" sz="2400" b="1" dirty="0">
                <a:solidFill>
                  <a:srgbClr val="3D537E"/>
                </a:solidFill>
                <a:latin typeface=""/>
              </a:rPr>
              <a:t>educators intervene </a:t>
            </a:r>
            <a:r>
              <a:rPr lang="en-US" sz="2400" dirty="0">
                <a:solidFill>
                  <a:srgbClr val="3D537E"/>
                </a:solidFill>
                <a:latin typeface=""/>
              </a:rPr>
              <a:t>and provide support.</a:t>
            </a:r>
          </a:p>
          <a:p>
            <a:pPr marL="380990" indent="-380990">
              <a:buFont typeface="Arial" panose="020B0604020202020204" pitchFamily="34" charset="0"/>
              <a:buChar char="•"/>
            </a:pPr>
            <a:r>
              <a:rPr lang="en-US" sz="2400" dirty="0">
                <a:solidFill>
                  <a:srgbClr val="3D537E"/>
                </a:solidFill>
                <a:latin typeface=""/>
              </a:rPr>
              <a:t>Aims to </a:t>
            </a:r>
            <a:r>
              <a:rPr lang="en-US" sz="2400" b="1" dirty="0">
                <a:solidFill>
                  <a:srgbClr val="3D537E"/>
                </a:solidFill>
                <a:latin typeface=""/>
              </a:rPr>
              <a:t>prevent reading difficulties </a:t>
            </a:r>
            <a:r>
              <a:rPr lang="en-US" sz="2400" dirty="0">
                <a:solidFill>
                  <a:srgbClr val="3D537E"/>
                </a:solidFill>
                <a:latin typeface=""/>
              </a:rPr>
              <a:t>from becoming worse.</a:t>
            </a:r>
          </a:p>
          <a:p>
            <a:pPr marL="380990" indent="-380990">
              <a:buFont typeface="Arial" panose="020B0604020202020204" pitchFamily="34" charset="0"/>
              <a:buChar char="•"/>
            </a:pPr>
            <a:r>
              <a:rPr lang="en-US" sz="2400" dirty="0">
                <a:solidFill>
                  <a:srgbClr val="3D537E"/>
                </a:solidFill>
                <a:latin typeface=""/>
              </a:rPr>
              <a:t>Ensures </a:t>
            </a:r>
            <a:r>
              <a:rPr lang="en-US" sz="2400" b="1" dirty="0">
                <a:solidFill>
                  <a:srgbClr val="3D537E"/>
                </a:solidFill>
                <a:latin typeface=""/>
              </a:rPr>
              <a:t>students get the help they need </a:t>
            </a:r>
            <a:r>
              <a:rPr lang="en-US" sz="2400" dirty="0">
                <a:solidFill>
                  <a:srgbClr val="3D537E"/>
                </a:solidFill>
                <a:latin typeface=""/>
              </a:rPr>
              <a:t>to succeed in reading.</a:t>
            </a:r>
          </a:p>
        </p:txBody>
      </p:sp>
      <p:sp>
        <p:nvSpPr>
          <p:cNvPr id="24" name="TextBox 23">
            <a:extLst>
              <a:ext uri="{FF2B5EF4-FFF2-40B4-BE49-F238E27FC236}">
                <a16:creationId xmlns:a16="http://schemas.microsoft.com/office/drawing/2014/main" id="{8C5BA6A8-9596-7801-C2E3-0A4AB7A3C94C}"/>
              </a:ext>
            </a:extLst>
          </p:cNvPr>
          <p:cNvSpPr txBox="1"/>
          <p:nvPr/>
        </p:nvSpPr>
        <p:spPr>
          <a:xfrm>
            <a:off x="6644464" y="3757571"/>
            <a:ext cx="1507984" cy="461665"/>
          </a:xfrm>
          <a:prstGeom prst="rect">
            <a:avLst/>
          </a:prstGeom>
          <a:noFill/>
        </p:spPr>
        <p:txBody>
          <a:bodyPr wrap="square" rtlCol="0">
            <a:spAutoFit/>
          </a:bodyPr>
          <a:lstStyle/>
          <a:p>
            <a:r>
              <a:rPr lang="en-US" sz="2400" dirty="0">
                <a:solidFill>
                  <a:schemeClr val="bg1"/>
                </a:solidFill>
              </a:rPr>
              <a:t>Behavior</a:t>
            </a:r>
          </a:p>
        </p:txBody>
      </p:sp>
    </p:spTree>
    <p:extLst>
      <p:ext uri="{BB962C8B-B14F-4D97-AF65-F5344CB8AC3E}">
        <p14:creationId xmlns:p14="http://schemas.microsoft.com/office/powerpoint/2010/main" val="269791678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4DD2C1CC-99C4-4D9C-AEBF-4386B5AB8414}"/>
              </a:ext>
            </a:extLst>
          </p:cNvPr>
          <p:cNvSpPr txBox="1">
            <a:spLocks/>
          </p:cNvSpPr>
          <p:nvPr/>
        </p:nvSpPr>
        <p:spPr>
          <a:xfrm>
            <a:off x="1905000" y="457201"/>
            <a:ext cx="8610600" cy="4038595"/>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a:solidFill>
                <a:prstClr val="black"/>
              </a:solidFill>
              <a:latin typeface="Calibri" panose="020F0502020204030204"/>
            </a:endParaRPr>
          </a:p>
          <a:p>
            <a:r>
              <a:rPr lang="en-US" sz="2000">
                <a:solidFill>
                  <a:prstClr val="black"/>
                </a:solidFill>
                <a:latin typeface="Calibri" panose="020F0502020204030204"/>
              </a:rPr>
              <a:t>Creates an environment of continuous improvement, ensuring the P-20W &amp; LDS Solution is best in breed</a:t>
            </a:r>
          </a:p>
          <a:p>
            <a:r>
              <a:rPr lang="en-US" sz="2000">
                <a:solidFill>
                  <a:prstClr val="black"/>
                </a:solidFill>
                <a:latin typeface="Calibri" panose="020F0502020204030204"/>
              </a:rPr>
              <a:t>Updates, enhancements and upgrades are available to all consortium members at no additional cost: </a:t>
            </a:r>
          </a:p>
          <a:p>
            <a:pPr lvl="1"/>
            <a:r>
              <a:rPr lang="en-US" sz="1200">
                <a:solidFill>
                  <a:prstClr val="black"/>
                </a:solidFill>
                <a:latin typeface="Calibri" panose="020F0502020204030204"/>
              </a:rPr>
              <a:t>Example: Based on requirements of one consortium member, </a:t>
            </a:r>
            <a:r>
              <a:rPr lang="en-US" sz="1200" err="1">
                <a:solidFill>
                  <a:prstClr val="black"/>
                </a:solidFill>
                <a:latin typeface="Calibri" panose="020F0502020204030204"/>
              </a:rPr>
              <a:t>DBDriven</a:t>
            </a:r>
            <a:r>
              <a:rPr lang="en-US" sz="1200">
                <a:solidFill>
                  <a:prstClr val="black"/>
                </a:solidFill>
                <a:latin typeface="Calibri" panose="020F0502020204030204"/>
              </a:rPr>
              <a:t> developed a more robust and capable data adapter to bring significant improvements to the speed and scale of processing data packages. This enhanced data adapter is now being deployed all P-20W consortium members at no additional cost to them. </a:t>
            </a:r>
          </a:p>
          <a:p>
            <a:pPr marL="0" indent="0">
              <a:buNone/>
            </a:pPr>
            <a:endParaRPr lang="en-US" sz="2000">
              <a:solidFill>
                <a:prstClr val="black"/>
              </a:solidFill>
              <a:latin typeface="Calibri" panose="020F0502020204030204"/>
            </a:endParaRPr>
          </a:p>
          <a:p>
            <a:pPr marL="0" indent="0">
              <a:buNone/>
            </a:pPr>
            <a:endParaRPr lang="en-US" sz="1800">
              <a:solidFill>
                <a:prstClr val="black"/>
              </a:solidFill>
              <a:latin typeface="Calibri" panose="020F0502020204030204"/>
            </a:endParaRPr>
          </a:p>
        </p:txBody>
      </p:sp>
      <p:sp>
        <p:nvSpPr>
          <p:cNvPr id="7" name="Title 2">
            <a:extLst>
              <a:ext uri="{FF2B5EF4-FFF2-40B4-BE49-F238E27FC236}">
                <a16:creationId xmlns:a16="http://schemas.microsoft.com/office/drawing/2014/main" id="{75FCDA2C-4EB0-4D9D-9EC5-4D4E6C3E6539}"/>
              </a:ext>
            </a:extLst>
          </p:cNvPr>
          <p:cNvSpPr txBox="1">
            <a:spLocks/>
          </p:cNvSpPr>
          <p:nvPr/>
        </p:nvSpPr>
        <p:spPr>
          <a:xfrm>
            <a:off x="2057400" y="457201"/>
            <a:ext cx="7620000" cy="109633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a:solidFill>
                  <a:srgbClr val="303030"/>
                </a:solidFill>
                <a:latin typeface="Calibri Light" panose="020F0302020204030204"/>
              </a:rPr>
              <a:t>LDS Consortium</a:t>
            </a:r>
          </a:p>
        </p:txBody>
      </p:sp>
      <p:sp>
        <p:nvSpPr>
          <p:cNvPr id="2" name="TextBox 1">
            <a:extLst>
              <a:ext uri="{FF2B5EF4-FFF2-40B4-BE49-F238E27FC236}">
                <a16:creationId xmlns:a16="http://schemas.microsoft.com/office/drawing/2014/main" id="{B0ED7FBE-AFC3-4AFF-870C-B1DDD477A9AE}"/>
              </a:ext>
            </a:extLst>
          </p:cNvPr>
          <p:cNvSpPr txBox="1"/>
          <p:nvPr/>
        </p:nvSpPr>
        <p:spPr>
          <a:xfrm>
            <a:off x="10287000" y="6477000"/>
            <a:ext cx="533400" cy="369332"/>
          </a:xfrm>
          <a:prstGeom prst="rect">
            <a:avLst/>
          </a:prstGeom>
          <a:noFill/>
        </p:spPr>
        <p:txBody>
          <a:bodyPr wrap="square" rtlCol="0">
            <a:spAutoFit/>
          </a:bodyPr>
          <a:lstStyle/>
          <a:p>
            <a:fld id="{001FB30A-68BA-4AAA-B858-09E2771FA2F8}" type="slidenum">
              <a:rPr lang="en-US">
                <a:solidFill>
                  <a:prstClr val="white"/>
                </a:solidFill>
                <a:latin typeface="Calibri" panose="020F0502020204030204"/>
              </a:rPr>
              <a:pPr/>
              <a:t>90</a:t>
            </a:fld>
            <a:endParaRPr lang="en-US">
              <a:solidFill>
                <a:prstClr val="white"/>
              </a:solidFill>
              <a:latin typeface="Calibri" panose="020F0502020204030204"/>
            </a:endParaRPr>
          </a:p>
        </p:txBody>
      </p:sp>
      <p:pic>
        <p:nvPicPr>
          <p:cNvPr id="3" name="Picture 2" descr="VLDS Logo">
            <a:hlinkClick r:id="rId3"/>
            <a:extLst>
              <a:ext uri="{FF2B5EF4-FFF2-40B4-BE49-F238E27FC236}">
                <a16:creationId xmlns:a16="http://schemas.microsoft.com/office/drawing/2014/main" id="{20EBF62B-F7BC-4A80-9A50-C4C9581EED7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1694" y="4822614"/>
            <a:ext cx="2534002" cy="9027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NPWR Logo">
            <a:hlinkClick r:id="rId5"/>
            <a:extLst>
              <a:ext uri="{FF2B5EF4-FFF2-40B4-BE49-F238E27FC236}">
                <a16:creationId xmlns:a16="http://schemas.microsoft.com/office/drawing/2014/main" id="{8A299FD8-6424-4F56-A483-5B887C31458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10200" y="4943748"/>
            <a:ext cx="2117388" cy="66047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DataSage Take 3">
            <a:extLst>
              <a:ext uri="{FF2B5EF4-FFF2-40B4-BE49-F238E27FC236}">
                <a16:creationId xmlns:a16="http://schemas.microsoft.com/office/drawing/2014/main" id="{CDC0CCCF-4626-4284-82B5-AD0EEB38C91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69094" y="4441614"/>
            <a:ext cx="1895260" cy="1385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35201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29F5AA-C771-44C2-ACD6-0A5FD554F43D}"/>
              </a:ext>
            </a:extLst>
          </p:cNvPr>
          <p:cNvSpPr txBox="1">
            <a:spLocks/>
          </p:cNvSpPr>
          <p:nvPr/>
        </p:nvSpPr>
        <p:spPr>
          <a:xfrm>
            <a:off x="1200727" y="22534"/>
            <a:ext cx="6982361" cy="109633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a:solidFill>
                  <a:srgbClr val="303030"/>
                </a:solidFill>
              </a:rPr>
              <a:t>Example P-20W Report</a:t>
            </a:r>
          </a:p>
        </p:txBody>
      </p:sp>
      <p:sp>
        <p:nvSpPr>
          <p:cNvPr id="2" name="TextBox 1">
            <a:extLst>
              <a:ext uri="{FF2B5EF4-FFF2-40B4-BE49-F238E27FC236}">
                <a16:creationId xmlns:a16="http://schemas.microsoft.com/office/drawing/2014/main" id="{544847AA-A8E9-4568-9260-2DCF3AC20CF6}"/>
              </a:ext>
            </a:extLst>
          </p:cNvPr>
          <p:cNvSpPr txBox="1"/>
          <p:nvPr/>
        </p:nvSpPr>
        <p:spPr>
          <a:xfrm>
            <a:off x="10287000" y="6477000"/>
            <a:ext cx="533400" cy="369332"/>
          </a:xfrm>
          <a:prstGeom prst="rect">
            <a:avLst/>
          </a:prstGeom>
          <a:noFill/>
        </p:spPr>
        <p:txBody>
          <a:bodyPr wrap="square" rtlCol="0">
            <a:spAutoFit/>
          </a:bodyPr>
          <a:lstStyle/>
          <a:p>
            <a:fld id="{001FB30A-68BA-4AAA-B858-09E2771FA2F8}" type="slidenum">
              <a:rPr lang="en-US">
                <a:solidFill>
                  <a:schemeClr val="bg1"/>
                </a:solidFill>
              </a:rPr>
              <a:t>91</a:t>
            </a:fld>
            <a:endParaRPr lang="en-US">
              <a:solidFill>
                <a:schemeClr val="bg1"/>
              </a:solidFill>
            </a:endParaRPr>
          </a:p>
        </p:txBody>
      </p:sp>
      <p:pic>
        <p:nvPicPr>
          <p:cNvPr id="7" name="Picture 6">
            <a:hlinkClick r:id="rId3"/>
            <a:extLst>
              <a:ext uri="{FF2B5EF4-FFF2-40B4-BE49-F238E27FC236}">
                <a16:creationId xmlns:a16="http://schemas.microsoft.com/office/drawing/2014/main" id="{EAF173DD-FBCF-4017-8DC0-13EA27E9223D}"/>
              </a:ext>
            </a:extLst>
          </p:cNvPr>
          <p:cNvPicPr>
            <a:picLocks noChangeAspect="1"/>
          </p:cNvPicPr>
          <p:nvPr/>
        </p:nvPicPr>
        <p:blipFill>
          <a:blip r:embed="rId4"/>
          <a:stretch>
            <a:fillRect/>
          </a:stretch>
        </p:blipFill>
        <p:spPr>
          <a:xfrm>
            <a:off x="1676401" y="685800"/>
            <a:ext cx="8839199" cy="5943600"/>
          </a:xfrm>
          <a:prstGeom prst="rect">
            <a:avLst/>
          </a:prstGeom>
          <a:effectLst>
            <a:glow rad="63500">
              <a:srgbClr val="183C95"/>
            </a:glow>
          </a:effectLst>
        </p:spPr>
      </p:pic>
      <p:sp>
        <p:nvSpPr>
          <p:cNvPr id="8" name="Rectangle 7">
            <a:extLst>
              <a:ext uri="{FF2B5EF4-FFF2-40B4-BE49-F238E27FC236}">
                <a16:creationId xmlns:a16="http://schemas.microsoft.com/office/drawing/2014/main" id="{3ABE78BA-535B-4FF3-9E17-D7711CA11D82}"/>
              </a:ext>
            </a:extLst>
          </p:cNvPr>
          <p:cNvSpPr/>
          <p:nvPr/>
        </p:nvSpPr>
        <p:spPr>
          <a:xfrm>
            <a:off x="7924800" y="164068"/>
            <a:ext cx="2514600" cy="369332"/>
          </a:xfrm>
          <a:prstGeom prst="rect">
            <a:avLst/>
          </a:prstGeom>
          <a:no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NPWR.NV.gov/reports</a:t>
            </a:r>
          </a:p>
        </p:txBody>
      </p:sp>
    </p:spTree>
    <p:extLst>
      <p:ext uri="{BB962C8B-B14F-4D97-AF65-F5344CB8AC3E}">
        <p14:creationId xmlns:p14="http://schemas.microsoft.com/office/powerpoint/2010/main" val="334721972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qr code with a letter b&#10;&#10;Description automatically generated">
            <a:extLst>
              <a:ext uri="{FF2B5EF4-FFF2-40B4-BE49-F238E27FC236}">
                <a16:creationId xmlns:a16="http://schemas.microsoft.com/office/drawing/2014/main" id="{FB66162A-C8DC-74A3-D7C1-8CD3EAA819ED}"/>
              </a:ext>
            </a:extLst>
          </p:cNvPr>
          <p:cNvPicPr>
            <a:picLocks noChangeAspect="1"/>
          </p:cNvPicPr>
          <p:nvPr/>
        </p:nvPicPr>
        <p:blipFill>
          <a:blip r:embed="rId2"/>
          <a:stretch>
            <a:fillRect/>
          </a:stretch>
        </p:blipFill>
        <p:spPr>
          <a:xfrm>
            <a:off x="3480758" y="979098"/>
            <a:ext cx="4799162" cy="4799162"/>
          </a:xfrm>
          <a:prstGeom prst="rect">
            <a:avLst/>
          </a:prstGeom>
        </p:spPr>
      </p:pic>
      <p:sp>
        <p:nvSpPr>
          <p:cNvPr id="3" name="TextBox 2">
            <a:extLst>
              <a:ext uri="{FF2B5EF4-FFF2-40B4-BE49-F238E27FC236}">
                <a16:creationId xmlns:a16="http://schemas.microsoft.com/office/drawing/2014/main" id="{03C4C6EA-E555-82A1-3F48-46D311290E0D}"/>
              </a:ext>
            </a:extLst>
          </p:cNvPr>
          <p:cNvSpPr txBox="1"/>
          <p:nvPr/>
        </p:nvSpPr>
        <p:spPr>
          <a:xfrm>
            <a:off x="3479321" y="251603"/>
            <a:ext cx="557841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a:latin typeface="Century Gothic"/>
                <a:ea typeface="+mn-lt"/>
                <a:cs typeface="+mn-lt"/>
              </a:rPr>
              <a:t>bit.ly/sldsdataeval</a:t>
            </a:r>
            <a:endParaRPr lang="en-US" sz="4000">
              <a:latin typeface="Century Gothic"/>
              <a:cs typeface="Calibri"/>
            </a:endParaRPr>
          </a:p>
        </p:txBody>
      </p:sp>
    </p:spTree>
    <p:extLst>
      <p:ext uri="{BB962C8B-B14F-4D97-AF65-F5344CB8AC3E}">
        <p14:creationId xmlns:p14="http://schemas.microsoft.com/office/powerpoint/2010/main" val="130315963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oryboard Layout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BDriven Slide Deck.pptx" id="{1AA835FE-9344-4F22-B4AE-05167FCCF543}" vid="{1B2CF8A6-7F35-4BC5-B8F5-2ADDC1D10B5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19DAF5C15ACE54BA34910ED0516D80A" ma:contentTypeVersion="16" ma:contentTypeDescription="Create a new document." ma:contentTypeScope="" ma:versionID="853e6b2c2b6167fb5417f01060fa79cf">
  <xsd:schema xmlns:xsd="http://www.w3.org/2001/XMLSchema" xmlns:xs="http://www.w3.org/2001/XMLSchema" xmlns:p="http://schemas.microsoft.com/office/2006/metadata/properties" xmlns:ns2="91722321-3fba-4ff7-b251-26f20d65ba2f" xmlns:ns3="735febc1-d3b4-479f-83b8-0639ce2960e6" targetNamespace="http://schemas.microsoft.com/office/2006/metadata/properties" ma:root="true" ma:fieldsID="f85b0fc1cff6aef0378ba7766647d28a" ns2:_="" ns3:_="">
    <xsd:import namespace="91722321-3fba-4ff7-b251-26f20d65ba2f"/>
    <xsd:import namespace="735febc1-d3b4-479f-83b8-0639ce2960e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722321-3fba-4ff7-b251-26f20d65ba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abea754-f30b-4d06-afba-da9f5047ef8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35febc1-d3b4-479f-83b8-0639ce2960e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b54b9b0-2212-4a23-bc34-90064638a12a}" ma:internalName="TaxCatchAll" ma:showField="CatchAllData" ma:web="735febc1-d3b4-479f-83b8-0639ce2960e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35febc1-d3b4-479f-83b8-0639ce2960e6" xsi:nil="true"/>
    <lcf76f155ced4ddcb4097134ff3c332f xmlns="91722321-3fba-4ff7-b251-26f20d65ba2f">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50330E6-A259-4436-AF86-214ACF886237}">
  <ds:schemaRefs>
    <ds:schemaRef ds:uri="735febc1-d3b4-479f-83b8-0639ce2960e6"/>
    <ds:schemaRef ds:uri="91722321-3fba-4ff7-b251-26f20d65ba2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E7CD090-F474-4951-8C3E-BC688F46BB15}">
  <ds:schemaRefs>
    <ds:schemaRef ds:uri="735febc1-d3b4-479f-83b8-0639ce2960e6"/>
    <ds:schemaRef ds:uri="91722321-3fba-4ff7-b251-26f20d65ba2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7CC32FC-4144-4A69-A9FF-83B805F240A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12</TotalTime>
  <Words>5942</Words>
  <Application>Microsoft Macintosh PowerPoint</Application>
  <PresentationFormat>Widescreen</PresentationFormat>
  <Paragraphs>778</Paragraphs>
  <Slides>92</Slides>
  <Notes>45</Notes>
  <HiddenSlides>0</HiddenSlides>
  <MMClips>5</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92</vt:i4>
      </vt:variant>
    </vt:vector>
  </HeadingPairs>
  <TitlesOfParts>
    <vt:vector size="112" baseType="lpstr">
      <vt:lpstr>HGMaruGothicMPRO</vt:lpstr>
      <vt:lpstr>Arial</vt:lpstr>
      <vt:lpstr>Cabin</vt:lpstr>
      <vt:lpstr>Calibri</vt:lpstr>
      <vt:lpstr>Calibri Light</vt:lpstr>
      <vt:lpstr>Century Gothic</vt:lpstr>
      <vt:lpstr>Franklin Gothic Medium</vt:lpstr>
      <vt:lpstr>Futura Condensed Medium</vt:lpstr>
      <vt:lpstr>Futura Medium</vt:lpstr>
      <vt:lpstr>Lato</vt:lpstr>
      <vt:lpstr>Marker Felt Thin</vt:lpstr>
      <vt:lpstr>Montserrat</vt:lpstr>
      <vt:lpstr>Playfair Display</vt:lpstr>
      <vt:lpstr>Roboto</vt:lpstr>
      <vt:lpstr>Silom</vt:lpstr>
      <vt:lpstr>Söhne</vt:lpstr>
      <vt:lpstr>Symbol</vt:lpstr>
      <vt:lpstr>Times New Roman</vt:lpstr>
      <vt:lpstr>office theme</vt:lpstr>
      <vt:lpstr>Storyboard Layouts</vt:lpstr>
      <vt:lpstr>PowerPoint Presentation</vt:lpstr>
      <vt:lpstr>1995</vt:lpstr>
      <vt:lpstr>What happened in 1995?</vt:lpstr>
      <vt:lpstr>PowerPoint Presentation</vt:lpstr>
      <vt:lpstr>Poster Activity</vt:lpstr>
      <vt:lpstr>Early Warning System in Reading</vt:lpstr>
      <vt:lpstr>PowerPoint Presentation</vt:lpstr>
      <vt:lpstr>PowerPoint Presentation</vt:lpstr>
      <vt:lpstr>Early Warning System in Reading</vt:lpstr>
      <vt:lpstr>PowerPoint Presentation</vt:lpstr>
      <vt:lpstr>Mock Data Team Activity</vt:lpstr>
      <vt:lpstr>6 min Break</vt:lpstr>
      <vt:lpstr>Tally for Activity</vt:lpstr>
      <vt:lpstr>Early Warning System in Reading</vt:lpstr>
      <vt:lpstr>Early Warning System in Reading</vt:lpstr>
      <vt:lpstr>Behind every data set there are individual stories and experiences that give them meaning and relevance.</vt:lpstr>
      <vt:lpstr>These stories breathe life into the data.</vt:lpstr>
      <vt:lpstr>PowerPoint Presentation</vt:lpstr>
      <vt:lpstr>PowerPoint Presentation</vt:lpstr>
      <vt:lpstr>Individual Post-It</vt:lpstr>
      <vt:lpstr>eMPowerED Platform</vt:lpstr>
      <vt:lpstr>CNMI PSS</vt:lpstr>
      <vt:lpstr>Topics</vt:lpstr>
      <vt:lpstr>PowerPoint Presentation</vt:lpstr>
      <vt:lpstr>PowerPoint Presentation</vt:lpstr>
      <vt:lpstr>PowerPoint Presentation</vt:lpstr>
      <vt:lpstr>PowerPoint Presentation</vt:lpstr>
      <vt:lpstr>Early Warning System (EWS)</vt:lpstr>
      <vt:lpstr>EWS Project Overview</vt:lpstr>
      <vt:lpstr>EWS Key Features</vt:lpstr>
      <vt:lpstr>Key Features – Indicators, Attributes</vt:lpstr>
      <vt:lpstr>Questions</vt:lpstr>
      <vt:lpstr>Demonstration</vt:lpstr>
      <vt:lpstr>Early Warning System – District &amp; K-5 Log in </vt:lpstr>
      <vt:lpstr>Early Warning System 6-12 Requirements Gathering</vt:lpstr>
      <vt:lpstr>Early Warning System 6-12 Requirements Gathering</vt:lpstr>
      <vt:lpstr>Sample Goals and Indicators</vt:lpstr>
      <vt:lpstr>Your feedback is important!</vt:lpstr>
      <vt:lpstr>Backup Slides (Break in Case of Emergency)</vt:lpstr>
      <vt:lpstr>Single Sign-on with CNMI PSS Google Email Accounts</vt:lpstr>
      <vt:lpstr>District Dashboard (*mock-up)</vt:lpstr>
      <vt:lpstr>District Dashboard - School View</vt:lpstr>
      <vt:lpstr>District Dashboard - Student View</vt:lpstr>
      <vt:lpstr>School Dashboard</vt:lpstr>
      <vt:lpstr>School Dashboard - Student View</vt:lpstr>
      <vt:lpstr>School Dashboard - Student View, Intervention Plan</vt:lpstr>
      <vt:lpstr>School Dashboard - Student View, Intervention</vt:lpstr>
      <vt:lpstr>Teacher Dashboard</vt:lpstr>
      <vt:lpstr>Teacher Dashboard - Student View</vt:lpstr>
      <vt:lpstr>PowerPoint Presentation</vt:lpstr>
      <vt:lpstr>3 groups rotate every 20 minutes</vt:lpstr>
      <vt:lpstr>PowerPoint Presentation</vt:lpstr>
      <vt:lpstr>PowerPoint Presentation</vt:lpstr>
      <vt:lpstr>PowerPoint Presentation</vt:lpstr>
      <vt:lpstr>Padlet for Feedback</vt:lpstr>
      <vt:lpstr>Data Use Tools</vt:lpstr>
      <vt:lpstr>Facts &amp; Figures Report – Landing Page</vt:lpstr>
      <vt:lpstr>Enrollment Time Series</vt:lpstr>
      <vt:lpstr>Student</vt:lpstr>
      <vt:lpstr>Courses</vt:lpstr>
      <vt:lpstr>Personnel</vt:lpstr>
      <vt:lpstr>Central Staffing</vt:lpstr>
      <vt:lpstr>Teacher Student Ratio</vt:lpstr>
      <vt:lpstr>PowerPoint Presentation</vt:lpstr>
      <vt:lpstr>PowerPoint Presentation</vt:lpstr>
      <vt:lpstr>PowerPoint Presentation</vt:lpstr>
      <vt:lpstr>School Accountability Report Card</vt:lpstr>
      <vt:lpstr>School Report Card - Comparison</vt:lpstr>
      <vt:lpstr>School Report Card - Footnotes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 Goldschmidt</dc:creator>
  <cp:lastModifiedBy>Jeaniffer Cubangbang</cp:lastModifiedBy>
  <cp:revision>7</cp:revision>
  <dcterms:created xsi:type="dcterms:W3CDTF">2023-04-18T17:08:50Z</dcterms:created>
  <dcterms:modified xsi:type="dcterms:W3CDTF">2023-07-27T22:27:41Z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0x010100719DAF5C15ACE54BA34910ED0516D80A</vt:lpwstr>
  </property>
  <property fmtid="{D5CDD505-2E9C-101B-9397-08002B2CF9AE}" pid="3" name="MediaServiceImageTags">
    <vt:lpwstr/>
  </property>
</Properties>
</file>