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League Spartan"/>
      <p:regular r:id="rId21"/>
      <p:bold r:id="rId22"/>
    </p:embeddedFont>
    <p:embeddedFont>
      <p:font typeface="Poppins"/>
      <p:bold r:id="rId23"/>
      <p:boldItalic r:id="rId24"/>
    </p:embeddedFont>
    <p:embeddedFont>
      <p:font typeface="Roboto Mono Light"/>
      <p:regular r:id="rId25"/>
      <p:bold r:id="rId26"/>
      <p:italic r:id="rId27"/>
      <p:boldItalic r:id="rId28"/>
    </p:embeddedFont>
    <p:embeddedFont>
      <p:font typeface="Montserrat"/>
      <p:bold r:id="rId29"/>
      <p:boldItalic r:id="rId30"/>
    </p:embeddedFont>
    <p:embeddedFont>
      <p:font typeface="Montserrat Light"/>
      <p:regular r:id="rId31"/>
      <p:bold r:id="rId32"/>
      <p:italic r:id="rId33"/>
      <p:boldItalic r:id="rId34"/>
    </p:embeddedFont>
    <p:embeddedFont>
      <p:font typeface="Pacifico"/>
      <p:regular r:id="rId35"/>
    </p:embeddedFont>
    <p:embeddedFont>
      <p:font typeface="Roboto Mono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ilqKYv8IoNGwrVS+8gFxdEOrIq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eagueSpartan-bold.fntdata"/><Relationship Id="rId21" Type="http://schemas.openxmlformats.org/officeDocument/2006/relationships/font" Target="fonts/LeagueSpartan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Light-bold.fntdata"/><Relationship Id="rId25" Type="http://schemas.openxmlformats.org/officeDocument/2006/relationships/font" Target="fonts/RobotoMonoLight-regular.fntdata"/><Relationship Id="rId28" Type="http://schemas.openxmlformats.org/officeDocument/2006/relationships/font" Target="fonts/RobotoMonoLight-boldItalic.fntdata"/><Relationship Id="rId27" Type="http://schemas.openxmlformats.org/officeDocument/2006/relationships/font" Target="fonts/RobotoMon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bold.fntdata"/><Relationship Id="rId13" Type="http://schemas.openxmlformats.org/officeDocument/2006/relationships/slide" Target="slides/slide8.xml"/><Relationship Id="rId35" Type="http://schemas.openxmlformats.org/officeDocument/2006/relationships/font" Target="fonts/Pacific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Mon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on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5.jp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0.jp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26.jp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28.jp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flipH="1"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5400000">
            <a:off x="11931528" y="2921805"/>
            <a:ext cx="11687263" cy="5843631"/>
          </a:xfrm>
          <a:custGeom>
            <a:rect b="b" l="l" r="r" t="t"/>
            <a:pathLst>
              <a:path extrusionOk="0" h="5843631" w="11687263">
                <a:moveTo>
                  <a:pt x="11687263" y="0"/>
                </a:moveTo>
                <a:lnTo>
                  <a:pt x="0" y="0"/>
                </a:lnTo>
                <a:lnTo>
                  <a:pt x="0" y="5843632"/>
                </a:lnTo>
                <a:lnTo>
                  <a:pt x="11687263" y="5843632"/>
                </a:lnTo>
                <a:lnTo>
                  <a:pt x="1168726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"/>
          <p:cNvGrpSpPr/>
          <p:nvPr/>
        </p:nvGrpSpPr>
        <p:grpSpPr>
          <a:xfrm>
            <a:off x="9201150" y="3908701"/>
            <a:ext cx="9964445" cy="6701243"/>
            <a:chOff x="0" y="0"/>
            <a:chExt cx="9481820" cy="6376670"/>
          </a:xfrm>
        </p:grpSpPr>
        <p:sp>
          <p:nvSpPr>
            <p:cNvPr id="87" name="Google Shape;87;p1"/>
            <p:cNvSpPr/>
            <p:nvPr/>
          </p:nvSpPr>
          <p:spPr>
            <a:xfrm>
              <a:off x="12700" y="13970"/>
              <a:ext cx="9456420" cy="6350000"/>
            </a:xfrm>
            <a:custGeom>
              <a:rect b="b" l="l" r="r" t="t"/>
              <a:pathLst>
                <a:path extrusionOk="0" h="6350000" w="9456420">
                  <a:moveTo>
                    <a:pt x="4728210" y="0"/>
                  </a:moveTo>
                  <a:lnTo>
                    <a:pt x="0" y="1605280"/>
                  </a:lnTo>
                  <a:lnTo>
                    <a:pt x="0" y="6350000"/>
                  </a:lnTo>
                  <a:lnTo>
                    <a:pt x="4728210" y="6350000"/>
                  </a:lnTo>
                  <a:lnTo>
                    <a:pt x="9456420" y="6350000"/>
                  </a:lnTo>
                  <a:lnTo>
                    <a:pt x="9456420" y="1605280"/>
                  </a:lnTo>
                  <a:lnTo>
                    <a:pt x="47282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0" y="0"/>
              <a:ext cx="9481820" cy="6376670"/>
            </a:xfrm>
            <a:custGeom>
              <a:rect b="b" l="l" r="r" t="t"/>
              <a:pathLst>
                <a:path extrusionOk="0" h="6376670" w="9481820">
                  <a:moveTo>
                    <a:pt x="9481820" y="6376670"/>
                  </a:moveTo>
                  <a:lnTo>
                    <a:pt x="0" y="6376670"/>
                  </a:lnTo>
                  <a:lnTo>
                    <a:pt x="0" y="1609090"/>
                  </a:lnTo>
                  <a:lnTo>
                    <a:pt x="4740910" y="0"/>
                  </a:lnTo>
                  <a:lnTo>
                    <a:pt x="4744720" y="1270"/>
                  </a:lnTo>
                  <a:lnTo>
                    <a:pt x="9481820" y="1609090"/>
                  </a:lnTo>
                  <a:lnTo>
                    <a:pt x="9481820" y="6376670"/>
                  </a:lnTo>
                  <a:close/>
                  <a:moveTo>
                    <a:pt x="25400" y="6351270"/>
                  </a:moveTo>
                  <a:lnTo>
                    <a:pt x="9456420" y="6351270"/>
                  </a:lnTo>
                  <a:lnTo>
                    <a:pt x="9456420" y="1628140"/>
                  </a:lnTo>
                  <a:lnTo>
                    <a:pt x="4740910" y="26670"/>
                  </a:lnTo>
                  <a:lnTo>
                    <a:pt x="25400" y="1628140"/>
                  </a:lnTo>
                  <a:lnTo>
                    <a:pt x="25400" y="6351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89" name="Google Shape;89;p1"/>
          <p:cNvGrpSpPr/>
          <p:nvPr/>
        </p:nvGrpSpPr>
        <p:grpSpPr>
          <a:xfrm>
            <a:off x="9364937" y="4122957"/>
            <a:ext cx="9327266" cy="6272730"/>
            <a:chOff x="0" y="0"/>
            <a:chExt cx="9481820" cy="6376670"/>
          </a:xfrm>
        </p:grpSpPr>
        <p:sp>
          <p:nvSpPr>
            <p:cNvPr id="90" name="Google Shape;90;p1"/>
            <p:cNvSpPr/>
            <p:nvPr/>
          </p:nvSpPr>
          <p:spPr>
            <a:xfrm>
              <a:off x="12700" y="13970"/>
              <a:ext cx="9456420" cy="6350000"/>
            </a:xfrm>
            <a:custGeom>
              <a:rect b="b" l="l" r="r" t="t"/>
              <a:pathLst>
                <a:path extrusionOk="0" h="6350000" w="9456420">
                  <a:moveTo>
                    <a:pt x="4728210" y="0"/>
                  </a:moveTo>
                  <a:lnTo>
                    <a:pt x="0" y="1605280"/>
                  </a:lnTo>
                  <a:lnTo>
                    <a:pt x="0" y="6350000"/>
                  </a:lnTo>
                  <a:lnTo>
                    <a:pt x="4728210" y="6350000"/>
                  </a:lnTo>
                  <a:lnTo>
                    <a:pt x="9456420" y="6350000"/>
                  </a:lnTo>
                  <a:lnTo>
                    <a:pt x="9456420" y="1605280"/>
                  </a:lnTo>
                  <a:lnTo>
                    <a:pt x="472821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9688" r="-9687" t="0"/>
              </a:stretch>
            </a:blip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0" y="0"/>
              <a:ext cx="9481820" cy="6376670"/>
            </a:xfrm>
            <a:custGeom>
              <a:rect b="b" l="l" r="r" t="t"/>
              <a:pathLst>
                <a:path extrusionOk="0" h="6376670" w="9481820">
                  <a:moveTo>
                    <a:pt x="9481820" y="6376670"/>
                  </a:moveTo>
                  <a:lnTo>
                    <a:pt x="0" y="6376670"/>
                  </a:lnTo>
                  <a:lnTo>
                    <a:pt x="0" y="1609090"/>
                  </a:lnTo>
                  <a:lnTo>
                    <a:pt x="4740910" y="0"/>
                  </a:lnTo>
                  <a:lnTo>
                    <a:pt x="4744720" y="1270"/>
                  </a:lnTo>
                  <a:lnTo>
                    <a:pt x="9481820" y="1609090"/>
                  </a:lnTo>
                  <a:lnTo>
                    <a:pt x="9481820" y="6376670"/>
                  </a:lnTo>
                  <a:close/>
                  <a:moveTo>
                    <a:pt x="25400" y="6351270"/>
                  </a:moveTo>
                  <a:lnTo>
                    <a:pt x="9456420" y="6351270"/>
                  </a:lnTo>
                  <a:lnTo>
                    <a:pt x="9456420" y="1628140"/>
                  </a:lnTo>
                  <a:lnTo>
                    <a:pt x="4740910" y="26670"/>
                  </a:lnTo>
                  <a:lnTo>
                    <a:pt x="25400" y="1628140"/>
                  </a:lnTo>
                  <a:lnTo>
                    <a:pt x="25400" y="6351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92" name="Google Shape;92;p1"/>
          <p:cNvSpPr/>
          <p:nvPr/>
        </p:nvSpPr>
        <p:spPr>
          <a:xfrm rot="-2700000">
            <a:off x="-804958" y="-1928732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700" y="2746711"/>
            <a:ext cx="7962782" cy="1161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51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P-20W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3455588"/>
            <a:ext cx="10133975" cy="1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565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DATA GOVERNANCE</a:t>
            </a:r>
            <a:endParaRPr/>
          </a:p>
        </p:txBody>
      </p:sp>
      <p:grpSp>
        <p:nvGrpSpPr>
          <p:cNvPr id="95" name="Google Shape;95;p1"/>
          <p:cNvGrpSpPr/>
          <p:nvPr/>
        </p:nvGrpSpPr>
        <p:grpSpPr>
          <a:xfrm>
            <a:off x="841350" y="7403524"/>
            <a:ext cx="4502664" cy="1335234"/>
            <a:chOff x="0" y="0"/>
            <a:chExt cx="6003552" cy="1656001"/>
          </a:xfrm>
        </p:grpSpPr>
        <p:sp>
          <p:nvSpPr>
            <p:cNvPr id="96" name="Google Shape;96;p1"/>
            <p:cNvSpPr/>
            <p:nvPr/>
          </p:nvSpPr>
          <p:spPr>
            <a:xfrm>
              <a:off x="0" y="28796"/>
              <a:ext cx="6003552" cy="1627205"/>
            </a:xfrm>
            <a:custGeom>
              <a:rect b="b" l="l" r="r" t="t"/>
              <a:pathLst>
                <a:path extrusionOk="0" h="1374792" w="5072279">
                  <a:moveTo>
                    <a:pt x="0" y="0"/>
                  </a:moveTo>
                  <a:lnTo>
                    <a:pt x="0" y="1374792"/>
                  </a:lnTo>
                  <a:lnTo>
                    <a:pt x="5072279" y="1374792"/>
                  </a:lnTo>
                  <a:lnTo>
                    <a:pt x="5072279" y="0"/>
                  </a:lnTo>
                  <a:lnTo>
                    <a:pt x="0" y="0"/>
                  </a:lnTo>
                  <a:close/>
                  <a:moveTo>
                    <a:pt x="5011319" y="1313832"/>
                  </a:moveTo>
                  <a:lnTo>
                    <a:pt x="59690" y="1313832"/>
                  </a:lnTo>
                  <a:lnTo>
                    <a:pt x="59690" y="59690"/>
                  </a:lnTo>
                  <a:lnTo>
                    <a:pt x="5011319" y="59690"/>
                  </a:lnTo>
                  <a:lnTo>
                    <a:pt x="5011319" y="1313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7" name="Google Shape;97;p1"/>
            <p:cNvSpPr/>
            <p:nvPr/>
          </p:nvSpPr>
          <p:spPr>
            <a:xfrm>
              <a:off x="372460" y="0"/>
              <a:ext cx="1375813" cy="1595943"/>
            </a:xfrm>
            <a:custGeom>
              <a:rect b="b" l="l" r="r" t="t"/>
              <a:pathLst>
                <a:path extrusionOk="0" h="1595943" w="1375813">
                  <a:moveTo>
                    <a:pt x="0" y="0"/>
                  </a:moveTo>
                  <a:lnTo>
                    <a:pt x="1375813" y="0"/>
                  </a:lnTo>
                  <a:lnTo>
                    <a:pt x="1375813" y="1595943"/>
                  </a:lnTo>
                  <a:lnTo>
                    <a:pt x="0" y="15959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01026" l="-178545" r="-182538" t="-80338"/>
              </a:stretch>
            </a:blipFill>
            <a:ln>
              <a:noFill/>
            </a:ln>
          </p:spPr>
        </p:sp>
        <p:sp>
          <p:nvSpPr>
            <p:cNvPr id="98" name="Google Shape;98;p1"/>
            <p:cNvSpPr/>
            <p:nvPr/>
          </p:nvSpPr>
          <p:spPr>
            <a:xfrm rot="5400000">
              <a:off x="1499116" y="804449"/>
              <a:ext cx="1256984" cy="75900"/>
            </a:xfrm>
            <a:custGeom>
              <a:rect b="b" l="l" r="r" t="t"/>
              <a:pathLst>
                <a:path extrusionOk="0" h="69850" w="1156786">
                  <a:moveTo>
                    <a:pt x="86595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56786" y="69850"/>
                  </a:lnTo>
                  <a:lnTo>
                    <a:pt x="1156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9" name="Google Shape;99;p1"/>
            <p:cNvSpPr txBox="1"/>
            <p:nvPr/>
          </p:nvSpPr>
          <p:spPr>
            <a:xfrm>
              <a:off x="2442939" y="281588"/>
              <a:ext cx="3183300" cy="12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67" u="none" cap="none" strike="noStrike">
                  <a:solidFill>
                    <a:srgbClr val="0CD5AC"/>
                  </a:solidFill>
                  <a:latin typeface="Poppins"/>
                  <a:ea typeface="Poppins"/>
                  <a:cs typeface="Poppins"/>
                  <a:sym typeface="Poppins"/>
                </a:rPr>
                <a:t>CNMI STATEWIDE LONGITUDINAL DATA SYSTEM  </a:t>
              </a:r>
              <a:endParaRPr/>
            </a:p>
          </p:txBody>
        </p:sp>
      </p:grpSp>
      <p:sp>
        <p:nvSpPr>
          <p:cNvPr id="100" name="Google Shape;100;p1"/>
          <p:cNvSpPr txBox="1"/>
          <p:nvPr/>
        </p:nvSpPr>
        <p:spPr>
          <a:xfrm>
            <a:off x="1028700" y="4827637"/>
            <a:ext cx="79629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52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DATA </a:t>
            </a:r>
            <a:r>
              <a:rPr lang="en-US" sz="435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QUALITY </a:t>
            </a:r>
            <a:r>
              <a:rPr b="0" i="0" lang="en-US" sz="4352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STANDARDS</a:t>
            </a:r>
            <a:endParaRPr sz="800"/>
          </a:p>
        </p:txBody>
      </p:sp>
      <p:sp>
        <p:nvSpPr>
          <p:cNvPr id="101" name="Google Shape;101;p1"/>
          <p:cNvSpPr txBox="1"/>
          <p:nvPr/>
        </p:nvSpPr>
        <p:spPr>
          <a:xfrm>
            <a:off x="841341" y="8816371"/>
            <a:ext cx="7962782" cy="613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APRIL 17,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31C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0"/>
          <p:cNvGrpSpPr/>
          <p:nvPr/>
        </p:nvGrpSpPr>
        <p:grpSpPr>
          <a:xfrm>
            <a:off x="4351525" y="0"/>
            <a:ext cx="13959332" cy="4288688"/>
            <a:chOff x="0" y="0"/>
            <a:chExt cx="6307877" cy="1774091"/>
          </a:xfrm>
        </p:grpSpPr>
        <p:sp>
          <p:nvSpPr>
            <p:cNvPr id="319" name="Google Shape;319;p10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10"/>
          <p:cNvGrpSpPr/>
          <p:nvPr/>
        </p:nvGrpSpPr>
        <p:grpSpPr>
          <a:xfrm>
            <a:off x="6116698" y="3680672"/>
            <a:ext cx="12194052" cy="6859155"/>
            <a:chOff x="0" y="0"/>
            <a:chExt cx="6089457" cy="3425320"/>
          </a:xfrm>
        </p:grpSpPr>
        <p:sp>
          <p:nvSpPr>
            <p:cNvPr id="322" name="Google Shape;322;p10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0CD5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10"/>
          <p:cNvSpPr txBox="1"/>
          <p:nvPr/>
        </p:nvSpPr>
        <p:spPr>
          <a:xfrm>
            <a:off x="606287" y="4317259"/>
            <a:ext cx="11284062" cy="2576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696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DATA TRANSFER REQUIREMENTS</a:t>
            </a:r>
            <a:endParaRPr/>
          </a:p>
        </p:txBody>
      </p:sp>
      <p:grpSp>
        <p:nvGrpSpPr>
          <p:cNvPr id="325" name="Google Shape;325;p10"/>
          <p:cNvGrpSpPr/>
          <p:nvPr/>
        </p:nvGrpSpPr>
        <p:grpSpPr>
          <a:xfrm>
            <a:off x="4749225" y="112875"/>
            <a:ext cx="13163909" cy="3950191"/>
            <a:chOff x="0" y="0"/>
            <a:chExt cx="6307877" cy="1774091"/>
          </a:xfrm>
        </p:grpSpPr>
        <p:sp>
          <p:nvSpPr>
            <p:cNvPr id="326" name="Google Shape;326;p10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68438" l="0" r="0" t="-6843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4639426" y="4063094"/>
            <a:ext cx="13671324" cy="7690120"/>
            <a:chOff x="0" y="0"/>
            <a:chExt cx="6089457" cy="3425320"/>
          </a:xfrm>
        </p:grpSpPr>
        <p:sp>
          <p:nvSpPr>
            <p:cNvPr id="329" name="Google Shape;329;p10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9219" l="0" r="0" t="-922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10"/>
          <p:cNvSpPr/>
          <p:nvPr/>
        </p:nvSpPr>
        <p:spPr>
          <a:xfrm>
            <a:off x="-1079857" y="-798364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5" y="0"/>
                </a:lnTo>
                <a:lnTo>
                  <a:pt x="36673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/>
          <p:nvPr/>
        </p:nvSpPr>
        <p:spPr>
          <a:xfrm flipH="1" rot="10800000">
            <a:off x="0" y="0"/>
            <a:ext cx="208026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grpSp>
        <p:nvGrpSpPr>
          <p:cNvPr id="337" name="Google Shape;337;p11"/>
          <p:cNvGrpSpPr/>
          <p:nvPr/>
        </p:nvGrpSpPr>
        <p:grpSpPr>
          <a:xfrm>
            <a:off x="7529024" y="2139413"/>
            <a:ext cx="9730276" cy="7837411"/>
            <a:chOff x="0" y="0"/>
            <a:chExt cx="2562706" cy="2064174"/>
          </a:xfrm>
        </p:grpSpPr>
        <p:sp>
          <p:nvSpPr>
            <p:cNvPr id="338" name="Google Shape;338;p11"/>
            <p:cNvSpPr/>
            <p:nvPr/>
          </p:nvSpPr>
          <p:spPr>
            <a:xfrm>
              <a:off x="0" y="0"/>
              <a:ext cx="2562706" cy="2064174"/>
            </a:xfrm>
            <a:custGeom>
              <a:rect b="b" l="l" r="r" t="t"/>
              <a:pathLst>
                <a:path extrusionOk="0" h="2064174" w="2562706">
                  <a:moveTo>
                    <a:pt x="40578" y="0"/>
                  </a:moveTo>
                  <a:lnTo>
                    <a:pt x="2522128" y="0"/>
                  </a:lnTo>
                  <a:cubicBezTo>
                    <a:pt x="2544539" y="0"/>
                    <a:pt x="2562706" y="18168"/>
                    <a:pt x="2562706" y="40578"/>
                  </a:cubicBezTo>
                  <a:lnTo>
                    <a:pt x="2562706" y="2023596"/>
                  </a:lnTo>
                  <a:cubicBezTo>
                    <a:pt x="2562706" y="2034358"/>
                    <a:pt x="2558431" y="2044679"/>
                    <a:pt x="2550821" y="2052289"/>
                  </a:cubicBezTo>
                  <a:cubicBezTo>
                    <a:pt x="2543211" y="2059899"/>
                    <a:pt x="2532890" y="2064174"/>
                    <a:pt x="2522128" y="2064174"/>
                  </a:cubicBezTo>
                  <a:lnTo>
                    <a:pt x="40578" y="2064174"/>
                  </a:lnTo>
                  <a:cubicBezTo>
                    <a:pt x="18168" y="2064174"/>
                    <a:pt x="0" y="2046007"/>
                    <a:pt x="0" y="2023596"/>
                  </a:cubicBezTo>
                  <a:lnTo>
                    <a:pt x="0" y="40578"/>
                  </a:lnTo>
                  <a:cubicBezTo>
                    <a:pt x="0" y="18168"/>
                    <a:pt x="18168" y="0"/>
                    <a:pt x="40578" y="0"/>
                  </a:cubicBezTo>
                  <a:close/>
                </a:path>
              </a:pathLst>
            </a:custGeom>
            <a:solidFill>
              <a:srgbClr val="116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 txBox="1"/>
            <p:nvPr/>
          </p:nvSpPr>
          <p:spPr>
            <a:xfrm>
              <a:off x="0" y="28575"/>
              <a:ext cx="2562706" cy="2035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1"/>
          <p:cNvSpPr/>
          <p:nvPr/>
        </p:nvSpPr>
        <p:spPr>
          <a:xfrm>
            <a:off x="6503680" y="2595489"/>
            <a:ext cx="10417556" cy="7022073"/>
          </a:xfrm>
          <a:custGeom>
            <a:rect b="b" l="l" r="r" t="t"/>
            <a:pathLst>
              <a:path extrusionOk="0" h="7022073" w="10417556">
                <a:moveTo>
                  <a:pt x="0" y="0"/>
                </a:moveTo>
                <a:lnTo>
                  <a:pt x="10417556" y="0"/>
                </a:lnTo>
                <a:lnTo>
                  <a:pt x="10417556" y="7022073"/>
                </a:lnTo>
                <a:lnTo>
                  <a:pt x="0" y="7022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11"/>
          <p:cNvSpPr/>
          <p:nvPr/>
        </p:nvSpPr>
        <p:spPr>
          <a:xfrm>
            <a:off x="1157850" y="3596975"/>
            <a:ext cx="3919347" cy="3693033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11"/>
          <p:cNvSpPr txBox="1"/>
          <p:nvPr/>
        </p:nvSpPr>
        <p:spPr>
          <a:xfrm>
            <a:off x="613439" y="501435"/>
            <a:ext cx="761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b="1" lang="en-US" sz="6800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TRANSFER</a:t>
            </a:r>
            <a:endParaRPr/>
          </a:p>
        </p:txBody>
      </p:sp>
      <p:sp>
        <p:nvSpPr>
          <p:cNvPr id="343" name="Google Shape;343;p11"/>
          <p:cNvSpPr txBox="1"/>
          <p:nvPr/>
        </p:nvSpPr>
        <p:spPr>
          <a:xfrm>
            <a:off x="613439" y="1419891"/>
            <a:ext cx="7619641" cy="1068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REQUIREMENTS</a:t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15425642" y="-1626205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/>
          <p:nvPr/>
        </p:nvSpPr>
        <p:spPr>
          <a:xfrm flipH="1"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sp>
        <p:nvSpPr>
          <p:cNvPr id="350" name="Google Shape;350;p12"/>
          <p:cNvSpPr/>
          <p:nvPr/>
        </p:nvSpPr>
        <p:spPr>
          <a:xfrm>
            <a:off x="9681633" y="-127"/>
            <a:ext cx="8606367" cy="10287127"/>
          </a:xfrm>
          <a:custGeom>
            <a:rect b="b" l="l" r="r" t="t"/>
            <a:pathLst>
              <a:path extrusionOk="0" h="10286873" w="8606155">
                <a:moveTo>
                  <a:pt x="8606155" y="10251440"/>
                </a:moveTo>
                <a:cubicBezTo>
                  <a:pt x="8606155" y="10284587"/>
                  <a:pt x="8595487" y="10286873"/>
                  <a:pt x="8567674" y="10286873"/>
                </a:cubicBezTo>
                <a:cubicBezTo>
                  <a:pt x="5713095" y="10286238"/>
                  <a:pt x="2858643" y="10286238"/>
                  <a:pt x="4064" y="10286238"/>
                </a:cubicBezTo>
                <a:cubicBezTo>
                  <a:pt x="0" y="10272395"/>
                  <a:pt x="6350" y="10259822"/>
                  <a:pt x="9271" y="10246995"/>
                </a:cubicBezTo>
                <a:cubicBezTo>
                  <a:pt x="134747" y="9685401"/>
                  <a:pt x="260350" y="9123934"/>
                  <a:pt x="386207" y="8562467"/>
                </a:cubicBezTo>
                <a:cubicBezTo>
                  <a:pt x="565658" y="7761986"/>
                  <a:pt x="745490" y="6961632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5"/>
                  <a:pt x="8605139" y="6846316"/>
                  <a:pt x="8606155" y="1025144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2"/>
          <p:cNvSpPr/>
          <p:nvPr/>
        </p:nvSpPr>
        <p:spPr>
          <a:xfrm>
            <a:off x="10078432" y="-127"/>
            <a:ext cx="8606367" cy="10287127"/>
          </a:xfrm>
          <a:custGeom>
            <a:rect b="b" l="l" r="r" t="t"/>
            <a:pathLst>
              <a:path extrusionOk="0" h="10286873" w="8606155">
                <a:moveTo>
                  <a:pt x="8606155" y="10251440"/>
                </a:moveTo>
                <a:cubicBezTo>
                  <a:pt x="8606155" y="10284587"/>
                  <a:pt x="8595487" y="10286873"/>
                  <a:pt x="8567674" y="10286873"/>
                </a:cubicBezTo>
                <a:cubicBezTo>
                  <a:pt x="5713095" y="10286238"/>
                  <a:pt x="2858643" y="10286238"/>
                  <a:pt x="4064" y="10286238"/>
                </a:cubicBezTo>
                <a:cubicBezTo>
                  <a:pt x="0" y="10272395"/>
                  <a:pt x="6350" y="10259822"/>
                  <a:pt x="9271" y="10246995"/>
                </a:cubicBezTo>
                <a:cubicBezTo>
                  <a:pt x="134747" y="9685401"/>
                  <a:pt x="260350" y="9123934"/>
                  <a:pt x="386207" y="8562467"/>
                </a:cubicBezTo>
                <a:cubicBezTo>
                  <a:pt x="565658" y="7761986"/>
                  <a:pt x="745490" y="6961632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5"/>
                  <a:pt x="8605139" y="6846316"/>
                  <a:pt x="8606155" y="1025144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6278" r="-5627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"/>
          <p:cNvSpPr txBox="1"/>
          <p:nvPr/>
        </p:nvSpPr>
        <p:spPr>
          <a:xfrm>
            <a:off x="1028700" y="1259499"/>
            <a:ext cx="7619641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NEXT?</a:t>
            </a:r>
            <a:endParaRPr/>
          </a:p>
        </p:txBody>
      </p:sp>
      <p:sp>
        <p:nvSpPr>
          <p:cNvPr id="353" name="Google Shape;353;p12"/>
          <p:cNvSpPr txBox="1"/>
          <p:nvPr/>
        </p:nvSpPr>
        <p:spPr>
          <a:xfrm>
            <a:off x="1017810" y="666332"/>
            <a:ext cx="7619641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WHAT</a:t>
            </a:r>
            <a:endParaRPr/>
          </a:p>
        </p:txBody>
      </p:sp>
      <p:sp>
        <p:nvSpPr>
          <p:cNvPr id="354" name="Google Shape;354;p12"/>
          <p:cNvSpPr txBox="1"/>
          <p:nvPr/>
        </p:nvSpPr>
        <p:spPr>
          <a:xfrm>
            <a:off x="1028700" y="2862660"/>
            <a:ext cx="94179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1" marL="86359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Montserrat"/>
              <a:buChar char="•"/>
            </a:pPr>
            <a:r>
              <a:rPr i="0" lang="en-US" sz="3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Meeting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46946" lvl="2" marL="164084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Char char="⚬"/>
            </a:pPr>
            <a:r>
              <a:rPr i="0" lang="en-US" sz="3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June 5, 2024 @ TBD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1" marL="863599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99"/>
              <a:buFont typeface="Montserrat"/>
              <a:buChar char="•"/>
            </a:pPr>
            <a:r>
              <a:rPr i="0" lang="en-US" sz="39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Data Sharing Agreement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546946" lvl="2" marL="164084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Char char="⚬"/>
            </a:pPr>
            <a:r>
              <a:rPr i="0" lang="en-US" sz="3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Laws governing agency data   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-906024" y="7244228"/>
            <a:ext cx="4220449" cy="4735427"/>
          </a:xfrm>
          <a:custGeom>
            <a:rect b="b" l="l" r="r" t="t"/>
            <a:pathLst>
              <a:path extrusionOk="0" h="4735427" w="4220449">
                <a:moveTo>
                  <a:pt x="0" y="0"/>
                </a:moveTo>
                <a:lnTo>
                  <a:pt x="4220449" y="0"/>
                </a:lnTo>
                <a:lnTo>
                  <a:pt x="4220449" y="4735427"/>
                </a:lnTo>
                <a:lnTo>
                  <a:pt x="0" y="4735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 flipH="1" rot="10800000">
            <a:off x="0" y="0"/>
            <a:ext cx="20574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sp>
        <p:nvSpPr>
          <p:cNvPr id="361" name="Google Shape;361;p13"/>
          <p:cNvSpPr txBox="1"/>
          <p:nvPr/>
        </p:nvSpPr>
        <p:spPr>
          <a:xfrm>
            <a:off x="2482680" y="6015668"/>
            <a:ext cx="3254311" cy="318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8" u="none" cap="none" strike="noStrike">
                <a:solidFill>
                  <a:srgbClr val="081410"/>
                </a:solidFill>
                <a:latin typeface="Roboto Mono"/>
                <a:ea typeface="Roboto Mono"/>
                <a:cs typeface="Roboto Mono"/>
                <a:sym typeface="Roboto Mono"/>
              </a:rPr>
              <a:t>Daniel Gallego</a:t>
            </a:r>
            <a:endParaRPr/>
          </a:p>
        </p:txBody>
      </p:sp>
      <p:grpSp>
        <p:nvGrpSpPr>
          <p:cNvPr id="362" name="Google Shape;362;p13"/>
          <p:cNvGrpSpPr/>
          <p:nvPr/>
        </p:nvGrpSpPr>
        <p:grpSpPr>
          <a:xfrm>
            <a:off x="469587" y="482385"/>
            <a:ext cx="17393733" cy="9409392"/>
            <a:chOff x="0" y="0"/>
            <a:chExt cx="4581065" cy="2478194"/>
          </a:xfrm>
        </p:grpSpPr>
        <p:sp>
          <p:nvSpPr>
            <p:cNvPr id="363" name="Google Shape;363;p13"/>
            <p:cNvSpPr/>
            <p:nvPr/>
          </p:nvSpPr>
          <p:spPr>
            <a:xfrm>
              <a:off x="0" y="0"/>
              <a:ext cx="4581065" cy="2478194"/>
            </a:xfrm>
            <a:custGeom>
              <a:rect b="b" l="l" r="r" t="t"/>
              <a:pathLst>
                <a:path extrusionOk="0" h="2478194" w="4581065">
                  <a:moveTo>
                    <a:pt x="0" y="0"/>
                  </a:moveTo>
                  <a:lnTo>
                    <a:pt x="4581065" y="0"/>
                  </a:lnTo>
                  <a:lnTo>
                    <a:pt x="4581065" y="2478194"/>
                  </a:lnTo>
                  <a:lnTo>
                    <a:pt x="0" y="2478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4" name="Google Shape;364;p13"/>
            <p:cNvSpPr txBox="1"/>
            <p:nvPr/>
          </p:nvSpPr>
          <p:spPr>
            <a:xfrm>
              <a:off x="0" y="28575"/>
              <a:ext cx="4581064" cy="2449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13"/>
          <p:cNvSpPr txBox="1"/>
          <p:nvPr/>
        </p:nvSpPr>
        <p:spPr>
          <a:xfrm>
            <a:off x="2210150" y="1943875"/>
            <a:ext cx="13912500" cy="7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3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Disclaimer: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3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research reported here was supported by the Institute of Education Sciences, U.S. Department of Education, through </a:t>
            </a:r>
            <a:r>
              <a:rPr b="1" i="0" lang="en-US" sz="513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Grant Award R372A230018</a:t>
            </a:r>
            <a:r>
              <a:rPr i="0" lang="en-US" sz="513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to </a:t>
            </a:r>
            <a:r>
              <a:rPr b="1" i="0" lang="en-US" sz="513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CNMI Public School System</a:t>
            </a:r>
            <a:r>
              <a:rPr i="0" lang="en-US" sz="513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The opinions expressed are those of the authors and do not represent the views of the Institute or the U.S. Department of Education.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/>
          <p:nvPr/>
        </p:nvSpPr>
        <p:spPr>
          <a:xfrm flipH="1" rot="10800000">
            <a:off x="0" y="0"/>
            <a:ext cx="1997964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sp>
        <p:nvSpPr>
          <p:cNvPr id="371" name="Google Shape;371;p14"/>
          <p:cNvSpPr txBox="1"/>
          <p:nvPr/>
        </p:nvSpPr>
        <p:spPr>
          <a:xfrm>
            <a:off x="2587451" y="1234300"/>
            <a:ext cx="143853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05" u="none" cap="none" strike="noStrike">
                <a:solidFill>
                  <a:srgbClr val="E6FFF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 appreciate your feedback</a:t>
            </a:r>
            <a:endParaRPr b="1" sz="1500"/>
          </a:p>
        </p:txBody>
      </p:sp>
      <p:grpSp>
        <p:nvGrpSpPr>
          <p:cNvPr id="372" name="Google Shape;372;p14"/>
          <p:cNvGrpSpPr/>
          <p:nvPr/>
        </p:nvGrpSpPr>
        <p:grpSpPr>
          <a:xfrm>
            <a:off x="6736979" y="3173588"/>
            <a:ext cx="4814043" cy="5004848"/>
            <a:chOff x="0" y="-192881"/>
            <a:chExt cx="6418724" cy="6673130"/>
          </a:xfrm>
        </p:grpSpPr>
        <p:grpSp>
          <p:nvGrpSpPr>
            <p:cNvPr id="373" name="Google Shape;373;p14"/>
            <p:cNvGrpSpPr/>
            <p:nvPr/>
          </p:nvGrpSpPr>
          <p:grpSpPr>
            <a:xfrm>
              <a:off x="0" y="-192881"/>
              <a:ext cx="6418724" cy="6673130"/>
              <a:chOff x="0" y="-38100"/>
              <a:chExt cx="1267896" cy="1318149"/>
            </a:xfrm>
          </p:grpSpPr>
          <p:sp>
            <p:nvSpPr>
              <p:cNvPr id="374" name="Google Shape;374;p14"/>
              <p:cNvSpPr/>
              <p:nvPr/>
            </p:nvSpPr>
            <p:spPr>
              <a:xfrm>
                <a:off x="0" y="0"/>
                <a:ext cx="1267896" cy="1280049"/>
              </a:xfrm>
              <a:custGeom>
                <a:rect b="b" l="l" r="r" t="t"/>
                <a:pathLst>
                  <a:path extrusionOk="0" h="1280049" w="1267896">
                    <a:moveTo>
                      <a:pt x="64328" y="0"/>
                    </a:moveTo>
                    <a:lnTo>
                      <a:pt x="1203568" y="0"/>
                    </a:lnTo>
                    <a:cubicBezTo>
                      <a:pt x="1220629" y="0"/>
                      <a:pt x="1236991" y="6777"/>
                      <a:pt x="1249055" y="18841"/>
                    </a:cubicBezTo>
                    <a:cubicBezTo>
                      <a:pt x="1261119" y="30905"/>
                      <a:pt x="1267896" y="47267"/>
                      <a:pt x="1267896" y="64328"/>
                    </a:cubicBezTo>
                    <a:lnTo>
                      <a:pt x="1267896" y="1215721"/>
                    </a:lnTo>
                    <a:cubicBezTo>
                      <a:pt x="1267896" y="1251249"/>
                      <a:pt x="1239095" y="1280049"/>
                      <a:pt x="1203568" y="1280049"/>
                    </a:cubicBezTo>
                    <a:lnTo>
                      <a:pt x="64328" y="1280049"/>
                    </a:lnTo>
                    <a:cubicBezTo>
                      <a:pt x="28801" y="1280049"/>
                      <a:pt x="0" y="1251249"/>
                      <a:pt x="0" y="1215721"/>
                    </a:cubicBezTo>
                    <a:lnTo>
                      <a:pt x="0" y="64328"/>
                    </a:lnTo>
                    <a:cubicBezTo>
                      <a:pt x="0" y="28801"/>
                      <a:pt x="28801" y="0"/>
                      <a:pt x="64328" y="0"/>
                    </a:cubicBezTo>
                    <a:close/>
                  </a:path>
                </a:pathLst>
              </a:custGeom>
              <a:solidFill>
                <a:srgbClr val="081410"/>
              </a:solidFill>
              <a:ln cap="rnd" cmpd="sng" w="952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4"/>
              <p:cNvSpPr txBox="1"/>
              <p:nvPr/>
            </p:nvSpPr>
            <p:spPr>
              <a:xfrm>
                <a:off x="0" y="-38100"/>
                <a:ext cx="1267896" cy="1318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" name="Google Shape;376;p14"/>
            <p:cNvSpPr/>
            <p:nvPr/>
          </p:nvSpPr>
          <p:spPr>
            <a:xfrm>
              <a:off x="498688" y="516867"/>
              <a:ext cx="5446514" cy="5446514"/>
            </a:xfrm>
            <a:custGeom>
              <a:rect b="b" l="l" r="r" t="t"/>
              <a:pathLst>
                <a:path extrusionOk="0" h="5446514" w="5446514">
                  <a:moveTo>
                    <a:pt x="0" y="0"/>
                  </a:moveTo>
                  <a:lnTo>
                    <a:pt x="5446515" y="0"/>
                  </a:lnTo>
                  <a:lnTo>
                    <a:pt x="5446515" y="5446515"/>
                  </a:lnTo>
                  <a:lnTo>
                    <a:pt x="0" y="54465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77" name="Google Shape;377;p14"/>
          <p:cNvSpPr/>
          <p:nvPr/>
        </p:nvSpPr>
        <p:spPr>
          <a:xfrm>
            <a:off x="-1079857" y="-798364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5" y="0"/>
                </a:lnTo>
                <a:lnTo>
                  <a:pt x="36673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"/>
          <p:cNvSpPr/>
          <p:nvPr/>
        </p:nvSpPr>
        <p:spPr>
          <a:xfrm>
            <a:off x="0" y="0"/>
            <a:ext cx="2007108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grpSp>
        <p:nvGrpSpPr>
          <p:cNvPr id="383" name="Google Shape;383;p15"/>
          <p:cNvGrpSpPr/>
          <p:nvPr/>
        </p:nvGrpSpPr>
        <p:grpSpPr>
          <a:xfrm>
            <a:off x="594564" y="201111"/>
            <a:ext cx="17061233" cy="9740765"/>
            <a:chOff x="0" y="-47625"/>
            <a:chExt cx="4493464" cy="2565452"/>
          </a:xfrm>
        </p:grpSpPr>
        <p:sp>
          <p:nvSpPr>
            <p:cNvPr id="384" name="Google Shape;384;p15"/>
            <p:cNvSpPr/>
            <p:nvPr/>
          </p:nvSpPr>
          <p:spPr>
            <a:xfrm>
              <a:off x="0" y="0"/>
              <a:ext cx="4493464" cy="2517827"/>
            </a:xfrm>
            <a:custGeom>
              <a:rect b="b" l="l" r="r" t="t"/>
              <a:pathLst>
                <a:path extrusionOk="0" h="2517827" w="4493464">
                  <a:moveTo>
                    <a:pt x="45378" y="0"/>
                  </a:moveTo>
                  <a:lnTo>
                    <a:pt x="4448087" y="0"/>
                  </a:lnTo>
                  <a:cubicBezTo>
                    <a:pt x="4460122" y="0"/>
                    <a:pt x="4471663" y="4781"/>
                    <a:pt x="4480173" y="13291"/>
                  </a:cubicBezTo>
                  <a:cubicBezTo>
                    <a:pt x="4488683" y="21801"/>
                    <a:pt x="4493464" y="33343"/>
                    <a:pt x="4493464" y="45378"/>
                  </a:cubicBezTo>
                  <a:lnTo>
                    <a:pt x="4493464" y="2472450"/>
                  </a:lnTo>
                  <a:cubicBezTo>
                    <a:pt x="4493464" y="2497511"/>
                    <a:pt x="4473148" y="2517827"/>
                    <a:pt x="4448087" y="2517827"/>
                  </a:cubicBezTo>
                  <a:lnTo>
                    <a:pt x="45378" y="2517827"/>
                  </a:lnTo>
                  <a:cubicBezTo>
                    <a:pt x="33343" y="2517827"/>
                    <a:pt x="21801" y="2513046"/>
                    <a:pt x="13291" y="2504536"/>
                  </a:cubicBezTo>
                  <a:cubicBezTo>
                    <a:pt x="4781" y="2496027"/>
                    <a:pt x="0" y="2484485"/>
                    <a:pt x="0" y="2472450"/>
                  </a:cubicBezTo>
                  <a:lnTo>
                    <a:pt x="0" y="45378"/>
                  </a:lnTo>
                  <a:cubicBezTo>
                    <a:pt x="0" y="20316"/>
                    <a:pt x="20316" y="0"/>
                    <a:pt x="45378" y="0"/>
                  </a:cubicBezTo>
                  <a:close/>
                </a:path>
              </a:pathLst>
            </a:custGeom>
            <a:solidFill>
              <a:srgbClr val="0E23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5"/>
            <p:cNvSpPr txBox="1"/>
            <p:nvPr/>
          </p:nvSpPr>
          <p:spPr>
            <a:xfrm>
              <a:off x="0" y="-47625"/>
              <a:ext cx="4493464" cy="2565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15"/>
          <p:cNvSpPr/>
          <p:nvPr/>
        </p:nvSpPr>
        <p:spPr>
          <a:xfrm>
            <a:off x="15829805" y="-1548235"/>
            <a:ext cx="3387712" cy="3801079"/>
          </a:xfrm>
          <a:custGeom>
            <a:rect b="b" l="l" r="r" t="t"/>
            <a:pathLst>
              <a:path extrusionOk="0" h="3801079" w="3387712">
                <a:moveTo>
                  <a:pt x="0" y="0"/>
                </a:moveTo>
                <a:lnTo>
                  <a:pt x="3387711" y="0"/>
                </a:lnTo>
                <a:lnTo>
                  <a:pt x="3387711" y="3801079"/>
                </a:lnTo>
                <a:lnTo>
                  <a:pt x="0" y="3801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5"/>
          <p:cNvSpPr/>
          <p:nvPr/>
        </p:nvSpPr>
        <p:spPr>
          <a:xfrm>
            <a:off x="1269525" y="2135700"/>
            <a:ext cx="9532098" cy="4496425"/>
          </a:xfrm>
          <a:custGeom>
            <a:rect b="b" l="l" r="r" t="t"/>
            <a:pathLst>
              <a:path extrusionOk="0" h="4914126" w="10140530">
                <a:moveTo>
                  <a:pt x="0" y="0"/>
                </a:moveTo>
                <a:lnTo>
                  <a:pt x="10140530" y="0"/>
                </a:lnTo>
                <a:lnTo>
                  <a:pt x="10140530" y="4914126"/>
                </a:lnTo>
                <a:lnTo>
                  <a:pt x="0" y="4914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16158"/>
            </a:stretch>
          </a:blipFill>
          <a:ln>
            <a:noFill/>
          </a:ln>
        </p:spPr>
      </p:sp>
      <p:sp>
        <p:nvSpPr>
          <p:cNvPr id="388" name="Google Shape;388;p15"/>
          <p:cNvSpPr txBox="1"/>
          <p:nvPr/>
        </p:nvSpPr>
        <p:spPr>
          <a:xfrm>
            <a:off x="11025200" y="1799250"/>
            <a:ext cx="6159900" cy="7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P-20W Executive Leadership &amp; DGC: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Francisco Cabrera (Dept of Commerce)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Justin Andrew (Dept of Commerce)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Fermin Sakisat (Dept of Commerce)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Tracy Norita (Dept of Finance)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Ryan Camacho (Dept of Finance)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Frank Celis (Dept of Finance)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Leila Staffler (Dept of Labor)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Candy Feliciano (Dept of Labor)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Eugene Tebuteb (Dept of Labor)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Dr. Galvin Guerrero (NMC)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Vilma Reyes (NMC)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Jodina Attao (NMTech)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Leo Master (NMTech)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Stephen Sablan (NMTech)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Dr. Lawrence Camacho (PSS)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Dr. Rizalina Liwag (PSS)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Jesse Tenorio (PSS)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E6FF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8136701" y="7346700"/>
            <a:ext cx="35742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sng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Extended Gratitude to: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Donna Flores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Remedio Mafnas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Jerome Ortiz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300" u="none" cap="none" strike="noStrike">
              <a:solidFill>
                <a:srgbClr val="E6FF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15"/>
          <p:cNvSpPr txBox="1"/>
          <p:nvPr/>
        </p:nvSpPr>
        <p:spPr>
          <a:xfrm>
            <a:off x="1028700" y="7023738"/>
            <a:ext cx="6824400" cy="3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sng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CNMI SLDS Program: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Dr. Annette Pladevega Sablan (Project Director)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Shawna Indalecio (Project Specialist)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Jeaniffer Cubangbang (SLDS Technical Manager)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Ferdinand Ngirmekur (Data Privacy Specialist)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6FFFE"/>
                </a:solidFill>
                <a:latin typeface="Montserrat"/>
                <a:ea typeface="Montserrat"/>
                <a:cs typeface="Montserrat"/>
                <a:sym typeface="Montserrat"/>
              </a:rPr>
              <a:t>Geri DelaCruz (Data Governance Manager)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21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solidFill>
                <a:srgbClr val="E6FF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21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solidFill>
                <a:srgbClr val="E6FF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15"/>
          <p:cNvSpPr txBox="1"/>
          <p:nvPr/>
        </p:nvSpPr>
        <p:spPr>
          <a:xfrm>
            <a:off x="309651" y="666474"/>
            <a:ext cx="5572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1" u="none" cap="none" strike="noStrike">
                <a:solidFill>
                  <a:srgbClr val="FFC736"/>
                </a:solidFill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 sz="17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 flipH="1"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 flipH="1" rot="-5400000">
            <a:off x="8752259" y="2086063"/>
            <a:ext cx="12801600" cy="6400800"/>
          </a:xfrm>
          <a:custGeom>
            <a:rect b="b" l="l" r="r" t="t"/>
            <a:pathLst>
              <a:path extrusionOk="0" h="6400800" w="12801600">
                <a:moveTo>
                  <a:pt x="12801600" y="0"/>
                </a:moveTo>
                <a:lnTo>
                  <a:pt x="0" y="0"/>
                </a:lnTo>
                <a:lnTo>
                  <a:pt x="0" y="6400800"/>
                </a:lnTo>
                <a:lnTo>
                  <a:pt x="12801600" y="6400800"/>
                </a:lnTo>
                <a:lnTo>
                  <a:pt x="1280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9865620" y="707779"/>
            <a:ext cx="10574879" cy="9157368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"/>
          <p:cNvSpPr/>
          <p:nvPr/>
        </p:nvSpPr>
        <p:spPr>
          <a:xfrm>
            <a:off x="10254315" y="1189491"/>
            <a:ext cx="9462322" cy="8193944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6972" r="-26972" t="0"/>
            </a:stretch>
          </a:blipFill>
          <a:ln>
            <a:noFill/>
          </a:ln>
        </p:spPr>
      </p:sp>
      <p:sp>
        <p:nvSpPr>
          <p:cNvPr id="110" name="Google Shape;110;p2"/>
          <p:cNvSpPr/>
          <p:nvPr/>
        </p:nvSpPr>
        <p:spPr>
          <a:xfrm>
            <a:off x="-804958" y="-1349621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 txBox="1"/>
          <p:nvPr/>
        </p:nvSpPr>
        <p:spPr>
          <a:xfrm>
            <a:off x="1028700" y="3547247"/>
            <a:ext cx="8391052" cy="2208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DATA QUALITY STANDARDS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028700" y="6161727"/>
            <a:ext cx="7746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Involves measuring data based on a characteristic, aspect, or feature that provides a way to classify information and data quality needs.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8" name="Google Shape;118;p3"/>
          <p:cNvGrpSpPr/>
          <p:nvPr/>
        </p:nvGrpSpPr>
        <p:grpSpPr>
          <a:xfrm>
            <a:off x="4351880" y="-133604"/>
            <a:ext cx="15723688" cy="4422287"/>
            <a:chOff x="0" y="0"/>
            <a:chExt cx="6307877" cy="1774091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6116698" y="3431035"/>
            <a:ext cx="12194052" cy="6859155"/>
            <a:chOff x="0" y="0"/>
            <a:chExt cx="6089457" cy="3425320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360905" y="5783066"/>
            <a:ext cx="9747397" cy="1936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95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ACTIVITY</a:t>
            </a: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>
            <a:off x="4990446" y="0"/>
            <a:ext cx="14446556" cy="4063094"/>
            <a:chOff x="0" y="0"/>
            <a:chExt cx="6307877" cy="1774091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0" y="0"/>
              <a:ext cx="6307877" cy="1774091"/>
            </a:xfrm>
            <a:custGeom>
              <a:rect b="b" l="l" r="r" t="t"/>
              <a:pathLst>
                <a:path extrusionOk="0" h="1774091" w="6307877">
                  <a:moveTo>
                    <a:pt x="6307877" y="0"/>
                  </a:moveTo>
                  <a:cubicBezTo>
                    <a:pt x="4205251" y="0"/>
                    <a:pt x="2102626" y="0"/>
                    <a:pt x="0" y="0"/>
                  </a:cubicBezTo>
                  <a:cubicBezTo>
                    <a:pt x="1051313" y="591364"/>
                    <a:pt x="2102626" y="1182727"/>
                    <a:pt x="3153939" y="1774091"/>
                  </a:cubicBezTo>
                  <a:cubicBezTo>
                    <a:pt x="4205251" y="1182727"/>
                    <a:pt x="5256564" y="591364"/>
                    <a:pt x="63078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4771555" y="3680672"/>
            <a:ext cx="13671324" cy="7690120"/>
            <a:chOff x="0" y="0"/>
            <a:chExt cx="6089457" cy="342532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0" y="0"/>
              <a:ext cx="6089457" cy="3425320"/>
            </a:xfrm>
            <a:custGeom>
              <a:rect b="b" l="l" r="r" t="t"/>
              <a:pathLst>
                <a:path extrusionOk="0" h="3425320" w="6089457">
                  <a:moveTo>
                    <a:pt x="6089457" y="0"/>
                  </a:moveTo>
                  <a:lnTo>
                    <a:pt x="6089457" y="3425320"/>
                  </a:lnTo>
                  <a:lnTo>
                    <a:pt x="0" y="3425320"/>
                  </a:lnTo>
                  <a:cubicBezTo>
                    <a:pt x="2029819" y="2283546"/>
                    <a:pt x="4059638" y="1141773"/>
                    <a:pt x="60894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4990446" y="0"/>
            <a:ext cx="14446556" cy="4063094"/>
            <a:chOff x="0" y="0"/>
            <a:chExt cx="3804854" cy="1070115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3804854" cy="1070115"/>
            </a:xfrm>
            <a:custGeom>
              <a:rect b="b" l="l" r="r" t="t"/>
              <a:pathLst>
                <a:path extrusionOk="0" h="1070115" w="3804854">
                  <a:moveTo>
                    <a:pt x="1902427" y="1070115"/>
                  </a:moveTo>
                  <a:lnTo>
                    <a:pt x="3804854" y="0"/>
                  </a:lnTo>
                  <a:lnTo>
                    <a:pt x="0" y="0"/>
                  </a:lnTo>
                  <a:lnTo>
                    <a:pt x="1902427" y="1070115"/>
                  </a:lnTo>
                  <a:close/>
                </a:path>
              </a:pathLst>
            </a:custGeom>
            <a:solidFill>
              <a:srgbClr val="0E231C"/>
            </a:solidFill>
            <a:ln>
              <a:noFill/>
            </a:ln>
          </p:spPr>
        </p:sp>
        <p:sp>
          <p:nvSpPr>
            <p:cNvPr id="133" name="Google Shape;133;p3"/>
            <p:cNvSpPr txBox="1"/>
            <p:nvPr/>
          </p:nvSpPr>
          <p:spPr>
            <a:xfrm>
              <a:off x="594508" y="28812"/>
              <a:ext cx="2615837" cy="544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 rot="9010687">
            <a:off x="7539805" y="5669745"/>
            <a:ext cx="16552947" cy="7215226"/>
            <a:chOff x="0" y="0"/>
            <a:chExt cx="4359624" cy="1900306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4359624" cy="1900306"/>
            </a:xfrm>
            <a:custGeom>
              <a:rect b="b" l="l" r="r" t="t"/>
              <a:pathLst>
                <a:path extrusionOk="0" h="1900306" w="4359624">
                  <a:moveTo>
                    <a:pt x="2179812" y="0"/>
                  </a:moveTo>
                  <a:lnTo>
                    <a:pt x="4359624" y="1900306"/>
                  </a:lnTo>
                  <a:lnTo>
                    <a:pt x="0" y="1900306"/>
                  </a:lnTo>
                  <a:lnTo>
                    <a:pt x="2179812" y="0"/>
                  </a:lnTo>
                  <a:close/>
                </a:path>
              </a:pathLst>
            </a:custGeom>
            <a:solidFill>
              <a:srgbClr val="0E231C"/>
            </a:solidFill>
            <a:ln>
              <a:noFill/>
            </a:ln>
          </p:spPr>
        </p:sp>
        <p:sp>
          <p:nvSpPr>
            <p:cNvPr id="136" name="Google Shape;136;p3"/>
            <p:cNvSpPr txBox="1"/>
            <p:nvPr/>
          </p:nvSpPr>
          <p:spPr>
            <a:xfrm>
              <a:off x="681191" y="834660"/>
              <a:ext cx="2997242" cy="92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3"/>
          <p:cNvSpPr/>
          <p:nvPr/>
        </p:nvSpPr>
        <p:spPr>
          <a:xfrm>
            <a:off x="14775563" y="7525732"/>
            <a:ext cx="3667315" cy="4114800"/>
          </a:xfrm>
          <a:custGeom>
            <a:rect b="b" l="l" r="r" t="t"/>
            <a:pathLst>
              <a:path extrusionOk="0" h="4114800" w="3667315">
                <a:moveTo>
                  <a:pt x="0" y="0"/>
                </a:moveTo>
                <a:lnTo>
                  <a:pt x="3667315" y="0"/>
                </a:lnTo>
                <a:lnTo>
                  <a:pt x="36673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 flipH="1" rot="10800000">
            <a:off x="0" y="0"/>
            <a:ext cx="1997964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29" l="0" r="0" t="-12829"/>
            </a:stretch>
          </a:blipFill>
          <a:ln>
            <a:noFill/>
          </a:ln>
        </p:spPr>
      </p:sp>
      <p:grpSp>
        <p:nvGrpSpPr>
          <p:cNvPr id="143" name="Google Shape;143;p4"/>
          <p:cNvGrpSpPr/>
          <p:nvPr/>
        </p:nvGrpSpPr>
        <p:grpSpPr>
          <a:xfrm>
            <a:off x="-352790" y="5565662"/>
            <a:ext cx="1403114" cy="2149744"/>
            <a:chOff x="0" y="0"/>
            <a:chExt cx="369544" cy="566188"/>
          </a:xfrm>
        </p:grpSpPr>
        <p:sp>
          <p:nvSpPr>
            <p:cNvPr id="144" name="Google Shape;144;p4"/>
            <p:cNvSpPr/>
            <p:nvPr/>
          </p:nvSpPr>
          <p:spPr>
            <a:xfrm>
              <a:off x="0" y="0"/>
              <a:ext cx="369544" cy="566188"/>
            </a:xfrm>
            <a:custGeom>
              <a:rect b="b" l="l" r="r" t="t"/>
              <a:pathLst>
                <a:path extrusionOk="0" h="566188" w="369544">
                  <a:moveTo>
                    <a:pt x="0" y="0"/>
                  </a:moveTo>
                  <a:lnTo>
                    <a:pt x="369544" y="0"/>
                  </a:lnTo>
                  <a:lnTo>
                    <a:pt x="369544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45" name="Google Shape;145;p4"/>
            <p:cNvSpPr txBox="1"/>
            <p:nvPr/>
          </p:nvSpPr>
          <p:spPr>
            <a:xfrm>
              <a:off x="0" y="28575"/>
              <a:ext cx="369544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5447470" y="5565662"/>
            <a:ext cx="1363179" cy="2149744"/>
            <a:chOff x="0" y="0"/>
            <a:chExt cx="359027" cy="566188"/>
          </a:xfrm>
        </p:grpSpPr>
        <p:sp>
          <p:nvSpPr>
            <p:cNvPr id="147" name="Google Shape;147;p4"/>
            <p:cNvSpPr/>
            <p:nvPr/>
          </p:nvSpPr>
          <p:spPr>
            <a:xfrm>
              <a:off x="0" y="0"/>
              <a:ext cx="359027" cy="566188"/>
            </a:xfrm>
            <a:custGeom>
              <a:rect b="b" l="l" r="r" t="t"/>
              <a:pathLst>
                <a:path extrusionOk="0" h="566188" w="359027">
                  <a:moveTo>
                    <a:pt x="0" y="0"/>
                  </a:moveTo>
                  <a:lnTo>
                    <a:pt x="359027" y="0"/>
                  </a:lnTo>
                  <a:lnTo>
                    <a:pt x="359027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48" name="Google Shape;148;p4"/>
            <p:cNvSpPr txBox="1"/>
            <p:nvPr/>
          </p:nvSpPr>
          <p:spPr>
            <a:xfrm>
              <a:off x="0" y="28575"/>
              <a:ext cx="359027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11207795" y="5565662"/>
            <a:ext cx="1495470" cy="2149744"/>
            <a:chOff x="0" y="0"/>
            <a:chExt cx="393869" cy="566188"/>
          </a:xfrm>
        </p:grpSpPr>
        <p:sp>
          <p:nvSpPr>
            <p:cNvPr id="150" name="Google Shape;150;p4"/>
            <p:cNvSpPr/>
            <p:nvPr/>
          </p:nvSpPr>
          <p:spPr>
            <a:xfrm>
              <a:off x="0" y="0"/>
              <a:ext cx="393869" cy="566188"/>
            </a:xfrm>
            <a:custGeom>
              <a:rect b="b" l="l" r="r" t="t"/>
              <a:pathLst>
                <a:path extrusionOk="0" h="566188" w="393869">
                  <a:moveTo>
                    <a:pt x="0" y="0"/>
                  </a:moveTo>
                  <a:lnTo>
                    <a:pt x="393869" y="0"/>
                  </a:lnTo>
                  <a:lnTo>
                    <a:pt x="393869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51" name="Google Shape;151;p4"/>
            <p:cNvSpPr txBox="1"/>
            <p:nvPr/>
          </p:nvSpPr>
          <p:spPr>
            <a:xfrm>
              <a:off x="0" y="28575"/>
              <a:ext cx="393869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17123495" y="5565662"/>
            <a:ext cx="1335036" cy="2149759"/>
            <a:chOff x="0" y="0"/>
            <a:chExt cx="351612" cy="566188"/>
          </a:xfrm>
        </p:grpSpPr>
        <p:sp>
          <p:nvSpPr>
            <p:cNvPr id="153" name="Google Shape;153;p4"/>
            <p:cNvSpPr/>
            <p:nvPr/>
          </p:nvSpPr>
          <p:spPr>
            <a:xfrm>
              <a:off x="0" y="0"/>
              <a:ext cx="351612" cy="566188"/>
            </a:xfrm>
            <a:custGeom>
              <a:rect b="b" l="l" r="r" t="t"/>
              <a:pathLst>
                <a:path extrusionOk="0" h="566188" w="351612">
                  <a:moveTo>
                    <a:pt x="0" y="0"/>
                  </a:moveTo>
                  <a:lnTo>
                    <a:pt x="351612" y="0"/>
                  </a:lnTo>
                  <a:lnTo>
                    <a:pt x="351612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54" name="Google Shape;154;p4"/>
            <p:cNvSpPr txBox="1"/>
            <p:nvPr/>
          </p:nvSpPr>
          <p:spPr>
            <a:xfrm>
              <a:off x="0" y="28575"/>
              <a:ext cx="351612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1028700" y="4253452"/>
            <a:ext cx="4455408" cy="5004848"/>
            <a:chOff x="0" y="-38100"/>
            <a:chExt cx="1173441" cy="1318149"/>
          </a:xfrm>
        </p:grpSpPr>
        <p:sp>
          <p:nvSpPr>
            <p:cNvPr id="156" name="Google Shape;156;p4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6789025" y="4253452"/>
            <a:ext cx="4455408" cy="5004848"/>
            <a:chOff x="0" y="-38100"/>
            <a:chExt cx="1173441" cy="1318149"/>
          </a:xfrm>
        </p:grpSpPr>
        <p:sp>
          <p:nvSpPr>
            <p:cNvPr id="159" name="Google Shape;159;p4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12651500" y="4253452"/>
            <a:ext cx="4455408" cy="5004848"/>
            <a:chOff x="0" y="-38100"/>
            <a:chExt cx="1173441" cy="1318149"/>
          </a:xfrm>
        </p:grpSpPr>
        <p:sp>
          <p:nvSpPr>
            <p:cNvPr id="162" name="Google Shape;162;p4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4"/>
          <p:cNvSpPr/>
          <p:nvPr/>
        </p:nvSpPr>
        <p:spPr>
          <a:xfrm>
            <a:off x="1236788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7039249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12893765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4"/>
          <p:cNvCxnSpPr/>
          <p:nvPr/>
        </p:nvCxnSpPr>
        <p:spPr>
          <a:xfrm>
            <a:off x="3256404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4"/>
          <p:cNvCxnSpPr/>
          <p:nvPr/>
        </p:nvCxnSpPr>
        <p:spPr>
          <a:xfrm>
            <a:off x="9016729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4"/>
          <p:cNvCxnSpPr/>
          <p:nvPr/>
        </p:nvCxnSpPr>
        <p:spPr>
          <a:xfrm>
            <a:off x="14879204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4"/>
          <p:cNvSpPr/>
          <p:nvPr/>
        </p:nvSpPr>
        <p:spPr>
          <a:xfrm>
            <a:off x="7270039" y="5059625"/>
            <a:ext cx="1287299" cy="1207720"/>
          </a:xfrm>
          <a:custGeom>
            <a:rect b="b" l="l" r="r" t="t"/>
            <a:pathLst>
              <a:path extrusionOk="0" h="1207720" w="1287299">
                <a:moveTo>
                  <a:pt x="0" y="0"/>
                </a:moveTo>
                <a:lnTo>
                  <a:pt x="1287299" y="0"/>
                </a:lnTo>
                <a:lnTo>
                  <a:pt x="1287299" y="1207720"/>
                </a:lnTo>
                <a:lnTo>
                  <a:pt x="0" y="1207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4"/>
          <p:cNvSpPr/>
          <p:nvPr/>
        </p:nvSpPr>
        <p:spPr>
          <a:xfrm>
            <a:off x="13040499" y="4975750"/>
            <a:ext cx="1440284" cy="1375471"/>
          </a:xfrm>
          <a:custGeom>
            <a:rect b="b" l="l" r="r" t="t"/>
            <a:pathLst>
              <a:path extrusionOk="0" h="1375471" w="1440284">
                <a:moveTo>
                  <a:pt x="0" y="0"/>
                </a:moveTo>
                <a:lnTo>
                  <a:pt x="1440284" y="0"/>
                </a:lnTo>
                <a:lnTo>
                  <a:pt x="1440284" y="1375470"/>
                </a:lnTo>
                <a:lnTo>
                  <a:pt x="0" y="1375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4"/>
          <p:cNvSpPr/>
          <p:nvPr/>
        </p:nvSpPr>
        <p:spPr>
          <a:xfrm>
            <a:off x="1459975" y="5011991"/>
            <a:ext cx="1339229" cy="1339229"/>
          </a:xfrm>
          <a:custGeom>
            <a:rect b="b" l="l" r="r" t="t"/>
            <a:pathLst>
              <a:path extrusionOk="0" h="1339229" w="1339229">
                <a:moveTo>
                  <a:pt x="0" y="0"/>
                </a:moveTo>
                <a:lnTo>
                  <a:pt x="1339229" y="0"/>
                </a:lnTo>
                <a:lnTo>
                  <a:pt x="1339229" y="1339229"/>
                </a:lnTo>
                <a:lnTo>
                  <a:pt x="0" y="1339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4"/>
          <p:cNvSpPr txBox="1"/>
          <p:nvPr/>
        </p:nvSpPr>
        <p:spPr>
          <a:xfrm>
            <a:off x="1050324" y="2534389"/>
            <a:ext cx="7619641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STANDARDS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1028700" y="1519976"/>
            <a:ext cx="5968413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QUALITY</a:t>
            </a:r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1028700" y="734164"/>
            <a:ext cx="2530295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DATA</a:t>
            </a:r>
            <a:endParaRPr/>
          </a:p>
        </p:txBody>
      </p:sp>
      <p:sp>
        <p:nvSpPr>
          <p:cNvPr id="176" name="Google Shape;176;p4"/>
          <p:cNvSpPr txBox="1"/>
          <p:nvPr/>
        </p:nvSpPr>
        <p:spPr>
          <a:xfrm>
            <a:off x="1143556" y="6780582"/>
            <a:ext cx="4225696" cy="1837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2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Values reflect the data element definition and correctly capture “real life” object it intended to model.</a:t>
            </a:r>
            <a:endParaRPr/>
          </a:p>
        </p:txBody>
      </p:sp>
      <p:sp>
        <p:nvSpPr>
          <p:cNvPr id="177" name="Google Shape;177;p4"/>
          <p:cNvSpPr txBox="1"/>
          <p:nvPr/>
        </p:nvSpPr>
        <p:spPr>
          <a:xfrm>
            <a:off x="7039249" y="6859582"/>
            <a:ext cx="4039231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All required fields contain values.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12893765" y="6812118"/>
            <a:ext cx="4039231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The same data across the orgnaization are in sync with one another and over time.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9016729" y="5157781"/>
            <a:ext cx="2482246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COMPLETE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3256404" y="5157781"/>
            <a:ext cx="1876741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ACCURATE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14777054" y="5157781"/>
            <a:ext cx="2482246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CONSISTENT</a:t>
            </a:r>
            <a:endParaRPr/>
          </a:p>
        </p:txBody>
      </p:sp>
      <p:sp>
        <p:nvSpPr>
          <p:cNvPr id="182" name="Google Shape;182;p4"/>
          <p:cNvSpPr/>
          <p:nvPr/>
        </p:nvSpPr>
        <p:spPr>
          <a:xfrm>
            <a:off x="15519654" y="-685811"/>
            <a:ext cx="3667315" cy="4114800"/>
          </a:xfrm>
          <a:custGeom>
            <a:rect b="b" l="l" r="r" t="t"/>
            <a:pathLst>
              <a:path extrusionOk="0" h="4114800" w="3667315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/>
          <p:nvPr/>
        </p:nvSpPr>
        <p:spPr>
          <a:xfrm flipH="1" rot="10800000">
            <a:off x="0" y="0"/>
            <a:ext cx="2007108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grpSp>
        <p:nvGrpSpPr>
          <p:cNvPr id="188" name="Google Shape;188;p5"/>
          <p:cNvGrpSpPr/>
          <p:nvPr/>
        </p:nvGrpSpPr>
        <p:grpSpPr>
          <a:xfrm>
            <a:off x="-352790" y="5565662"/>
            <a:ext cx="1403114" cy="2149744"/>
            <a:chOff x="0" y="0"/>
            <a:chExt cx="369544" cy="566188"/>
          </a:xfrm>
        </p:grpSpPr>
        <p:sp>
          <p:nvSpPr>
            <p:cNvPr id="189" name="Google Shape;189;p5"/>
            <p:cNvSpPr/>
            <p:nvPr/>
          </p:nvSpPr>
          <p:spPr>
            <a:xfrm>
              <a:off x="0" y="0"/>
              <a:ext cx="369544" cy="566188"/>
            </a:xfrm>
            <a:custGeom>
              <a:rect b="b" l="l" r="r" t="t"/>
              <a:pathLst>
                <a:path extrusionOk="0" h="566188" w="369544">
                  <a:moveTo>
                    <a:pt x="0" y="0"/>
                  </a:moveTo>
                  <a:lnTo>
                    <a:pt x="369544" y="0"/>
                  </a:lnTo>
                  <a:lnTo>
                    <a:pt x="369544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90" name="Google Shape;190;p5"/>
            <p:cNvSpPr txBox="1"/>
            <p:nvPr/>
          </p:nvSpPr>
          <p:spPr>
            <a:xfrm>
              <a:off x="0" y="28575"/>
              <a:ext cx="369544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5"/>
          <p:cNvGrpSpPr/>
          <p:nvPr/>
        </p:nvGrpSpPr>
        <p:grpSpPr>
          <a:xfrm>
            <a:off x="5447470" y="5565662"/>
            <a:ext cx="1363179" cy="2149744"/>
            <a:chOff x="0" y="0"/>
            <a:chExt cx="359027" cy="566188"/>
          </a:xfrm>
        </p:grpSpPr>
        <p:sp>
          <p:nvSpPr>
            <p:cNvPr id="192" name="Google Shape;192;p5"/>
            <p:cNvSpPr/>
            <p:nvPr/>
          </p:nvSpPr>
          <p:spPr>
            <a:xfrm>
              <a:off x="0" y="0"/>
              <a:ext cx="359027" cy="566188"/>
            </a:xfrm>
            <a:custGeom>
              <a:rect b="b" l="l" r="r" t="t"/>
              <a:pathLst>
                <a:path extrusionOk="0" h="566188" w="359027">
                  <a:moveTo>
                    <a:pt x="0" y="0"/>
                  </a:moveTo>
                  <a:lnTo>
                    <a:pt x="359027" y="0"/>
                  </a:lnTo>
                  <a:lnTo>
                    <a:pt x="359027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93" name="Google Shape;193;p5"/>
            <p:cNvSpPr txBox="1"/>
            <p:nvPr/>
          </p:nvSpPr>
          <p:spPr>
            <a:xfrm>
              <a:off x="0" y="28575"/>
              <a:ext cx="359027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5"/>
          <p:cNvGrpSpPr/>
          <p:nvPr/>
        </p:nvGrpSpPr>
        <p:grpSpPr>
          <a:xfrm>
            <a:off x="11207795" y="5565662"/>
            <a:ext cx="1495470" cy="2149744"/>
            <a:chOff x="0" y="0"/>
            <a:chExt cx="393869" cy="566188"/>
          </a:xfrm>
        </p:grpSpPr>
        <p:sp>
          <p:nvSpPr>
            <p:cNvPr id="195" name="Google Shape;195;p5"/>
            <p:cNvSpPr/>
            <p:nvPr/>
          </p:nvSpPr>
          <p:spPr>
            <a:xfrm>
              <a:off x="0" y="0"/>
              <a:ext cx="393869" cy="566188"/>
            </a:xfrm>
            <a:custGeom>
              <a:rect b="b" l="l" r="r" t="t"/>
              <a:pathLst>
                <a:path extrusionOk="0" h="566188" w="393869">
                  <a:moveTo>
                    <a:pt x="0" y="0"/>
                  </a:moveTo>
                  <a:lnTo>
                    <a:pt x="393869" y="0"/>
                  </a:lnTo>
                  <a:lnTo>
                    <a:pt x="393869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96" name="Google Shape;196;p5"/>
            <p:cNvSpPr txBox="1"/>
            <p:nvPr/>
          </p:nvSpPr>
          <p:spPr>
            <a:xfrm>
              <a:off x="0" y="28575"/>
              <a:ext cx="393869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5"/>
          <p:cNvGrpSpPr/>
          <p:nvPr/>
        </p:nvGrpSpPr>
        <p:grpSpPr>
          <a:xfrm>
            <a:off x="17051220" y="5565662"/>
            <a:ext cx="1335028" cy="2149744"/>
            <a:chOff x="0" y="0"/>
            <a:chExt cx="351612" cy="566188"/>
          </a:xfrm>
        </p:grpSpPr>
        <p:sp>
          <p:nvSpPr>
            <p:cNvPr id="198" name="Google Shape;198;p5"/>
            <p:cNvSpPr/>
            <p:nvPr/>
          </p:nvSpPr>
          <p:spPr>
            <a:xfrm>
              <a:off x="0" y="0"/>
              <a:ext cx="351612" cy="566188"/>
            </a:xfrm>
            <a:custGeom>
              <a:rect b="b" l="l" r="r" t="t"/>
              <a:pathLst>
                <a:path extrusionOk="0" h="566188" w="351612">
                  <a:moveTo>
                    <a:pt x="0" y="0"/>
                  </a:moveTo>
                  <a:lnTo>
                    <a:pt x="351612" y="0"/>
                  </a:lnTo>
                  <a:lnTo>
                    <a:pt x="351612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199" name="Google Shape;199;p5"/>
            <p:cNvSpPr txBox="1"/>
            <p:nvPr/>
          </p:nvSpPr>
          <p:spPr>
            <a:xfrm>
              <a:off x="0" y="28575"/>
              <a:ext cx="351612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1028700" y="4253452"/>
            <a:ext cx="4455408" cy="5004848"/>
            <a:chOff x="0" y="-38100"/>
            <a:chExt cx="1173441" cy="1318149"/>
          </a:xfrm>
        </p:grpSpPr>
        <p:sp>
          <p:nvSpPr>
            <p:cNvPr id="201" name="Google Shape;201;p5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6789025" y="4253452"/>
            <a:ext cx="4455408" cy="5004848"/>
            <a:chOff x="0" y="-38100"/>
            <a:chExt cx="1173441" cy="1318149"/>
          </a:xfrm>
        </p:grpSpPr>
        <p:sp>
          <p:nvSpPr>
            <p:cNvPr id="204" name="Google Shape;204;p5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12651500" y="4253452"/>
            <a:ext cx="4455408" cy="5004848"/>
            <a:chOff x="0" y="-38100"/>
            <a:chExt cx="1173441" cy="1318149"/>
          </a:xfrm>
        </p:grpSpPr>
        <p:sp>
          <p:nvSpPr>
            <p:cNvPr id="207" name="Google Shape;207;p5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5"/>
          <p:cNvSpPr/>
          <p:nvPr/>
        </p:nvSpPr>
        <p:spPr>
          <a:xfrm>
            <a:off x="1236788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"/>
          <p:cNvSpPr/>
          <p:nvPr/>
        </p:nvSpPr>
        <p:spPr>
          <a:xfrm>
            <a:off x="7039249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"/>
          <p:cNvSpPr/>
          <p:nvPr/>
        </p:nvSpPr>
        <p:spPr>
          <a:xfrm>
            <a:off x="12893765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5"/>
          <p:cNvCxnSpPr/>
          <p:nvPr/>
        </p:nvCxnSpPr>
        <p:spPr>
          <a:xfrm>
            <a:off x="3256404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5"/>
          <p:cNvCxnSpPr/>
          <p:nvPr/>
        </p:nvCxnSpPr>
        <p:spPr>
          <a:xfrm>
            <a:off x="9016729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5"/>
          <p:cNvCxnSpPr/>
          <p:nvPr/>
        </p:nvCxnSpPr>
        <p:spPr>
          <a:xfrm>
            <a:off x="14879204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5"/>
          <p:cNvSpPr/>
          <p:nvPr/>
        </p:nvSpPr>
        <p:spPr>
          <a:xfrm>
            <a:off x="1461423" y="4993486"/>
            <a:ext cx="1339998" cy="1339998"/>
          </a:xfrm>
          <a:custGeom>
            <a:rect b="b" l="l" r="r" t="t"/>
            <a:pathLst>
              <a:path extrusionOk="0" h="1339998" w="1339998">
                <a:moveTo>
                  <a:pt x="0" y="0"/>
                </a:moveTo>
                <a:lnTo>
                  <a:pt x="1339998" y="0"/>
                </a:lnTo>
                <a:lnTo>
                  <a:pt x="1339998" y="1339998"/>
                </a:lnTo>
                <a:lnTo>
                  <a:pt x="0" y="1339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5"/>
          <p:cNvSpPr/>
          <p:nvPr/>
        </p:nvSpPr>
        <p:spPr>
          <a:xfrm>
            <a:off x="6997113" y="5039338"/>
            <a:ext cx="1656993" cy="1081188"/>
          </a:xfrm>
          <a:custGeom>
            <a:rect b="b" l="l" r="r" t="t"/>
            <a:pathLst>
              <a:path extrusionOk="0" h="1081188" w="1656993">
                <a:moveTo>
                  <a:pt x="0" y="0"/>
                </a:moveTo>
                <a:lnTo>
                  <a:pt x="1656993" y="0"/>
                </a:lnTo>
                <a:lnTo>
                  <a:pt x="1656993" y="1081188"/>
                </a:lnTo>
                <a:lnTo>
                  <a:pt x="0" y="1081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5"/>
          <p:cNvSpPr/>
          <p:nvPr/>
        </p:nvSpPr>
        <p:spPr>
          <a:xfrm>
            <a:off x="13106958" y="4907862"/>
            <a:ext cx="1362880" cy="1344141"/>
          </a:xfrm>
          <a:custGeom>
            <a:rect b="b" l="l" r="r" t="t"/>
            <a:pathLst>
              <a:path extrusionOk="0" h="1344141" w="1362880">
                <a:moveTo>
                  <a:pt x="0" y="0"/>
                </a:moveTo>
                <a:lnTo>
                  <a:pt x="1362880" y="0"/>
                </a:lnTo>
                <a:lnTo>
                  <a:pt x="1362880" y="1344140"/>
                </a:lnTo>
                <a:lnTo>
                  <a:pt x="0" y="1344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5"/>
          <p:cNvSpPr txBox="1"/>
          <p:nvPr/>
        </p:nvSpPr>
        <p:spPr>
          <a:xfrm>
            <a:off x="1050324" y="2534389"/>
            <a:ext cx="7619641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STANDARDS</a:t>
            </a:r>
            <a:endParaRPr/>
          </a:p>
        </p:txBody>
      </p:sp>
      <p:sp>
        <p:nvSpPr>
          <p:cNvPr id="219" name="Google Shape;219;p5"/>
          <p:cNvSpPr txBox="1"/>
          <p:nvPr/>
        </p:nvSpPr>
        <p:spPr>
          <a:xfrm>
            <a:off x="1028700" y="1519976"/>
            <a:ext cx="5968413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QUALITY</a:t>
            </a:r>
            <a:endParaRPr/>
          </a:p>
        </p:txBody>
      </p:sp>
      <p:sp>
        <p:nvSpPr>
          <p:cNvPr id="220" name="Google Shape;220;p5"/>
          <p:cNvSpPr txBox="1"/>
          <p:nvPr/>
        </p:nvSpPr>
        <p:spPr>
          <a:xfrm>
            <a:off x="1028700" y="734164"/>
            <a:ext cx="2530295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DATA</a:t>
            </a:r>
            <a:endParaRPr/>
          </a:p>
        </p:txBody>
      </p:sp>
      <p:sp>
        <p:nvSpPr>
          <p:cNvPr id="221" name="Google Shape;221;p5"/>
          <p:cNvSpPr txBox="1"/>
          <p:nvPr/>
        </p:nvSpPr>
        <p:spPr>
          <a:xfrm>
            <a:off x="1236788" y="6780582"/>
            <a:ext cx="4077331" cy="1469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2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The definition and business rules are aligned with the intended use(s).</a:t>
            </a:r>
            <a:endParaRPr/>
          </a:p>
        </p:txBody>
      </p:sp>
      <p:sp>
        <p:nvSpPr>
          <p:cNvPr id="222" name="Google Shape;222;p5"/>
          <p:cNvSpPr txBox="1"/>
          <p:nvPr/>
        </p:nvSpPr>
        <p:spPr>
          <a:xfrm>
            <a:off x="7039249" y="6859582"/>
            <a:ext cx="4039231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The data are collected and available when needed to fulfill their intended uses.</a:t>
            </a:r>
            <a:endParaRPr/>
          </a:p>
        </p:txBody>
      </p:sp>
      <p:sp>
        <p:nvSpPr>
          <p:cNvPr id="223" name="Google Shape;223;p5"/>
          <p:cNvSpPr txBox="1"/>
          <p:nvPr/>
        </p:nvSpPr>
        <p:spPr>
          <a:xfrm>
            <a:off x="12893765" y="6812118"/>
            <a:ext cx="4039231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Data users believe that the data are of sufficient quality and appropriate for the intended use(s).</a:t>
            </a:r>
            <a:endParaRPr/>
          </a:p>
        </p:txBody>
      </p:sp>
      <p:sp>
        <p:nvSpPr>
          <p:cNvPr id="224" name="Google Shape;224;p5"/>
          <p:cNvSpPr txBox="1"/>
          <p:nvPr/>
        </p:nvSpPr>
        <p:spPr>
          <a:xfrm>
            <a:off x="9016729" y="5157781"/>
            <a:ext cx="2482246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TIMELY</a:t>
            </a:r>
            <a:endParaRPr/>
          </a:p>
        </p:txBody>
      </p:sp>
      <p:sp>
        <p:nvSpPr>
          <p:cNvPr id="225" name="Google Shape;225;p5"/>
          <p:cNvSpPr txBox="1"/>
          <p:nvPr/>
        </p:nvSpPr>
        <p:spPr>
          <a:xfrm>
            <a:off x="3256404" y="5157781"/>
            <a:ext cx="1876741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RELEVANT</a:t>
            </a:r>
            <a:endParaRPr/>
          </a:p>
        </p:txBody>
      </p:sp>
      <p:sp>
        <p:nvSpPr>
          <p:cNvPr id="226" name="Google Shape;226;p5"/>
          <p:cNvSpPr txBox="1"/>
          <p:nvPr/>
        </p:nvSpPr>
        <p:spPr>
          <a:xfrm>
            <a:off x="14777054" y="5157781"/>
            <a:ext cx="2482246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TRUSTED</a:t>
            </a:r>
            <a:endParaRPr/>
          </a:p>
        </p:txBody>
      </p:sp>
      <p:sp>
        <p:nvSpPr>
          <p:cNvPr id="227" name="Google Shape;227;p5"/>
          <p:cNvSpPr/>
          <p:nvPr/>
        </p:nvSpPr>
        <p:spPr>
          <a:xfrm>
            <a:off x="9941074" y="-878737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 flipH="1" rot="10800000">
            <a:off x="0" y="0"/>
            <a:ext cx="1984248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grpSp>
        <p:nvGrpSpPr>
          <p:cNvPr id="233" name="Google Shape;233;p6"/>
          <p:cNvGrpSpPr/>
          <p:nvPr/>
        </p:nvGrpSpPr>
        <p:grpSpPr>
          <a:xfrm>
            <a:off x="-352790" y="5565662"/>
            <a:ext cx="1403114" cy="2149744"/>
            <a:chOff x="0" y="0"/>
            <a:chExt cx="369544" cy="566188"/>
          </a:xfrm>
        </p:grpSpPr>
        <p:sp>
          <p:nvSpPr>
            <p:cNvPr id="234" name="Google Shape;234;p6"/>
            <p:cNvSpPr/>
            <p:nvPr/>
          </p:nvSpPr>
          <p:spPr>
            <a:xfrm>
              <a:off x="0" y="0"/>
              <a:ext cx="369544" cy="566188"/>
            </a:xfrm>
            <a:custGeom>
              <a:rect b="b" l="l" r="r" t="t"/>
              <a:pathLst>
                <a:path extrusionOk="0" h="566188" w="369544">
                  <a:moveTo>
                    <a:pt x="0" y="0"/>
                  </a:moveTo>
                  <a:lnTo>
                    <a:pt x="369544" y="0"/>
                  </a:lnTo>
                  <a:lnTo>
                    <a:pt x="369544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235" name="Google Shape;235;p6"/>
            <p:cNvSpPr txBox="1"/>
            <p:nvPr/>
          </p:nvSpPr>
          <p:spPr>
            <a:xfrm>
              <a:off x="0" y="28575"/>
              <a:ext cx="369544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5447470" y="5565662"/>
            <a:ext cx="1237348" cy="2149744"/>
            <a:chOff x="0" y="0"/>
            <a:chExt cx="325886" cy="566188"/>
          </a:xfrm>
        </p:grpSpPr>
        <p:sp>
          <p:nvSpPr>
            <p:cNvPr id="237" name="Google Shape;237;p6"/>
            <p:cNvSpPr/>
            <p:nvPr/>
          </p:nvSpPr>
          <p:spPr>
            <a:xfrm>
              <a:off x="0" y="0"/>
              <a:ext cx="325886" cy="566188"/>
            </a:xfrm>
            <a:custGeom>
              <a:rect b="b" l="l" r="r" t="t"/>
              <a:pathLst>
                <a:path extrusionOk="0" h="566188" w="325886">
                  <a:moveTo>
                    <a:pt x="0" y="0"/>
                  </a:moveTo>
                  <a:lnTo>
                    <a:pt x="325886" y="0"/>
                  </a:lnTo>
                  <a:lnTo>
                    <a:pt x="325886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238" name="Google Shape;238;p6"/>
            <p:cNvSpPr txBox="1"/>
            <p:nvPr/>
          </p:nvSpPr>
          <p:spPr>
            <a:xfrm>
              <a:off x="0" y="28575"/>
              <a:ext cx="325886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11632325" y="5565662"/>
            <a:ext cx="1070940" cy="2149744"/>
            <a:chOff x="0" y="0"/>
            <a:chExt cx="282058" cy="566188"/>
          </a:xfrm>
        </p:grpSpPr>
        <p:sp>
          <p:nvSpPr>
            <p:cNvPr id="240" name="Google Shape;240;p6"/>
            <p:cNvSpPr/>
            <p:nvPr/>
          </p:nvSpPr>
          <p:spPr>
            <a:xfrm>
              <a:off x="0" y="0"/>
              <a:ext cx="282058" cy="566188"/>
            </a:xfrm>
            <a:custGeom>
              <a:rect b="b" l="l" r="r" t="t"/>
              <a:pathLst>
                <a:path extrusionOk="0" h="566188" w="282058">
                  <a:moveTo>
                    <a:pt x="0" y="0"/>
                  </a:moveTo>
                  <a:lnTo>
                    <a:pt x="282058" y="0"/>
                  </a:lnTo>
                  <a:lnTo>
                    <a:pt x="282058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241" name="Google Shape;241;p6"/>
            <p:cNvSpPr txBox="1"/>
            <p:nvPr/>
          </p:nvSpPr>
          <p:spPr>
            <a:xfrm>
              <a:off x="0" y="28575"/>
              <a:ext cx="282058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6"/>
          <p:cNvGrpSpPr/>
          <p:nvPr/>
        </p:nvGrpSpPr>
        <p:grpSpPr>
          <a:xfrm>
            <a:off x="17051220" y="5565662"/>
            <a:ext cx="1335028" cy="2149744"/>
            <a:chOff x="0" y="0"/>
            <a:chExt cx="351612" cy="566188"/>
          </a:xfrm>
        </p:grpSpPr>
        <p:sp>
          <p:nvSpPr>
            <p:cNvPr id="243" name="Google Shape;243;p6"/>
            <p:cNvSpPr/>
            <p:nvPr/>
          </p:nvSpPr>
          <p:spPr>
            <a:xfrm>
              <a:off x="0" y="0"/>
              <a:ext cx="351612" cy="566188"/>
            </a:xfrm>
            <a:custGeom>
              <a:rect b="b" l="l" r="r" t="t"/>
              <a:pathLst>
                <a:path extrusionOk="0" h="566188" w="351612">
                  <a:moveTo>
                    <a:pt x="0" y="0"/>
                  </a:moveTo>
                  <a:lnTo>
                    <a:pt x="351612" y="0"/>
                  </a:lnTo>
                  <a:lnTo>
                    <a:pt x="351612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6010C"/>
            </a:solidFill>
            <a:ln>
              <a:noFill/>
            </a:ln>
          </p:spPr>
        </p:sp>
        <p:sp>
          <p:nvSpPr>
            <p:cNvPr id="244" name="Google Shape;244;p6"/>
            <p:cNvSpPr txBox="1"/>
            <p:nvPr/>
          </p:nvSpPr>
          <p:spPr>
            <a:xfrm>
              <a:off x="0" y="28575"/>
              <a:ext cx="351612" cy="537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6"/>
          <p:cNvGrpSpPr/>
          <p:nvPr/>
        </p:nvGrpSpPr>
        <p:grpSpPr>
          <a:xfrm>
            <a:off x="1028700" y="4253452"/>
            <a:ext cx="4455408" cy="5004848"/>
            <a:chOff x="0" y="-38100"/>
            <a:chExt cx="1173441" cy="1318149"/>
          </a:xfrm>
        </p:grpSpPr>
        <p:sp>
          <p:nvSpPr>
            <p:cNvPr id="246" name="Google Shape;246;p6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>
            <a:off x="6684818" y="4253452"/>
            <a:ext cx="4937983" cy="5004848"/>
            <a:chOff x="0" y="-38100"/>
            <a:chExt cx="1300539" cy="1318149"/>
          </a:xfrm>
        </p:grpSpPr>
        <p:sp>
          <p:nvSpPr>
            <p:cNvPr id="249" name="Google Shape;249;p6"/>
            <p:cNvSpPr/>
            <p:nvPr/>
          </p:nvSpPr>
          <p:spPr>
            <a:xfrm>
              <a:off x="0" y="0"/>
              <a:ext cx="1300539" cy="1280049"/>
            </a:xfrm>
            <a:custGeom>
              <a:rect b="b" l="l" r="r" t="t"/>
              <a:pathLst>
                <a:path extrusionOk="0" h="1280049" w="1300539">
                  <a:moveTo>
                    <a:pt x="62713" y="0"/>
                  </a:moveTo>
                  <a:lnTo>
                    <a:pt x="1237825" y="0"/>
                  </a:lnTo>
                  <a:cubicBezTo>
                    <a:pt x="1272461" y="0"/>
                    <a:pt x="1300539" y="28078"/>
                    <a:pt x="1300539" y="62713"/>
                  </a:cubicBezTo>
                  <a:lnTo>
                    <a:pt x="1300539" y="1217336"/>
                  </a:lnTo>
                  <a:cubicBezTo>
                    <a:pt x="1300539" y="1251972"/>
                    <a:pt x="1272461" y="1280049"/>
                    <a:pt x="1237825" y="1280049"/>
                  </a:cubicBezTo>
                  <a:lnTo>
                    <a:pt x="62713" y="1280049"/>
                  </a:lnTo>
                  <a:cubicBezTo>
                    <a:pt x="28078" y="1280049"/>
                    <a:pt x="0" y="1251972"/>
                    <a:pt x="0" y="1217336"/>
                  </a:cubicBezTo>
                  <a:lnTo>
                    <a:pt x="0" y="62713"/>
                  </a:lnTo>
                  <a:cubicBezTo>
                    <a:pt x="0" y="28078"/>
                    <a:pt x="28078" y="0"/>
                    <a:pt x="627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 txBox="1"/>
            <p:nvPr/>
          </p:nvSpPr>
          <p:spPr>
            <a:xfrm>
              <a:off x="0" y="-38100"/>
              <a:ext cx="1300539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12651500" y="4253452"/>
            <a:ext cx="4455408" cy="5004848"/>
            <a:chOff x="0" y="-38100"/>
            <a:chExt cx="1173441" cy="1318149"/>
          </a:xfrm>
        </p:grpSpPr>
        <p:sp>
          <p:nvSpPr>
            <p:cNvPr id="252" name="Google Shape;252;p6"/>
            <p:cNvSpPr/>
            <p:nvPr/>
          </p:nvSpPr>
          <p:spPr>
            <a:xfrm>
              <a:off x="0" y="0"/>
              <a:ext cx="1173441" cy="1280049"/>
            </a:xfrm>
            <a:custGeom>
              <a:rect b="b" l="l" r="r" t="t"/>
              <a:pathLst>
                <a:path extrusionOk="0" h="1280049" w="1173441">
                  <a:moveTo>
                    <a:pt x="69506" y="0"/>
                  </a:moveTo>
                  <a:lnTo>
                    <a:pt x="1103935" y="0"/>
                  </a:lnTo>
                  <a:cubicBezTo>
                    <a:pt x="1142322" y="0"/>
                    <a:pt x="1173441" y="31119"/>
                    <a:pt x="1173441" y="69506"/>
                  </a:cubicBezTo>
                  <a:lnTo>
                    <a:pt x="1173441" y="1210543"/>
                  </a:lnTo>
                  <a:cubicBezTo>
                    <a:pt x="1173441" y="1248930"/>
                    <a:pt x="1142322" y="1280049"/>
                    <a:pt x="1103935" y="1280049"/>
                  </a:cubicBezTo>
                  <a:lnTo>
                    <a:pt x="69506" y="1280049"/>
                  </a:lnTo>
                  <a:cubicBezTo>
                    <a:pt x="31119" y="1280049"/>
                    <a:pt x="0" y="1248930"/>
                    <a:pt x="0" y="1210543"/>
                  </a:cubicBezTo>
                  <a:lnTo>
                    <a:pt x="0" y="69506"/>
                  </a:lnTo>
                  <a:cubicBezTo>
                    <a:pt x="0" y="31119"/>
                    <a:pt x="31119" y="0"/>
                    <a:pt x="69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0">
              <a:solidFill>
                <a:srgbClr val="E6FF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 txBox="1"/>
            <p:nvPr/>
          </p:nvSpPr>
          <p:spPr>
            <a:xfrm>
              <a:off x="0" y="-38100"/>
              <a:ext cx="1173441" cy="1318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6"/>
          <p:cNvSpPr/>
          <p:nvPr/>
        </p:nvSpPr>
        <p:spPr>
          <a:xfrm>
            <a:off x="1236788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"/>
          <p:cNvSpPr/>
          <p:nvPr/>
        </p:nvSpPr>
        <p:spPr>
          <a:xfrm>
            <a:off x="6956140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12893765" y="4768855"/>
            <a:ext cx="1789267" cy="178926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E6FFFE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6"/>
          <p:cNvCxnSpPr/>
          <p:nvPr/>
        </p:nvCxnSpPr>
        <p:spPr>
          <a:xfrm>
            <a:off x="3256404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6"/>
          <p:cNvCxnSpPr/>
          <p:nvPr/>
        </p:nvCxnSpPr>
        <p:spPr>
          <a:xfrm>
            <a:off x="8935907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6"/>
          <p:cNvCxnSpPr/>
          <p:nvPr/>
        </p:nvCxnSpPr>
        <p:spPr>
          <a:xfrm>
            <a:off x="14879204" y="5691585"/>
            <a:ext cx="166655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6"/>
          <p:cNvSpPr/>
          <p:nvPr/>
        </p:nvSpPr>
        <p:spPr>
          <a:xfrm>
            <a:off x="1619917" y="5008439"/>
            <a:ext cx="1023011" cy="1366292"/>
          </a:xfrm>
          <a:custGeom>
            <a:rect b="b" l="l" r="r" t="t"/>
            <a:pathLst>
              <a:path extrusionOk="0" h="1366292" w="1023011">
                <a:moveTo>
                  <a:pt x="0" y="0"/>
                </a:moveTo>
                <a:lnTo>
                  <a:pt x="1023010" y="0"/>
                </a:lnTo>
                <a:lnTo>
                  <a:pt x="1023010" y="1366291"/>
                </a:lnTo>
                <a:lnTo>
                  <a:pt x="0" y="1366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6"/>
          <p:cNvSpPr/>
          <p:nvPr/>
        </p:nvSpPr>
        <p:spPr>
          <a:xfrm>
            <a:off x="7186066" y="4986938"/>
            <a:ext cx="1329415" cy="1353095"/>
          </a:xfrm>
          <a:custGeom>
            <a:rect b="b" l="l" r="r" t="t"/>
            <a:pathLst>
              <a:path extrusionOk="0" h="1353095" w="1329415">
                <a:moveTo>
                  <a:pt x="0" y="0"/>
                </a:moveTo>
                <a:lnTo>
                  <a:pt x="1329415" y="0"/>
                </a:lnTo>
                <a:lnTo>
                  <a:pt x="1329415" y="1353094"/>
                </a:lnTo>
                <a:lnTo>
                  <a:pt x="0" y="1353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6"/>
          <p:cNvSpPr/>
          <p:nvPr/>
        </p:nvSpPr>
        <p:spPr>
          <a:xfrm>
            <a:off x="13201783" y="4977385"/>
            <a:ext cx="1173231" cy="1372200"/>
          </a:xfrm>
          <a:custGeom>
            <a:rect b="b" l="l" r="r" t="t"/>
            <a:pathLst>
              <a:path extrusionOk="0" h="1372200" w="1173231">
                <a:moveTo>
                  <a:pt x="0" y="0"/>
                </a:moveTo>
                <a:lnTo>
                  <a:pt x="1173231" y="0"/>
                </a:lnTo>
                <a:lnTo>
                  <a:pt x="1173231" y="1372200"/>
                </a:lnTo>
                <a:lnTo>
                  <a:pt x="0" y="137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6"/>
          <p:cNvSpPr txBox="1"/>
          <p:nvPr/>
        </p:nvSpPr>
        <p:spPr>
          <a:xfrm>
            <a:off x="1050324" y="2534389"/>
            <a:ext cx="7619641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STANDARDS</a:t>
            </a:r>
            <a:endParaRPr/>
          </a:p>
        </p:txBody>
      </p:sp>
      <p:sp>
        <p:nvSpPr>
          <p:cNvPr id="264" name="Google Shape;264;p6"/>
          <p:cNvSpPr txBox="1"/>
          <p:nvPr/>
        </p:nvSpPr>
        <p:spPr>
          <a:xfrm>
            <a:off x="1028700" y="1519976"/>
            <a:ext cx="5968413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QUALITY</a:t>
            </a:r>
            <a:endParaRPr/>
          </a:p>
        </p:txBody>
      </p:sp>
      <p:sp>
        <p:nvSpPr>
          <p:cNvPr id="265" name="Google Shape;265;p6"/>
          <p:cNvSpPr txBox="1"/>
          <p:nvPr/>
        </p:nvSpPr>
        <p:spPr>
          <a:xfrm>
            <a:off x="1028700" y="734164"/>
            <a:ext cx="2530295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DATA</a:t>
            </a:r>
            <a:endParaRPr/>
          </a:p>
        </p:txBody>
      </p:sp>
      <p:sp>
        <p:nvSpPr>
          <p:cNvPr id="266" name="Google Shape;266;p6"/>
          <p:cNvSpPr txBox="1"/>
          <p:nvPr/>
        </p:nvSpPr>
        <p:spPr>
          <a:xfrm>
            <a:off x="1236788" y="6780582"/>
            <a:ext cx="4077331" cy="1469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2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Data is protected from unauthorized access, corruption, and destruction.</a:t>
            </a:r>
            <a:endParaRPr/>
          </a:p>
        </p:txBody>
      </p:sp>
      <p:sp>
        <p:nvSpPr>
          <p:cNvPr id="267" name="Google Shape;267;p6"/>
          <p:cNvSpPr txBox="1"/>
          <p:nvPr/>
        </p:nvSpPr>
        <p:spPr>
          <a:xfrm>
            <a:off x="7169321" y="6843313"/>
            <a:ext cx="4039231" cy="1406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Authorized users can readily view and retrieve the data they need, in the form they need it.</a:t>
            </a:r>
            <a:endParaRPr/>
          </a:p>
        </p:txBody>
      </p:sp>
      <p:sp>
        <p:nvSpPr>
          <p:cNvPr id="268" name="Google Shape;268;p6"/>
          <p:cNvSpPr txBox="1"/>
          <p:nvPr/>
        </p:nvSpPr>
        <p:spPr>
          <a:xfrm>
            <a:off x="12893765" y="6812118"/>
            <a:ext cx="4039231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The measurements reflect what they are supposed to measure.</a:t>
            </a:r>
            <a:endParaRPr/>
          </a:p>
        </p:txBody>
      </p:sp>
      <p:sp>
        <p:nvSpPr>
          <p:cNvPr id="269" name="Google Shape;269;p6"/>
          <p:cNvSpPr txBox="1"/>
          <p:nvPr/>
        </p:nvSpPr>
        <p:spPr>
          <a:xfrm>
            <a:off x="8935907" y="5153019"/>
            <a:ext cx="2482246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ACCESSIBILITY</a:t>
            </a:r>
            <a:endParaRPr/>
          </a:p>
        </p:txBody>
      </p:sp>
      <p:sp>
        <p:nvSpPr>
          <p:cNvPr id="270" name="Google Shape;270;p6"/>
          <p:cNvSpPr txBox="1"/>
          <p:nvPr/>
        </p:nvSpPr>
        <p:spPr>
          <a:xfrm>
            <a:off x="3256404" y="5157781"/>
            <a:ext cx="1876741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SECURE</a:t>
            </a:r>
            <a:endParaRPr/>
          </a:p>
        </p:txBody>
      </p:sp>
      <p:sp>
        <p:nvSpPr>
          <p:cNvPr id="271" name="Google Shape;271;p6"/>
          <p:cNvSpPr txBox="1"/>
          <p:nvPr/>
        </p:nvSpPr>
        <p:spPr>
          <a:xfrm>
            <a:off x="14777054" y="5157781"/>
            <a:ext cx="2482246" cy="42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4" u="none" cap="none" strike="noStrike">
                <a:solidFill>
                  <a:srgbClr val="FFC736"/>
                </a:solidFill>
                <a:latin typeface="Roboto Mono"/>
                <a:ea typeface="Roboto Mono"/>
                <a:cs typeface="Roboto Mono"/>
                <a:sym typeface="Roboto Mono"/>
              </a:rPr>
              <a:t>VALIDITY</a:t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15608455" y="176951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/>
          <p:nvPr/>
        </p:nvSpPr>
        <p:spPr>
          <a:xfrm flipH="1" rot="10800000">
            <a:off x="0" y="0"/>
            <a:ext cx="1997964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grpSp>
        <p:nvGrpSpPr>
          <p:cNvPr id="278" name="Google Shape;278;p7"/>
          <p:cNvGrpSpPr/>
          <p:nvPr/>
        </p:nvGrpSpPr>
        <p:grpSpPr>
          <a:xfrm>
            <a:off x="0" y="8561675"/>
            <a:ext cx="19979871" cy="1289055"/>
            <a:chOff x="0" y="0"/>
            <a:chExt cx="5111641" cy="339502"/>
          </a:xfrm>
        </p:grpSpPr>
        <p:sp>
          <p:nvSpPr>
            <p:cNvPr id="279" name="Google Shape;279;p7"/>
            <p:cNvSpPr/>
            <p:nvPr/>
          </p:nvSpPr>
          <p:spPr>
            <a:xfrm>
              <a:off x="0" y="0"/>
              <a:ext cx="5111641" cy="339502"/>
            </a:xfrm>
            <a:custGeom>
              <a:rect b="b" l="l" r="r" t="t"/>
              <a:pathLst>
                <a:path extrusionOk="0" h="339502" w="5111641">
                  <a:moveTo>
                    <a:pt x="26726" y="0"/>
                  </a:moveTo>
                  <a:lnTo>
                    <a:pt x="5084914" y="0"/>
                  </a:lnTo>
                  <a:cubicBezTo>
                    <a:pt x="5099675" y="0"/>
                    <a:pt x="5111641" y="11966"/>
                    <a:pt x="5111641" y="26726"/>
                  </a:cubicBezTo>
                  <a:lnTo>
                    <a:pt x="5111641" y="312776"/>
                  </a:lnTo>
                  <a:cubicBezTo>
                    <a:pt x="5111641" y="327536"/>
                    <a:pt x="5099675" y="339502"/>
                    <a:pt x="5084914" y="339502"/>
                  </a:cubicBezTo>
                  <a:lnTo>
                    <a:pt x="26726" y="339502"/>
                  </a:lnTo>
                  <a:cubicBezTo>
                    <a:pt x="11966" y="339502"/>
                    <a:pt x="0" y="327536"/>
                    <a:pt x="0" y="312776"/>
                  </a:cubicBezTo>
                  <a:lnTo>
                    <a:pt x="0" y="26726"/>
                  </a:lnTo>
                  <a:cubicBezTo>
                    <a:pt x="0" y="11966"/>
                    <a:pt x="11966" y="0"/>
                    <a:pt x="26726" y="0"/>
                  </a:cubicBez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0" y="28575"/>
              <a:ext cx="5111641" cy="310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7"/>
          <p:cNvSpPr txBox="1"/>
          <p:nvPr/>
        </p:nvSpPr>
        <p:spPr>
          <a:xfrm>
            <a:off x="1157896" y="2157217"/>
            <a:ext cx="8912250" cy="911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STANDARDS</a:t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1054552" y="3983471"/>
            <a:ext cx="4887892" cy="3457073"/>
          </a:xfrm>
          <a:custGeom>
            <a:rect b="b" l="l" r="r" t="t"/>
            <a:pathLst>
              <a:path extrusionOk="0" h="3457073" w="4887892">
                <a:moveTo>
                  <a:pt x="0" y="0"/>
                </a:moveTo>
                <a:lnTo>
                  <a:pt x="4887892" y="0"/>
                </a:lnTo>
                <a:lnTo>
                  <a:pt x="4887892" y="3457073"/>
                </a:lnTo>
                <a:lnTo>
                  <a:pt x="0" y="3457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7"/>
          <p:cNvSpPr/>
          <p:nvPr/>
        </p:nvSpPr>
        <p:spPr>
          <a:xfrm>
            <a:off x="6725906" y="3983471"/>
            <a:ext cx="4887892" cy="3457073"/>
          </a:xfrm>
          <a:custGeom>
            <a:rect b="b" l="l" r="r" t="t"/>
            <a:pathLst>
              <a:path extrusionOk="0" h="3457073" w="4887892">
                <a:moveTo>
                  <a:pt x="0" y="0"/>
                </a:moveTo>
                <a:lnTo>
                  <a:pt x="4887892" y="0"/>
                </a:lnTo>
                <a:lnTo>
                  <a:pt x="4887892" y="3457073"/>
                </a:lnTo>
                <a:lnTo>
                  <a:pt x="0" y="3457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7"/>
          <p:cNvSpPr/>
          <p:nvPr/>
        </p:nvSpPr>
        <p:spPr>
          <a:xfrm>
            <a:off x="12397260" y="3983471"/>
            <a:ext cx="4887892" cy="3457073"/>
          </a:xfrm>
          <a:custGeom>
            <a:rect b="b" l="l" r="r" t="t"/>
            <a:pathLst>
              <a:path extrusionOk="0" h="3457073" w="4887892">
                <a:moveTo>
                  <a:pt x="0" y="0"/>
                </a:moveTo>
                <a:lnTo>
                  <a:pt x="4887892" y="0"/>
                </a:lnTo>
                <a:lnTo>
                  <a:pt x="4887892" y="3457073"/>
                </a:lnTo>
                <a:lnTo>
                  <a:pt x="0" y="3457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7"/>
          <p:cNvSpPr txBox="1"/>
          <p:nvPr/>
        </p:nvSpPr>
        <p:spPr>
          <a:xfrm>
            <a:off x="2773227" y="4387111"/>
            <a:ext cx="1918097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ACCURATE</a:t>
            </a:r>
            <a:endParaRPr/>
          </a:p>
        </p:txBody>
      </p:sp>
      <p:sp>
        <p:nvSpPr>
          <p:cNvPr id="286" name="Google Shape;286;p7"/>
          <p:cNvSpPr txBox="1"/>
          <p:nvPr/>
        </p:nvSpPr>
        <p:spPr>
          <a:xfrm>
            <a:off x="2770250" y="5564878"/>
            <a:ext cx="1924050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COMPLETE</a:t>
            </a:r>
            <a:endParaRPr/>
          </a:p>
        </p:txBody>
      </p:sp>
      <p:sp>
        <p:nvSpPr>
          <p:cNvPr id="287" name="Google Shape;287;p7"/>
          <p:cNvSpPr txBox="1"/>
          <p:nvPr/>
        </p:nvSpPr>
        <p:spPr>
          <a:xfrm>
            <a:off x="2625589" y="6744962"/>
            <a:ext cx="2213372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CONSISTENT</a:t>
            </a:r>
            <a:endParaRPr/>
          </a:p>
        </p:txBody>
      </p:sp>
      <p:sp>
        <p:nvSpPr>
          <p:cNvPr id="288" name="Google Shape;288;p7"/>
          <p:cNvSpPr txBox="1"/>
          <p:nvPr/>
        </p:nvSpPr>
        <p:spPr>
          <a:xfrm>
            <a:off x="8506707" y="4387111"/>
            <a:ext cx="1855143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RELEVANT</a:t>
            </a:r>
            <a:endParaRPr/>
          </a:p>
        </p:txBody>
      </p:sp>
      <p:sp>
        <p:nvSpPr>
          <p:cNvPr id="289" name="Google Shape;289;p7"/>
          <p:cNvSpPr txBox="1"/>
          <p:nvPr/>
        </p:nvSpPr>
        <p:spPr>
          <a:xfrm>
            <a:off x="8798410" y="5564878"/>
            <a:ext cx="1271736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TIMELY</a:t>
            </a:r>
            <a:endParaRPr/>
          </a:p>
        </p:txBody>
      </p:sp>
      <p:sp>
        <p:nvSpPr>
          <p:cNvPr id="290" name="Google Shape;290;p7"/>
          <p:cNvSpPr txBox="1"/>
          <p:nvPr/>
        </p:nvSpPr>
        <p:spPr>
          <a:xfrm>
            <a:off x="8626365" y="6744962"/>
            <a:ext cx="1615827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TRUSTED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14407228" y="4387111"/>
            <a:ext cx="1398538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SECURE</a:t>
            </a:r>
            <a:endParaRPr/>
          </a:p>
        </p:txBody>
      </p:sp>
      <p:sp>
        <p:nvSpPr>
          <p:cNvPr id="292" name="Google Shape;292;p7"/>
          <p:cNvSpPr txBox="1"/>
          <p:nvPr/>
        </p:nvSpPr>
        <p:spPr>
          <a:xfrm>
            <a:off x="13814669" y="5564878"/>
            <a:ext cx="2583656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ACCESSIBILITY</a:t>
            </a:r>
            <a:endParaRPr/>
          </a:p>
        </p:txBody>
      </p:sp>
      <p:sp>
        <p:nvSpPr>
          <p:cNvPr id="293" name="Google Shape;293;p7"/>
          <p:cNvSpPr txBox="1"/>
          <p:nvPr/>
        </p:nvSpPr>
        <p:spPr>
          <a:xfrm>
            <a:off x="14298955" y="6744962"/>
            <a:ext cx="1615083" cy="34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VALIDITY</a:t>
            </a:r>
            <a:endParaRPr/>
          </a:p>
        </p:txBody>
      </p:sp>
      <p:sp>
        <p:nvSpPr>
          <p:cNvPr id="294" name="Google Shape;294;p7"/>
          <p:cNvSpPr txBox="1"/>
          <p:nvPr/>
        </p:nvSpPr>
        <p:spPr>
          <a:xfrm>
            <a:off x="1157896" y="633847"/>
            <a:ext cx="8912250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14841206" y="-1418561"/>
            <a:ext cx="3667316" cy="4114800"/>
          </a:xfrm>
          <a:custGeom>
            <a:rect b="b" l="l" r="r" t="t"/>
            <a:pathLst>
              <a:path extrusionOk="0" h="4114800" w="3667316">
                <a:moveTo>
                  <a:pt x="0" y="0"/>
                </a:moveTo>
                <a:lnTo>
                  <a:pt x="3667316" y="0"/>
                </a:lnTo>
                <a:lnTo>
                  <a:pt x="36673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/>
          <p:nvPr/>
        </p:nvSpPr>
        <p:spPr>
          <a:xfrm flipH="1"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831" l="0" r="0" t="-12831"/>
            </a:stretch>
          </a:blipFill>
          <a:ln>
            <a:noFill/>
          </a:ln>
        </p:spPr>
      </p:sp>
      <p:sp>
        <p:nvSpPr>
          <p:cNvPr id="301" name="Google Shape;301;p8"/>
          <p:cNvSpPr/>
          <p:nvPr/>
        </p:nvSpPr>
        <p:spPr>
          <a:xfrm rot="5400000">
            <a:off x="11238034" y="2883513"/>
            <a:ext cx="12801600" cy="6400800"/>
          </a:xfrm>
          <a:custGeom>
            <a:rect b="b" l="l" r="r" t="t"/>
            <a:pathLst>
              <a:path extrusionOk="0" h="6400800" w="12801600">
                <a:moveTo>
                  <a:pt x="12801600" y="0"/>
                </a:moveTo>
                <a:lnTo>
                  <a:pt x="0" y="0"/>
                </a:lnTo>
                <a:lnTo>
                  <a:pt x="0" y="6400800"/>
                </a:lnTo>
                <a:lnTo>
                  <a:pt x="12801600" y="6400800"/>
                </a:lnTo>
                <a:lnTo>
                  <a:pt x="128016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8"/>
          <p:cNvSpPr/>
          <p:nvPr/>
        </p:nvSpPr>
        <p:spPr>
          <a:xfrm>
            <a:off x="9865620" y="707779"/>
            <a:ext cx="10574879" cy="9157368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8"/>
          <p:cNvSpPr/>
          <p:nvPr/>
        </p:nvSpPr>
        <p:spPr>
          <a:xfrm>
            <a:off x="10658087" y="1467704"/>
            <a:ext cx="8989944" cy="7637517"/>
          </a:xfrm>
          <a:custGeom>
            <a:rect b="b" l="l" r="r" t="t"/>
            <a:pathLst>
              <a:path extrusionOk="0" h="3638199" w="4282440">
                <a:moveTo>
                  <a:pt x="3211830" y="0"/>
                </a:moveTo>
                <a:lnTo>
                  <a:pt x="1070610" y="0"/>
                </a:lnTo>
                <a:lnTo>
                  <a:pt x="0" y="1819100"/>
                </a:lnTo>
                <a:lnTo>
                  <a:pt x="1070610" y="3638199"/>
                </a:lnTo>
                <a:lnTo>
                  <a:pt x="3211830" y="3638199"/>
                </a:lnTo>
                <a:lnTo>
                  <a:pt x="4282440" y="18191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63" l="-26971" r="0" t="-963"/>
            </a:stretch>
          </a:blipFill>
          <a:ln>
            <a:noFill/>
          </a:ln>
        </p:spPr>
      </p:sp>
      <p:sp>
        <p:nvSpPr>
          <p:cNvPr id="304" name="Google Shape;304;p8"/>
          <p:cNvSpPr/>
          <p:nvPr/>
        </p:nvSpPr>
        <p:spPr>
          <a:xfrm>
            <a:off x="0" y="6580273"/>
            <a:ext cx="4220449" cy="4735427"/>
          </a:xfrm>
          <a:custGeom>
            <a:rect b="b" l="l" r="r" t="t"/>
            <a:pathLst>
              <a:path extrusionOk="0" h="4735427" w="4220449">
                <a:moveTo>
                  <a:pt x="0" y="0"/>
                </a:moveTo>
                <a:lnTo>
                  <a:pt x="4220449" y="0"/>
                </a:lnTo>
                <a:lnTo>
                  <a:pt x="4220449" y="4735427"/>
                </a:lnTo>
                <a:lnTo>
                  <a:pt x="0" y="4735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8"/>
          <p:cNvSpPr txBox="1"/>
          <p:nvPr/>
        </p:nvSpPr>
        <p:spPr>
          <a:xfrm>
            <a:off x="1028700" y="2169335"/>
            <a:ext cx="8391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E6FFFE"/>
                </a:solidFill>
                <a:latin typeface="Roboto Mono"/>
                <a:ea typeface="Roboto Mono"/>
                <a:cs typeface="Roboto Mono"/>
                <a:sym typeface="Roboto Mono"/>
              </a:rPr>
              <a:t>WHERE ARE WE NOW?</a:t>
            </a:r>
            <a:endParaRPr/>
          </a:p>
        </p:txBody>
      </p:sp>
      <p:sp>
        <p:nvSpPr>
          <p:cNvPr id="306" name="Google Shape;306;p8"/>
          <p:cNvSpPr txBox="1"/>
          <p:nvPr/>
        </p:nvSpPr>
        <p:spPr>
          <a:xfrm>
            <a:off x="1028700" y="4622700"/>
            <a:ext cx="8260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Self-assessment of our agency data systems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19" l="0" r="0" t="-9220"/>
            </a:stretch>
          </a:blipFill>
          <a:ln>
            <a:noFill/>
          </a:ln>
        </p:spPr>
      </p:sp>
      <p:sp>
        <p:nvSpPr>
          <p:cNvPr id="312" name="Google Shape;312;p9"/>
          <p:cNvSpPr/>
          <p:nvPr/>
        </p:nvSpPr>
        <p:spPr>
          <a:xfrm>
            <a:off x="4622480" y="707779"/>
            <a:ext cx="12352120" cy="8229600"/>
          </a:xfrm>
          <a:custGeom>
            <a:rect b="b" l="l" r="r" t="t"/>
            <a:pathLst>
              <a:path extrusionOk="0"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9"/>
          <p:cNvSpPr txBox="1"/>
          <p:nvPr/>
        </p:nvSpPr>
        <p:spPr>
          <a:xfrm>
            <a:off x="1080900" y="4434947"/>
            <a:ext cx="839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2C3531"/>
                </a:solidFill>
                <a:latin typeface="Roboto Mono"/>
                <a:ea typeface="Roboto Mono"/>
                <a:cs typeface="Roboto Mono"/>
                <a:sym typeface="Roboto Mono"/>
              </a:rPr>
              <a:t>BREAK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