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39_74F94A4B.xml" ContentType="application/vnd.ms-powerpoint.comments+xml"/>
  <Override PartName="/ppt/notesSlides/notesSlide3.xml" ContentType="application/vnd.openxmlformats-officedocument.presentationml.notesSlide+xml"/>
  <Override PartName="/ppt/comments/modernComment_23A_896763D2.xml" ContentType="application/vnd.ms-powerpoint.comments+xml"/>
  <Override PartName="/ppt/comments/modernComment_254_90D81367.xml" ContentType="application/vnd.ms-powerpoint.comments+xml"/>
  <Override PartName="/ppt/comments/modernComment_255_4E3B628A.xml" ContentType="application/vnd.ms-powerpoint.comments+xml"/>
  <Override PartName="/ppt/comments/modernComment_256_6E45755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44_E97BB23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40_8189165D.xml" ContentType="application/vnd.ms-powerpoint.comments+xml"/>
  <Override PartName="/ppt/media/image34.jpg" ContentType="image/jpeg"/>
  <Override PartName="/ppt/notesSlides/notesSlide11.xml" ContentType="application/vnd.openxmlformats-officedocument.presentationml.notesSlide+xml"/>
  <Override PartName="/ppt/comments/modernComment_263_92F6F1CF.xml" ContentType="application/vnd.ms-powerpoint.comments+xml"/>
  <Override PartName="/ppt/comments/modernComment_25E_93AA286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2D_A5745EF2.xml" ContentType="application/vnd.ms-powerpoint.comments+xml"/>
  <Override PartName="/ppt/comments/modernComment_236_63DDEB8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8"/>
  </p:notesMasterIdLst>
  <p:sldIdLst>
    <p:sldId id="600" r:id="rId2"/>
    <p:sldId id="613" r:id="rId3"/>
    <p:sldId id="271" r:id="rId4"/>
    <p:sldId id="567" r:id="rId5"/>
    <p:sldId id="568" r:id="rId6"/>
    <p:sldId id="569" r:id="rId7"/>
    <p:sldId id="614" r:id="rId8"/>
    <p:sldId id="578" r:id="rId9"/>
    <p:sldId id="615" r:id="rId10"/>
    <p:sldId id="570" r:id="rId11"/>
    <p:sldId id="595" r:id="rId12"/>
    <p:sldId id="596" r:id="rId13"/>
    <p:sldId id="597" r:id="rId14"/>
    <p:sldId id="598" r:id="rId15"/>
    <p:sldId id="599" r:id="rId16"/>
    <p:sldId id="571" r:id="rId17"/>
    <p:sldId id="581" r:id="rId18"/>
    <p:sldId id="580" r:id="rId19"/>
    <p:sldId id="582" r:id="rId20"/>
    <p:sldId id="585" r:id="rId21"/>
    <p:sldId id="579" r:id="rId22"/>
    <p:sldId id="603" r:id="rId23"/>
    <p:sldId id="589" r:id="rId24"/>
    <p:sldId id="584" r:id="rId25"/>
    <p:sldId id="576" r:id="rId26"/>
    <p:sldId id="609" r:id="rId27"/>
    <p:sldId id="608" r:id="rId28"/>
    <p:sldId id="610" r:id="rId29"/>
    <p:sldId id="611" r:id="rId30"/>
    <p:sldId id="601" r:id="rId31"/>
    <p:sldId id="594" r:id="rId32"/>
    <p:sldId id="591" r:id="rId33"/>
    <p:sldId id="606" r:id="rId34"/>
    <p:sldId id="607" r:id="rId35"/>
    <p:sldId id="605" r:id="rId36"/>
    <p:sldId id="533" r:id="rId37"/>
    <p:sldId id="557" r:id="rId38"/>
    <p:sldId id="566" r:id="rId39"/>
    <p:sldId id="558" r:id="rId40"/>
    <p:sldId id="559" r:id="rId41"/>
    <p:sldId id="560" r:id="rId42"/>
    <p:sldId id="561" r:id="rId43"/>
    <p:sldId id="562" r:id="rId44"/>
    <p:sldId id="563" r:id="rId45"/>
    <p:sldId id="564" r:id="rId46"/>
    <p:sldId id="565" r:id="rId47"/>
  </p:sldIdLst>
  <p:sldSz cx="9144000" cy="5143500" type="screen16x9"/>
  <p:notesSz cx="7010400" cy="9296400"/>
  <p:embeddedFontLst>
    <p:embeddedFont>
      <p:font typeface="Lato" panose="020F0502020204030203" pitchFamily="34" charset="0"/>
      <p:regular r:id="rId49"/>
      <p:bold r:id="rId50"/>
      <p:italic r:id="rId51"/>
      <p:boldItalic r:id="rId52"/>
    </p:embeddedFont>
    <p:embeddedFont>
      <p:font typeface="Lato Regular" panose="020F0502020204030203" pitchFamily="34" charset="0"/>
      <p:regular r:id="rId53"/>
    </p:embeddedFont>
    <p:embeddedFont>
      <p:font typeface="Montserrat" panose="00000500000000000000" pitchFamily="2" charset="0"/>
      <p:regular r:id="rId54"/>
      <p:bold r:id="rId55"/>
      <p:italic r:id="rId56"/>
      <p:boldItalic r:id="rId57"/>
    </p:embeddedFont>
    <p:embeddedFont>
      <p:font typeface="MV Boli" panose="02000500030200090000" pitchFamily="2" charset="0"/>
      <p:regular r:id="rId58"/>
    </p:embeddedFont>
    <p:embeddedFont>
      <p:font typeface="Playfair Display" panose="000005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9744B1-8EE5-E911-EDDF-DD5878818FBA}" name="Corey Chatis" initials="CC" userId="407fca09f1f5dae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735"/>
    <a:srgbClr val="026670"/>
    <a:srgbClr val="FFD579"/>
    <a:srgbClr val="000000"/>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5154D4-29F4-4F03-94C9-41CD4252387D}">
  <a:tblStyle styleId="{735154D4-29F4-4F03-94C9-41CD4252387D}"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F0"/>
          </a:solidFill>
        </a:fill>
      </a:tcStyle>
    </a:wholeTbl>
    <a:band1H>
      <a:tcTxStyle/>
      <a:tcStyle>
        <a:tcBdr/>
        <a:fill>
          <a:solidFill>
            <a:srgbClr val="CACDE0"/>
          </a:solidFill>
        </a:fill>
      </a:tcStyle>
    </a:band1H>
    <a:band2H>
      <a:tcTxStyle/>
      <a:tcStyle>
        <a:tcBdr/>
      </a:tcStyle>
    </a:band2H>
    <a:band1V>
      <a:tcTxStyle/>
      <a:tcStyle>
        <a:tcBdr/>
        <a:fill>
          <a:solidFill>
            <a:srgbClr val="CACDE0"/>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4"/>
    <p:restoredTop sz="87040"/>
  </p:normalViewPr>
  <p:slideViewPr>
    <p:cSldViewPr snapToGrid="0">
      <p:cViewPr varScale="1">
        <p:scale>
          <a:sx n="112" d="100"/>
          <a:sy n="112" d="100"/>
        </p:scale>
        <p:origin x="240" y="84"/>
      </p:cViewPr>
      <p:guideLst>
        <p:guide orient="horz" pos="1620"/>
        <p:guide pos="2880"/>
      </p:guideLst>
    </p:cSldViewPr>
  </p:slideViewPr>
  <p:notesTextViewPr>
    <p:cViewPr>
      <p:scale>
        <a:sx n="1" d="1"/>
        <a:sy n="1" d="1"/>
      </p:scale>
      <p:origin x="0" y="0"/>
    </p:cViewPr>
  </p:notesTextViewPr>
  <p:sorterViewPr>
    <p:cViewPr>
      <p:scale>
        <a:sx n="90" d="100"/>
        <a:sy n="90" d="100"/>
      </p:scale>
      <p:origin x="0" y="-1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Chatis" userId="407fca09f1f5daef" providerId="LiveId" clId="{ED0D15EA-9475-49BB-AD1D-DF4D54D81867}"/>
    <pc:docChg chg="">
      <pc:chgData name="Corey Chatis" userId="407fca09f1f5daef" providerId="LiveId" clId="{ED0D15EA-9475-49BB-AD1D-DF4D54D81867}" dt="2024-03-19T18:40:19.697" v="11"/>
      <pc:docMkLst>
        <pc:docMk/>
      </pc:docMkLst>
      <pc:sldChg chg="addCm">
        <pc:chgData name="Corey Chatis" userId="407fca09f1f5daef" providerId="LiveId" clId="{ED0D15EA-9475-49BB-AD1D-DF4D54D81867}" dt="2024-03-19T18:40:19.697" v="11"/>
        <pc:sldMkLst>
          <pc:docMk/>
          <pc:sldMk cId="2775867122" sldId="557"/>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40:19.697" v="11"/>
              <pc2:cmMkLst xmlns:pc2="http://schemas.microsoft.com/office/powerpoint/2019/9/main/command">
                <pc:docMk/>
                <pc:sldMk cId="2775867122" sldId="557"/>
                <pc2:cmMk id="{2530EC03-A91B-46F7-A756-3458FF936E58}"/>
              </pc2:cmMkLst>
            </pc226:cmChg>
          </p:ext>
        </pc:extLst>
      </pc:sldChg>
      <pc:sldChg chg="addCm">
        <pc:chgData name="Corey Chatis" userId="407fca09f1f5daef" providerId="LiveId" clId="{ED0D15EA-9475-49BB-AD1D-DF4D54D81867}" dt="2024-03-19T18:38:59.405" v="10"/>
        <pc:sldMkLst>
          <pc:docMk/>
          <pc:sldMk cId="1675488142" sldId="566"/>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38:59.405" v="10"/>
              <pc2:cmMkLst xmlns:pc2="http://schemas.microsoft.com/office/powerpoint/2019/9/main/command">
                <pc:docMk/>
                <pc:sldMk cId="1675488142" sldId="566"/>
                <pc2:cmMk id="{75BD3B27-F439-4C46-AE1F-299F5B4A2FEF}"/>
              </pc2:cmMkLst>
            </pc226:cmChg>
          </p:ext>
        </pc:extLst>
      </pc:sldChg>
      <pc:sldChg chg="addCm">
        <pc:chgData name="Corey Chatis" userId="407fca09f1f5daef" providerId="LiveId" clId="{ED0D15EA-9475-49BB-AD1D-DF4D54D81867}" dt="2024-03-19T18:19:51.150" v="0"/>
        <pc:sldMkLst>
          <pc:docMk/>
          <pc:sldMk cId="1962494539" sldId="569"/>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19:51.150" v="0"/>
              <pc2:cmMkLst xmlns:pc2="http://schemas.microsoft.com/office/powerpoint/2019/9/main/command">
                <pc:docMk/>
                <pc:sldMk cId="1962494539" sldId="569"/>
                <pc2:cmMk id="{4B09EECA-3420-4C79-BD54-69E90DED28A9}"/>
              </pc2:cmMkLst>
            </pc226:cmChg>
          </p:ext>
        </pc:extLst>
      </pc:sldChg>
      <pc:sldChg chg="addCm modCm">
        <pc:chgData name="Corey Chatis" userId="407fca09f1f5daef" providerId="LiveId" clId="{ED0D15EA-9475-49BB-AD1D-DF4D54D81867}" dt="2024-03-19T18:21:22.830" v="2"/>
        <pc:sldMkLst>
          <pc:docMk/>
          <pc:sldMk cId="2305254354" sldId="570"/>
        </pc:sldMkLst>
        <pc:extLst>
          <p:ext xmlns:p="http://schemas.openxmlformats.org/presentationml/2006/main" uri="{D6D511B9-2390-475A-947B-AFAB55BFBCF1}">
            <pc226:cmChg xmlns:pc226="http://schemas.microsoft.com/office/powerpoint/2022/06/main/command" chg="add mod">
              <pc226:chgData name="Corey Chatis" userId="407fca09f1f5daef" providerId="LiveId" clId="{ED0D15EA-9475-49BB-AD1D-DF4D54D81867}" dt="2024-03-19T18:21:22.830" v="2"/>
              <pc2:cmMkLst xmlns:pc2="http://schemas.microsoft.com/office/powerpoint/2019/9/main/command">
                <pc:docMk/>
                <pc:sldMk cId="2305254354" sldId="570"/>
                <pc2:cmMk id="{8A01AFC0-5393-4992-A960-15B1FC4AFE57}"/>
              </pc2:cmMkLst>
            </pc226:cmChg>
          </p:ext>
        </pc:extLst>
      </pc:sldChg>
      <pc:sldChg chg="addCm">
        <pc:chgData name="Corey Chatis" userId="407fca09f1f5daef" providerId="LiveId" clId="{ED0D15EA-9475-49BB-AD1D-DF4D54D81867}" dt="2024-03-19T18:35:48.599" v="7"/>
        <pc:sldMkLst>
          <pc:docMk/>
          <pc:sldMk cId="2173245021" sldId="576"/>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35:48.599" v="7"/>
              <pc2:cmMkLst xmlns:pc2="http://schemas.microsoft.com/office/powerpoint/2019/9/main/command">
                <pc:docMk/>
                <pc:sldMk cId="2173245021" sldId="576"/>
                <pc2:cmMk id="{A5DEE0F2-CDE1-4ABB-B4ED-8AF2989966AA}"/>
              </pc2:cmMkLst>
            </pc226:cmChg>
          </p:ext>
        </pc:extLst>
      </pc:sldChg>
      <pc:sldChg chg="addCm">
        <pc:chgData name="Corey Chatis" userId="407fca09f1f5daef" providerId="LiveId" clId="{ED0D15EA-9475-49BB-AD1D-DF4D54D81867}" dt="2024-03-19T18:26:36.594" v="5"/>
        <pc:sldMkLst>
          <pc:docMk/>
          <pc:sldMk cId="3917197879" sldId="580"/>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26:36.594" v="5"/>
              <pc2:cmMkLst xmlns:pc2="http://schemas.microsoft.com/office/powerpoint/2019/9/main/command">
                <pc:docMk/>
                <pc:sldMk cId="3917197879" sldId="580"/>
                <pc2:cmMk id="{F5967E8B-4A5D-4DA4-B533-0ED2E67860FD}"/>
              </pc2:cmMkLst>
            </pc226:cmChg>
          </p:ext>
        </pc:extLst>
      </pc:sldChg>
      <pc:sldChg chg="addCm">
        <pc:chgData name="Corey Chatis" userId="407fca09f1f5daef" providerId="LiveId" clId="{ED0D15EA-9475-49BB-AD1D-DF4D54D81867}" dt="2024-03-19T18:22:53.983" v="3"/>
        <pc:sldMkLst>
          <pc:docMk/>
          <pc:sldMk cId="2430079847" sldId="596"/>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22:53.983" v="3"/>
              <pc2:cmMkLst xmlns:pc2="http://schemas.microsoft.com/office/powerpoint/2019/9/main/command">
                <pc:docMk/>
                <pc:sldMk cId="2430079847" sldId="596"/>
                <pc2:cmMk id="{EFA90BB5-430B-43A9-8734-174245CF954F}"/>
              </pc2:cmMkLst>
            </pc226:cmChg>
          </p:ext>
        </pc:extLst>
      </pc:sldChg>
      <pc:sldChg chg="addCm">
        <pc:chgData name="Corey Chatis" userId="407fca09f1f5daef" providerId="LiveId" clId="{ED0D15EA-9475-49BB-AD1D-DF4D54D81867}" dt="2024-03-19T18:24:41.845" v="4"/>
        <pc:sldMkLst>
          <pc:docMk/>
          <pc:sldMk cId="1312514698" sldId="597"/>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24:41.845" v="4"/>
              <pc2:cmMkLst xmlns:pc2="http://schemas.microsoft.com/office/powerpoint/2019/9/main/command">
                <pc:docMk/>
                <pc:sldMk cId="1312514698" sldId="597"/>
                <pc2:cmMk id="{5862C608-5173-4726-A02A-ECED92A115C9}"/>
              </pc2:cmMkLst>
            </pc226:cmChg>
          </p:ext>
        </pc:extLst>
      </pc:sldChg>
      <pc:sldChg chg="addCm">
        <pc:chgData name="Corey Chatis" userId="407fca09f1f5daef" providerId="LiveId" clId="{ED0D15EA-9475-49BB-AD1D-DF4D54D81867}" dt="2024-03-19T18:34:57.741" v="6"/>
        <pc:sldMkLst>
          <pc:docMk/>
          <pc:sldMk cId="1850045780" sldId="598"/>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34:57.741" v="6"/>
              <pc2:cmMkLst xmlns:pc2="http://schemas.microsoft.com/office/powerpoint/2019/9/main/command">
                <pc:docMk/>
                <pc:sldMk cId="1850045780" sldId="598"/>
                <pc2:cmMk id="{2DA896AF-AD3C-47B7-8D4F-4ED9E354B420}"/>
              </pc2:cmMkLst>
            </pc226:cmChg>
          </p:ext>
        </pc:extLst>
      </pc:sldChg>
      <pc:sldChg chg="addCm">
        <pc:chgData name="Corey Chatis" userId="407fca09f1f5daef" providerId="LiveId" clId="{ED0D15EA-9475-49BB-AD1D-DF4D54D81867}" dt="2024-03-19T18:37:54.419" v="9"/>
        <pc:sldMkLst>
          <pc:docMk/>
          <pc:sldMk cId="2477402210" sldId="606"/>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37:54.419" v="9"/>
              <pc2:cmMkLst xmlns:pc2="http://schemas.microsoft.com/office/powerpoint/2019/9/main/command">
                <pc:docMk/>
                <pc:sldMk cId="2477402210" sldId="606"/>
                <pc2:cmMk id="{6697B15D-EF86-470A-B93E-F389D18B9CAD}"/>
              </pc2:cmMkLst>
            </pc226:cmChg>
          </p:ext>
        </pc:extLst>
      </pc:sldChg>
      <pc:sldChg chg="addCm">
        <pc:chgData name="Corey Chatis" userId="407fca09f1f5daef" providerId="LiveId" clId="{ED0D15EA-9475-49BB-AD1D-DF4D54D81867}" dt="2024-03-19T18:36:21.081" v="8"/>
        <pc:sldMkLst>
          <pc:docMk/>
          <pc:sldMk cId="2465657295" sldId="611"/>
        </pc:sldMkLst>
        <pc:extLst>
          <p:ext xmlns:p="http://schemas.openxmlformats.org/presentationml/2006/main" uri="{D6D511B9-2390-475A-947B-AFAB55BFBCF1}">
            <pc226:cmChg xmlns:pc226="http://schemas.microsoft.com/office/powerpoint/2022/06/main/command" chg="add">
              <pc226:chgData name="Corey Chatis" userId="407fca09f1f5daef" providerId="LiveId" clId="{ED0D15EA-9475-49BB-AD1D-DF4D54D81867}" dt="2024-03-19T18:36:21.081" v="8"/>
              <pc2:cmMkLst xmlns:pc2="http://schemas.microsoft.com/office/powerpoint/2019/9/main/command">
                <pc:docMk/>
                <pc:sldMk cId="2465657295" sldId="611"/>
                <pc2:cmMk id="{B3AF1987-4258-4607-93DA-EFD9D63FB48A}"/>
              </pc2:cmMkLst>
            </pc226:cmChg>
          </p:ext>
        </pc:extLst>
      </pc:sldChg>
    </pc:docChg>
  </pc:docChgLst>
</pc:chgInfo>
</file>

<file path=ppt/comments/modernComment_22D_A5745EF2.xml><?xml version="1.0" encoding="utf-8"?>
<p188:cmLst xmlns:a="http://schemas.openxmlformats.org/drawingml/2006/main" xmlns:r="http://schemas.openxmlformats.org/officeDocument/2006/relationships" xmlns:p188="http://schemas.microsoft.com/office/powerpoint/2018/8/main">
  <p188:cm id="{2530EC03-A91B-46F7-A756-3458FF936E58}" authorId="{549744B1-8EE5-E911-EDDF-DD5878818FBA}" created="2024-03-19T18:40:19.697">
    <pc:sldMkLst xmlns:pc="http://schemas.microsoft.com/office/powerpoint/2013/main/command">
      <pc:docMk/>
      <pc:sldMk cId="2775867122" sldId="557"/>
    </pc:sldMkLst>
    <p188:txBody>
      <a:bodyPr/>
      <a:lstStyle/>
      <a:p>
        <a:r>
          <a:rPr lang="en-US"/>
          <a:t>I'm not sure how you're planning to incorporate these additional slides, but I would encourage you to have a slide early on to address the scope of the FY23 grant and how this data governance program will be critical to accomplishing the grant outcomes.</a:t>
        </a:r>
      </a:p>
    </p188:txBody>
  </p188:cm>
</p188:cmLst>
</file>

<file path=ppt/comments/modernComment_236_63DDEB8E.xml><?xml version="1.0" encoding="utf-8"?>
<p188:cmLst xmlns:a="http://schemas.openxmlformats.org/drawingml/2006/main" xmlns:r="http://schemas.openxmlformats.org/officeDocument/2006/relationships" xmlns:p188="http://schemas.microsoft.com/office/powerpoint/2018/8/main">
  <p188:cm id="{75BD3B27-F439-4C46-AE1F-299F5B4A2FEF}" authorId="{549744B1-8EE5-E911-EDDF-DD5878818FBA}" created="2024-03-19T18:38:59.405">
    <ac:deMkLst xmlns:ac="http://schemas.microsoft.com/office/drawing/2013/main/command">
      <pc:docMk xmlns:pc="http://schemas.microsoft.com/office/powerpoint/2013/main/command"/>
      <pc:sldMk xmlns:pc="http://schemas.microsoft.com/office/powerpoint/2013/main/command" cId="1675488142" sldId="566"/>
      <ac:picMk id="9" creationId="{B9A0E84C-D119-C5F4-CBD6-C9C88B0B21FC}"/>
    </ac:deMkLst>
    <p188:txBody>
      <a:bodyPr/>
      <a:lstStyle/>
      <a:p>
        <a:r>
          <a:rPr lang="en-US"/>
          <a:t>The bottom row are outputs (not outcomes).</a:t>
        </a:r>
      </a:p>
    </p188:txBody>
  </p188:cm>
</p188:cmLst>
</file>

<file path=ppt/comments/modernComment_239_74F94A4B.xml><?xml version="1.0" encoding="utf-8"?>
<p188:cmLst xmlns:a="http://schemas.openxmlformats.org/drawingml/2006/main" xmlns:r="http://schemas.openxmlformats.org/officeDocument/2006/relationships" xmlns:p188="http://schemas.microsoft.com/office/powerpoint/2018/8/main">
  <p188:cm id="{4B09EECA-3420-4C79-BD54-69E90DED28A9}" authorId="{549744B1-8EE5-E911-EDDF-DD5878818FBA}" created="2024-03-19T18:19:51.149">
    <pc:sldMkLst xmlns:pc="http://schemas.microsoft.com/office/powerpoint/2013/main/command">
      <pc:docMk/>
      <pc:sldMk cId="1962494539" sldId="569"/>
    </pc:sldMkLst>
    <p188:txBody>
      <a:bodyPr/>
      <a:lstStyle/>
      <a:p>
        <a:r>
          <a:rPr lang="en-US"/>
          <a:t>I'd suggest expanding the first bullet to: Develop common understanding of the structure, expectations and operations of the P-20W data governance program and how it will support the SLDS grant.</a:t>
        </a:r>
      </a:p>
    </p188:txBody>
  </p188:cm>
</p188:cmLst>
</file>

<file path=ppt/comments/modernComment_23A_896763D2.xml><?xml version="1.0" encoding="utf-8"?>
<p188:cmLst xmlns:a="http://schemas.openxmlformats.org/drawingml/2006/main" xmlns:r="http://schemas.openxmlformats.org/officeDocument/2006/relationships" xmlns:p188="http://schemas.microsoft.com/office/powerpoint/2018/8/main">
  <p188:cm id="{8A01AFC0-5393-4992-A960-15B1FC4AFE57}" authorId="{549744B1-8EE5-E911-EDDF-DD5878818FBA}" created="2024-03-19T18:21:09.918">
    <pc:sldMkLst xmlns:pc="http://schemas.microsoft.com/office/powerpoint/2013/main/command">
      <pc:docMk/>
      <pc:sldMk cId="2305254354" sldId="570"/>
    </pc:sldMkLst>
    <p188:txBody>
      <a:bodyPr/>
      <a:lstStyle/>
      <a:p>
        <a:r>
          <a:rPr lang="en-US"/>
          <a:t>It may not need to be a bullet, but it is worth mentioning that P-20W data governance does not usurp the authority of each partner agency over their own data. (This is sometimes a concern).</a:t>
        </a:r>
      </a:p>
    </p188:txBody>
  </p188:cm>
</p188:cmLst>
</file>

<file path=ppt/comments/modernComment_240_8189165D.xml><?xml version="1.0" encoding="utf-8"?>
<p188:cmLst xmlns:a="http://schemas.openxmlformats.org/drawingml/2006/main" xmlns:r="http://schemas.openxmlformats.org/officeDocument/2006/relationships" xmlns:p188="http://schemas.microsoft.com/office/powerpoint/2018/8/main">
  <p188:cm id="{A5DEE0F2-CDE1-4ABB-B4ED-8AF2989966AA}" authorId="{549744B1-8EE5-E911-EDDF-DD5878818FBA}" created="2024-03-19T18:35:48.599">
    <pc:sldMkLst xmlns:pc="http://schemas.microsoft.com/office/powerpoint/2013/main/command">
      <pc:docMk/>
      <pc:sldMk cId="2173245021" sldId="576"/>
    </pc:sldMkLst>
    <p188:txBody>
      <a:bodyPr/>
      <a:lstStyle/>
      <a:p>
        <a:r>
          <a:rPr lang="en-US"/>
          <a:t>Typo in third bullet: should be "...will have a defined agenda"</a:t>
        </a:r>
      </a:p>
    </p188:txBody>
  </p188:cm>
</p188:cmLst>
</file>

<file path=ppt/comments/modernComment_244_E97BB237.xml><?xml version="1.0" encoding="utf-8"?>
<p188:cmLst xmlns:a="http://schemas.openxmlformats.org/drawingml/2006/main" xmlns:r="http://schemas.openxmlformats.org/officeDocument/2006/relationships" xmlns:p188="http://schemas.microsoft.com/office/powerpoint/2018/8/main">
  <p188:cm id="{F5967E8B-4A5D-4DA4-B533-0ED2E67860FD}" authorId="{549744B1-8EE5-E911-EDDF-DD5878818FBA}" created="2024-03-19T18:26:36.593">
    <pc:sldMkLst xmlns:pc="http://schemas.microsoft.com/office/powerpoint/2013/main/command">
      <pc:docMk/>
      <pc:sldMk cId="3917197879" sldId="580"/>
    </pc:sldMkLst>
    <p188:txBody>
      <a:bodyPr/>
      <a:lstStyle/>
      <a:p>
        <a:r>
          <a:rPr lang="en-US"/>
          <a:t>Either on this slide or the next, ensure you clarify why both a data steward and IT rep are necessary and how the role of each is distinct from and collaborates with the other. An example of the type of subject matter expertise needed from a steward versus IT could be helpful. </a:t>
        </a:r>
      </a:p>
    </p188:txBody>
  </p188:cm>
</p188:cmLst>
</file>

<file path=ppt/comments/modernComment_254_90D81367.xml><?xml version="1.0" encoding="utf-8"?>
<p188:cmLst xmlns:a="http://schemas.openxmlformats.org/drawingml/2006/main" xmlns:r="http://schemas.openxmlformats.org/officeDocument/2006/relationships" xmlns:p188="http://schemas.microsoft.com/office/powerpoint/2018/8/main">
  <p188:cm id="{EFA90BB5-430B-43A9-8734-174245CF954F}" authorId="{549744B1-8EE5-E911-EDDF-DD5878818FBA}" created="2024-03-19T18:22:53.983">
    <pc:sldMkLst xmlns:pc="http://schemas.microsoft.com/office/powerpoint/2013/main/command">
      <pc:docMk/>
      <pc:sldMk cId="2430079847" sldId="596"/>
    </pc:sldMkLst>
    <p188:txBody>
      <a:bodyPr/>
      <a:lstStyle/>
      <a:p>
        <a:r>
          <a:rPr lang="en-US"/>
          <a:t>You mention it later, but consider also including here that they should ensure that their appointed staff dedicate the necessary time and commitment to contribute to the data governance program.</a:t>
        </a:r>
      </a:p>
    </p188:txBody>
  </p188:cm>
</p188:cmLst>
</file>

<file path=ppt/comments/modernComment_255_4E3B628A.xml><?xml version="1.0" encoding="utf-8"?>
<p188:cmLst xmlns:a="http://schemas.openxmlformats.org/drawingml/2006/main" xmlns:r="http://schemas.openxmlformats.org/officeDocument/2006/relationships" xmlns:p188="http://schemas.microsoft.com/office/powerpoint/2018/8/main">
  <p188:cm id="{5862C608-5173-4726-A02A-ECED92A115C9}" authorId="{549744B1-8EE5-E911-EDDF-DD5878818FBA}" created="2024-03-19T18:24:41.845">
    <pc:sldMkLst xmlns:pc="http://schemas.microsoft.com/office/powerpoint/2013/main/command">
      <pc:docMk/>
      <pc:sldMk cId="1312514698" sldId="597"/>
    </pc:sldMkLst>
    <p188:txBody>
      <a:bodyPr/>
      <a:lstStyle/>
      <a:p>
        <a:r>
          <a:rPr lang="en-US"/>
          <a:t>The last bullet may raise concerns about the risk level of the work - is that purposeful?</a:t>
        </a:r>
      </a:p>
    </p188:txBody>
  </p188:cm>
</p188:cmLst>
</file>

<file path=ppt/comments/modernComment_256_6E457554.xml><?xml version="1.0" encoding="utf-8"?>
<p188:cmLst xmlns:a="http://schemas.openxmlformats.org/drawingml/2006/main" xmlns:r="http://schemas.openxmlformats.org/officeDocument/2006/relationships" xmlns:p188="http://schemas.microsoft.com/office/powerpoint/2018/8/main">
  <p188:cm id="{2DA896AF-AD3C-47B7-8D4F-4ED9E354B420}" authorId="{549744B1-8EE5-E911-EDDF-DD5878818FBA}" created="2024-03-19T18:34:57.741">
    <pc:sldMkLst xmlns:pc="http://schemas.microsoft.com/office/powerpoint/2013/main/command">
      <pc:docMk/>
      <pc:sldMk cId="1850045780" sldId="598"/>
    </pc:sldMkLst>
    <p188:txBody>
      <a:bodyPr/>
      <a:lstStyle/>
      <a:p>
        <a:r>
          <a:rPr lang="en-US"/>
          <a:t>I would add ensuring coordination and communication with their org's rep on the other group (e.g., progress made, upcoming decisions, etc.).</a:t>
        </a:r>
      </a:p>
    </p188:txBody>
  </p188:cm>
</p188:cmLst>
</file>

<file path=ppt/comments/modernComment_25E_93AA2862.xml><?xml version="1.0" encoding="utf-8"?>
<p188:cmLst xmlns:a="http://schemas.openxmlformats.org/drawingml/2006/main" xmlns:r="http://schemas.openxmlformats.org/officeDocument/2006/relationships" xmlns:p188="http://schemas.microsoft.com/office/powerpoint/2018/8/main">
  <p188:cm id="{6697B15D-EF86-470A-B93E-F389D18B9CAD}" authorId="{549744B1-8EE5-E911-EDDF-DD5878818FBA}" created="2024-03-19T18:37:54.419">
    <ac:txMkLst xmlns:ac="http://schemas.microsoft.com/office/drawing/2013/main/command">
      <pc:docMk xmlns:pc="http://schemas.microsoft.com/office/powerpoint/2013/main/command"/>
      <pc:sldMk xmlns:pc="http://schemas.microsoft.com/office/powerpoint/2013/main/command" cId="2477402210" sldId="606"/>
      <ac:spMk id="3" creationId="{8CB0F06D-D1A5-3520-7CB0-8EC14525E6CD}"/>
      <ac:txMk cp="0" len="159">
        <ac:context len="316" hash="1531287886"/>
      </ac:txMk>
    </ac:txMkLst>
    <p188:pos x="8285369" y="291764"/>
    <p188:txBody>
      <a:bodyPr/>
      <a:lstStyle/>
      <a:p>
        <a:r>
          <a:rPr lang="en-US"/>
          <a:t>Suggest revising main bullet to: We propose that the DGC produce for the Executive Leadership a policy and related processes outlining how data are validated before moving from the source system to the SLDS</a:t>
        </a:r>
      </a:p>
    </p188:txBody>
  </p188:cm>
</p188:cmLst>
</file>

<file path=ppt/comments/modernComment_263_92F6F1CF.xml><?xml version="1.0" encoding="utf-8"?>
<p188:cmLst xmlns:a="http://schemas.openxmlformats.org/drawingml/2006/main" xmlns:r="http://schemas.openxmlformats.org/officeDocument/2006/relationships" xmlns:p188="http://schemas.microsoft.com/office/powerpoint/2018/8/main">
  <p188:cm id="{B3AF1987-4258-4607-93DA-EFD9D63FB48A}" authorId="{549744B1-8EE5-E911-EDDF-DD5878818FBA}" created="2024-03-19T18:36:21.081">
    <pc:sldMkLst xmlns:pc="http://schemas.microsoft.com/office/powerpoint/2013/main/command">
      <pc:docMk/>
      <pc:sldMk cId="2465657295" sldId="611"/>
    </pc:sldMkLst>
    <p188:txBody>
      <a:bodyPr/>
      <a:lstStyle/>
      <a:p>
        <a:r>
          <a:rPr lang="en-US"/>
          <a:t>Typo in second sub-bullet: "Bringing"</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7AE8B-2C0A-6D44-935E-09EDFA8836C7}" type="doc">
      <dgm:prSet loTypeId="urn:microsoft.com/office/officeart/2005/8/layout/hList7" loCatId="" qsTypeId="urn:microsoft.com/office/officeart/2005/8/quickstyle/simple1" qsCatId="simple" csTypeId="urn:microsoft.com/office/officeart/2005/8/colors/accent1_2" csCatId="accent1" phldr="1"/>
      <dgm:spPr/>
      <dgm:t>
        <a:bodyPr/>
        <a:lstStyle/>
        <a:p>
          <a:endParaRPr lang="en-US"/>
        </a:p>
      </dgm:t>
    </dgm:pt>
    <dgm:pt modelId="{A27BC945-32BC-7F46-8C6E-AB2EFA71257C}">
      <dgm:prSet phldrT="[Text]"/>
      <dgm:spPr/>
      <dgm:t>
        <a:bodyPr/>
        <a:lstStyle/>
        <a:p>
          <a:r>
            <a:rPr lang="en-US" b="1" dirty="0"/>
            <a:t>Data Governance Manager </a:t>
          </a:r>
        </a:p>
        <a:p>
          <a:r>
            <a:rPr lang="en-US" dirty="0"/>
            <a:t>Leads the overall direction and implementation of the data governance program</a:t>
          </a:r>
        </a:p>
      </dgm:t>
    </dgm:pt>
    <dgm:pt modelId="{ADB26D70-8A90-7846-87A4-40BCD7727C67}" type="parTrans" cxnId="{CD5A994E-0738-AA4F-8311-00D81EC8D60C}">
      <dgm:prSet/>
      <dgm:spPr/>
      <dgm:t>
        <a:bodyPr/>
        <a:lstStyle/>
        <a:p>
          <a:endParaRPr lang="en-US"/>
        </a:p>
      </dgm:t>
    </dgm:pt>
    <dgm:pt modelId="{4AF914CE-C1DF-4E4C-A11F-C5893B9F47ED}" type="sibTrans" cxnId="{CD5A994E-0738-AA4F-8311-00D81EC8D60C}">
      <dgm:prSet/>
      <dgm:spPr/>
      <dgm:t>
        <a:bodyPr/>
        <a:lstStyle/>
        <a:p>
          <a:endParaRPr lang="en-US"/>
        </a:p>
      </dgm:t>
    </dgm:pt>
    <dgm:pt modelId="{25F451C3-E450-F84A-AA71-08B666F1DD2D}">
      <dgm:prSet phldrT="[Text]"/>
      <dgm:spPr/>
      <dgm:t>
        <a:bodyPr/>
        <a:lstStyle/>
        <a:p>
          <a:r>
            <a:rPr lang="en-US" b="1" dirty="0">
              <a:effectLst/>
            </a:rPr>
            <a:t>Data Privacy Specialist</a:t>
          </a:r>
        </a:p>
        <a:p>
          <a:r>
            <a:rPr lang="en-US" dirty="0">
              <a:effectLst/>
            </a:rPr>
            <a:t>ensures compliance with data privacy regulations and safeguards</a:t>
          </a:r>
        </a:p>
      </dgm:t>
    </dgm:pt>
    <dgm:pt modelId="{9A612440-214E-6B49-9EDA-016B03EE4CDC}" type="parTrans" cxnId="{D0A94698-8781-A841-A215-0F1037FDDDE4}">
      <dgm:prSet/>
      <dgm:spPr/>
      <dgm:t>
        <a:bodyPr/>
        <a:lstStyle/>
        <a:p>
          <a:endParaRPr lang="en-US"/>
        </a:p>
      </dgm:t>
    </dgm:pt>
    <dgm:pt modelId="{2F208CBF-C9A6-984A-98BD-E31AB48274D7}" type="sibTrans" cxnId="{D0A94698-8781-A841-A215-0F1037FDDDE4}">
      <dgm:prSet/>
      <dgm:spPr/>
      <dgm:t>
        <a:bodyPr/>
        <a:lstStyle/>
        <a:p>
          <a:endParaRPr lang="en-US"/>
        </a:p>
      </dgm:t>
    </dgm:pt>
    <dgm:pt modelId="{C8472CDE-E0AE-604A-BFC9-19BC1E6A9B49}">
      <dgm:prSet phldrT="[Text]"/>
      <dgm:spPr/>
      <dgm:t>
        <a:bodyPr/>
        <a:lstStyle/>
        <a:p>
          <a:r>
            <a:rPr lang="en-US" b="1" dirty="0">
              <a:effectLst/>
            </a:rPr>
            <a:t>Project Specialist </a:t>
          </a:r>
        </a:p>
        <a:p>
          <a:r>
            <a:rPr lang="en-US" dirty="0">
              <a:effectLst/>
            </a:rPr>
            <a:t>Supports project coordination and administration</a:t>
          </a:r>
          <a:endParaRPr lang="en-US" dirty="0"/>
        </a:p>
      </dgm:t>
    </dgm:pt>
    <dgm:pt modelId="{931313F4-F6BA-2A4B-9E33-1810171F1EC5}" type="parTrans" cxnId="{C9FD1DCA-351D-C949-BDB4-0F40DAA4D75B}">
      <dgm:prSet/>
      <dgm:spPr/>
      <dgm:t>
        <a:bodyPr/>
        <a:lstStyle/>
        <a:p>
          <a:endParaRPr lang="en-US"/>
        </a:p>
      </dgm:t>
    </dgm:pt>
    <dgm:pt modelId="{470A7C48-E598-EB4C-A72E-7413FA40271B}" type="sibTrans" cxnId="{C9FD1DCA-351D-C949-BDB4-0F40DAA4D75B}">
      <dgm:prSet/>
      <dgm:spPr/>
      <dgm:t>
        <a:bodyPr/>
        <a:lstStyle/>
        <a:p>
          <a:endParaRPr lang="en-US"/>
        </a:p>
      </dgm:t>
    </dgm:pt>
    <dgm:pt modelId="{9923F11A-08EE-9C4F-B70F-FF4F0A396BE5}">
      <dgm:prSet/>
      <dgm:spPr/>
      <dgm:t>
        <a:bodyPr/>
        <a:lstStyle/>
        <a:p>
          <a:r>
            <a:rPr lang="en-US" b="1" dirty="0">
              <a:effectLst/>
            </a:rPr>
            <a:t>SLDS Project Director </a:t>
          </a:r>
        </a:p>
        <a:p>
          <a:r>
            <a:rPr lang="en-US" dirty="0">
              <a:effectLst/>
            </a:rPr>
            <a:t>Oversees the implementation and management of the P-20W data governance program</a:t>
          </a:r>
          <a:endParaRPr lang="en-US" dirty="0"/>
        </a:p>
      </dgm:t>
    </dgm:pt>
    <dgm:pt modelId="{59E42A42-FA42-314C-AC6E-9B88EAA5E721}" type="parTrans" cxnId="{C9A1FB0D-92EF-DE4C-A81C-3E30FCE6ADA4}">
      <dgm:prSet/>
      <dgm:spPr/>
      <dgm:t>
        <a:bodyPr/>
        <a:lstStyle/>
        <a:p>
          <a:endParaRPr lang="en-US"/>
        </a:p>
      </dgm:t>
    </dgm:pt>
    <dgm:pt modelId="{6384534F-45A7-A048-A3BE-491BF907777D}" type="sibTrans" cxnId="{C9A1FB0D-92EF-DE4C-A81C-3E30FCE6ADA4}">
      <dgm:prSet/>
      <dgm:spPr/>
      <dgm:t>
        <a:bodyPr/>
        <a:lstStyle/>
        <a:p>
          <a:endParaRPr lang="en-US"/>
        </a:p>
      </dgm:t>
    </dgm:pt>
    <dgm:pt modelId="{D0F2BA79-2DB7-5E45-BC3F-257CB565707E}">
      <dgm:prSet phldrT="[Text]"/>
      <dgm:spPr/>
      <dgm:t>
        <a:bodyPr/>
        <a:lstStyle/>
        <a:p>
          <a:r>
            <a:rPr lang="en-US" b="1" dirty="0"/>
            <a:t>Technical Manager </a:t>
          </a:r>
        </a:p>
        <a:p>
          <a:r>
            <a:rPr lang="en-US" dirty="0"/>
            <a:t>Responsible for the technical aspects of the P-20W data governance program, including data integration</a:t>
          </a:r>
        </a:p>
      </dgm:t>
    </dgm:pt>
    <dgm:pt modelId="{71311D78-7272-1649-A5EF-F591EE0B2B4B}" type="parTrans" cxnId="{D34FF7E2-72DD-9842-BB65-93E56B89E88E}">
      <dgm:prSet/>
      <dgm:spPr/>
      <dgm:t>
        <a:bodyPr/>
        <a:lstStyle/>
        <a:p>
          <a:endParaRPr lang="en-US"/>
        </a:p>
      </dgm:t>
    </dgm:pt>
    <dgm:pt modelId="{68BEEBA1-A2DD-044D-A1BD-3F7EE7465C85}" type="sibTrans" cxnId="{D34FF7E2-72DD-9842-BB65-93E56B89E88E}">
      <dgm:prSet/>
      <dgm:spPr/>
      <dgm:t>
        <a:bodyPr/>
        <a:lstStyle/>
        <a:p>
          <a:endParaRPr lang="en-US"/>
        </a:p>
      </dgm:t>
    </dgm:pt>
    <dgm:pt modelId="{82F9BEBE-8541-874F-BF8A-89E72C5C37C2}" type="pres">
      <dgm:prSet presAssocID="{68F7AE8B-2C0A-6D44-935E-09EDFA8836C7}" presName="Name0" presStyleCnt="0">
        <dgm:presLayoutVars>
          <dgm:dir/>
          <dgm:resizeHandles val="exact"/>
        </dgm:presLayoutVars>
      </dgm:prSet>
      <dgm:spPr/>
    </dgm:pt>
    <dgm:pt modelId="{CD50D540-434F-8B4F-97EC-C0DB1B108B1F}" type="pres">
      <dgm:prSet presAssocID="{68F7AE8B-2C0A-6D44-935E-09EDFA8836C7}" presName="fgShape" presStyleLbl="fgShp" presStyleIdx="0" presStyleCnt="1"/>
      <dgm:spPr/>
    </dgm:pt>
    <dgm:pt modelId="{C93878AB-A686-BA4E-8622-570B0391B4FA}" type="pres">
      <dgm:prSet presAssocID="{68F7AE8B-2C0A-6D44-935E-09EDFA8836C7}" presName="linComp" presStyleCnt="0"/>
      <dgm:spPr/>
    </dgm:pt>
    <dgm:pt modelId="{0FDF0F92-AFEB-4C42-A009-68EE434A0130}" type="pres">
      <dgm:prSet presAssocID="{A27BC945-32BC-7F46-8C6E-AB2EFA71257C}" presName="compNode" presStyleCnt="0"/>
      <dgm:spPr/>
    </dgm:pt>
    <dgm:pt modelId="{A2382EFA-2D5E-7749-B703-B20B8787F145}" type="pres">
      <dgm:prSet presAssocID="{A27BC945-32BC-7F46-8C6E-AB2EFA71257C}" presName="bkgdShape" presStyleLbl="node1" presStyleIdx="0" presStyleCnt="5" custLinFactNeighborX="-95" custLinFactNeighborY="41123"/>
      <dgm:spPr/>
    </dgm:pt>
    <dgm:pt modelId="{450BF3ED-7816-A543-AFFE-2A1291908231}" type="pres">
      <dgm:prSet presAssocID="{A27BC945-32BC-7F46-8C6E-AB2EFA71257C}" presName="nodeTx" presStyleLbl="node1" presStyleIdx="0" presStyleCnt="5">
        <dgm:presLayoutVars>
          <dgm:bulletEnabled val="1"/>
        </dgm:presLayoutVars>
      </dgm:prSet>
      <dgm:spPr/>
    </dgm:pt>
    <dgm:pt modelId="{B84AAE37-0A33-F147-B8F3-1C13C73175DA}" type="pres">
      <dgm:prSet presAssocID="{A27BC945-32BC-7F46-8C6E-AB2EFA71257C}" presName="invisiNode" presStyleLbl="node1" presStyleIdx="0" presStyleCnt="5"/>
      <dgm:spPr/>
    </dgm:pt>
    <dgm:pt modelId="{27EA03C2-9A57-2042-859E-E1AF7AFDE953}" type="pres">
      <dgm:prSet presAssocID="{A27BC945-32BC-7F46-8C6E-AB2EFA71257C}"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78C51855-46C1-7A41-A9A6-7E91B2085470}" type="pres">
      <dgm:prSet presAssocID="{4AF914CE-C1DF-4E4C-A11F-C5893B9F47ED}" presName="sibTrans" presStyleLbl="sibTrans2D1" presStyleIdx="0" presStyleCnt="0"/>
      <dgm:spPr/>
    </dgm:pt>
    <dgm:pt modelId="{AA7359BB-9FE8-9246-8E20-88183FEB0184}" type="pres">
      <dgm:prSet presAssocID="{D0F2BA79-2DB7-5E45-BC3F-257CB565707E}" presName="compNode" presStyleCnt="0"/>
      <dgm:spPr/>
    </dgm:pt>
    <dgm:pt modelId="{FA485DF0-327C-A243-A903-47EE1E904851}" type="pres">
      <dgm:prSet presAssocID="{D0F2BA79-2DB7-5E45-BC3F-257CB565707E}" presName="bkgdShape" presStyleLbl="node1" presStyleIdx="1" presStyleCnt="5" custLinFactNeighborX="-95" custLinFactNeighborY="41123"/>
      <dgm:spPr/>
    </dgm:pt>
    <dgm:pt modelId="{17C9A91E-3EDA-A94F-AAE5-E469A0C8A14B}" type="pres">
      <dgm:prSet presAssocID="{D0F2BA79-2DB7-5E45-BC3F-257CB565707E}" presName="nodeTx" presStyleLbl="node1" presStyleIdx="1" presStyleCnt="5">
        <dgm:presLayoutVars>
          <dgm:bulletEnabled val="1"/>
        </dgm:presLayoutVars>
      </dgm:prSet>
      <dgm:spPr/>
    </dgm:pt>
    <dgm:pt modelId="{CAB9F2D2-55B7-434A-9C47-F61E07C2DE0F}" type="pres">
      <dgm:prSet presAssocID="{D0F2BA79-2DB7-5E45-BC3F-257CB565707E}" presName="invisiNode" presStyleLbl="node1" presStyleIdx="1" presStyleCnt="5"/>
      <dgm:spPr/>
    </dgm:pt>
    <dgm:pt modelId="{986B9EA6-3B58-CE4D-8841-843ED9E0B7A4}" type="pres">
      <dgm:prSet presAssocID="{D0F2BA79-2DB7-5E45-BC3F-257CB565707E}"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A49D2169-FDDF-F94A-BB5E-EBF298E2CD2C}" type="pres">
      <dgm:prSet presAssocID="{68BEEBA1-A2DD-044D-A1BD-3F7EE7465C85}" presName="sibTrans" presStyleLbl="sibTrans2D1" presStyleIdx="0" presStyleCnt="0"/>
      <dgm:spPr/>
    </dgm:pt>
    <dgm:pt modelId="{7FF44832-8001-8241-B544-39ED31E0B123}" type="pres">
      <dgm:prSet presAssocID="{25F451C3-E450-F84A-AA71-08B666F1DD2D}" presName="compNode" presStyleCnt="0"/>
      <dgm:spPr/>
    </dgm:pt>
    <dgm:pt modelId="{2E2EA550-D93C-9B4B-80A9-8C5CA8BE55FB}" type="pres">
      <dgm:prSet presAssocID="{25F451C3-E450-F84A-AA71-08B666F1DD2D}" presName="bkgdShape" presStyleLbl="node1" presStyleIdx="2" presStyleCnt="5"/>
      <dgm:spPr/>
    </dgm:pt>
    <dgm:pt modelId="{E52854F6-BA10-6549-9E73-632CD9FD8414}" type="pres">
      <dgm:prSet presAssocID="{25F451C3-E450-F84A-AA71-08B666F1DD2D}" presName="nodeTx" presStyleLbl="node1" presStyleIdx="2" presStyleCnt="5">
        <dgm:presLayoutVars>
          <dgm:bulletEnabled val="1"/>
        </dgm:presLayoutVars>
      </dgm:prSet>
      <dgm:spPr/>
    </dgm:pt>
    <dgm:pt modelId="{20495EB9-6CAF-9947-84F9-4E4856B812B3}" type="pres">
      <dgm:prSet presAssocID="{25F451C3-E450-F84A-AA71-08B666F1DD2D}" presName="invisiNode" presStyleLbl="node1" presStyleIdx="2" presStyleCnt="5"/>
      <dgm:spPr/>
    </dgm:pt>
    <dgm:pt modelId="{B04ADF62-AA2A-F540-9146-C1C63765CD7A}" type="pres">
      <dgm:prSet presAssocID="{25F451C3-E450-F84A-AA71-08B666F1DD2D}"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F54BD79B-EFAD-6446-A8D8-4DEB5EE14E9E}" type="pres">
      <dgm:prSet presAssocID="{2F208CBF-C9A6-984A-98BD-E31AB48274D7}" presName="sibTrans" presStyleLbl="sibTrans2D1" presStyleIdx="0" presStyleCnt="0"/>
      <dgm:spPr/>
    </dgm:pt>
    <dgm:pt modelId="{A138E57C-7395-CC4E-AA10-90DB5E864B9E}" type="pres">
      <dgm:prSet presAssocID="{C8472CDE-E0AE-604A-BFC9-19BC1E6A9B49}" presName="compNode" presStyleCnt="0"/>
      <dgm:spPr/>
    </dgm:pt>
    <dgm:pt modelId="{A1C0B914-38A6-6F44-BE77-9864AB1EB478}" type="pres">
      <dgm:prSet presAssocID="{C8472CDE-E0AE-604A-BFC9-19BC1E6A9B49}" presName="bkgdShape" presStyleLbl="node1" presStyleIdx="3" presStyleCnt="5"/>
      <dgm:spPr/>
    </dgm:pt>
    <dgm:pt modelId="{8F08AE01-38EF-164E-9CBC-B593A043974C}" type="pres">
      <dgm:prSet presAssocID="{C8472CDE-E0AE-604A-BFC9-19BC1E6A9B49}" presName="nodeTx" presStyleLbl="node1" presStyleIdx="3" presStyleCnt="5">
        <dgm:presLayoutVars>
          <dgm:bulletEnabled val="1"/>
        </dgm:presLayoutVars>
      </dgm:prSet>
      <dgm:spPr/>
    </dgm:pt>
    <dgm:pt modelId="{00ED5CDF-8F5A-1C48-AB50-5A45C84ECE8E}" type="pres">
      <dgm:prSet presAssocID="{C8472CDE-E0AE-604A-BFC9-19BC1E6A9B49}" presName="invisiNode" presStyleLbl="node1" presStyleIdx="3" presStyleCnt="5"/>
      <dgm:spPr/>
    </dgm:pt>
    <dgm:pt modelId="{082E6725-25B8-DC48-803B-285061266D30}" type="pres">
      <dgm:prSet presAssocID="{C8472CDE-E0AE-604A-BFC9-19BC1E6A9B49}"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dgm:spPr>
    </dgm:pt>
    <dgm:pt modelId="{1C0303F1-F34A-2A49-BCE9-E3BB0DC65C89}" type="pres">
      <dgm:prSet presAssocID="{470A7C48-E598-EB4C-A72E-7413FA40271B}" presName="sibTrans" presStyleLbl="sibTrans2D1" presStyleIdx="0" presStyleCnt="0"/>
      <dgm:spPr/>
    </dgm:pt>
    <dgm:pt modelId="{B4BEF48A-2AF4-5B48-8BF2-94EC56D12A0C}" type="pres">
      <dgm:prSet presAssocID="{9923F11A-08EE-9C4F-B70F-FF4F0A396BE5}" presName="compNode" presStyleCnt="0"/>
      <dgm:spPr/>
    </dgm:pt>
    <dgm:pt modelId="{15EC19BF-DAB0-0545-8EDA-7EEE13F479C1}" type="pres">
      <dgm:prSet presAssocID="{9923F11A-08EE-9C4F-B70F-FF4F0A396BE5}" presName="bkgdShape" presStyleLbl="node1" presStyleIdx="4" presStyleCnt="5"/>
      <dgm:spPr/>
    </dgm:pt>
    <dgm:pt modelId="{E7D16993-9A64-C045-B7BB-AFCB455F2A6E}" type="pres">
      <dgm:prSet presAssocID="{9923F11A-08EE-9C4F-B70F-FF4F0A396BE5}" presName="nodeTx" presStyleLbl="node1" presStyleIdx="4" presStyleCnt="5">
        <dgm:presLayoutVars>
          <dgm:bulletEnabled val="1"/>
        </dgm:presLayoutVars>
      </dgm:prSet>
      <dgm:spPr/>
    </dgm:pt>
    <dgm:pt modelId="{BFCC2FD4-AF11-2A49-89B0-82498119607D}" type="pres">
      <dgm:prSet presAssocID="{9923F11A-08EE-9C4F-B70F-FF4F0A396BE5}" presName="invisiNode" presStyleLbl="node1" presStyleIdx="4" presStyleCnt="5"/>
      <dgm:spPr/>
    </dgm:pt>
    <dgm:pt modelId="{DD4772A9-9CEC-2A40-8E43-6AC2F7FC16CE}" type="pres">
      <dgm:prSet presAssocID="{9923F11A-08EE-9C4F-B70F-FF4F0A396BE5}"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Lst>
  <dgm:cxnLst>
    <dgm:cxn modelId="{F6B5A908-10FF-3D45-B062-1480FB283764}" type="presOf" srcId="{9923F11A-08EE-9C4F-B70F-FF4F0A396BE5}" destId="{E7D16993-9A64-C045-B7BB-AFCB455F2A6E}" srcOrd="1" destOrd="0" presId="urn:microsoft.com/office/officeart/2005/8/layout/hList7"/>
    <dgm:cxn modelId="{C9A1FB0D-92EF-DE4C-A81C-3E30FCE6ADA4}" srcId="{68F7AE8B-2C0A-6D44-935E-09EDFA8836C7}" destId="{9923F11A-08EE-9C4F-B70F-FF4F0A396BE5}" srcOrd="4" destOrd="0" parTransId="{59E42A42-FA42-314C-AC6E-9B88EAA5E721}" sibTransId="{6384534F-45A7-A048-A3BE-491BF907777D}"/>
    <dgm:cxn modelId="{BBF12D12-8C4E-714D-95A0-C23EDB9753F2}" type="presOf" srcId="{2F208CBF-C9A6-984A-98BD-E31AB48274D7}" destId="{F54BD79B-EFAD-6446-A8D8-4DEB5EE14E9E}" srcOrd="0" destOrd="0" presId="urn:microsoft.com/office/officeart/2005/8/layout/hList7"/>
    <dgm:cxn modelId="{930B2927-BC8F-7F4E-8397-3B692F9DECB1}" type="presOf" srcId="{68F7AE8B-2C0A-6D44-935E-09EDFA8836C7}" destId="{82F9BEBE-8541-874F-BF8A-89E72C5C37C2}" srcOrd="0" destOrd="0" presId="urn:microsoft.com/office/officeart/2005/8/layout/hList7"/>
    <dgm:cxn modelId="{CD5A994E-0738-AA4F-8311-00D81EC8D60C}" srcId="{68F7AE8B-2C0A-6D44-935E-09EDFA8836C7}" destId="{A27BC945-32BC-7F46-8C6E-AB2EFA71257C}" srcOrd="0" destOrd="0" parTransId="{ADB26D70-8A90-7846-87A4-40BCD7727C67}" sibTransId="{4AF914CE-C1DF-4E4C-A11F-C5893B9F47ED}"/>
    <dgm:cxn modelId="{FDE74C75-D5F8-7743-B4F1-D5343E6362CC}" type="presOf" srcId="{25F451C3-E450-F84A-AA71-08B666F1DD2D}" destId="{2E2EA550-D93C-9B4B-80A9-8C5CA8BE55FB}" srcOrd="0" destOrd="0" presId="urn:microsoft.com/office/officeart/2005/8/layout/hList7"/>
    <dgm:cxn modelId="{91EB5455-4AE3-3F40-91BB-79257D28B7E4}" type="presOf" srcId="{25F451C3-E450-F84A-AA71-08B666F1DD2D}" destId="{E52854F6-BA10-6549-9E73-632CD9FD8414}" srcOrd="1" destOrd="0" presId="urn:microsoft.com/office/officeart/2005/8/layout/hList7"/>
    <dgm:cxn modelId="{EB3B817F-E2C5-A848-8BEE-42ABC82C509B}" type="presOf" srcId="{D0F2BA79-2DB7-5E45-BC3F-257CB565707E}" destId="{FA485DF0-327C-A243-A903-47EE1E904851}" srcOrd="0" destOrd="0" presId="urn:microsoft.com/office/officeart/2005/8/layout/hList7"/>
    <dgm:cxn modelId="{50EA3F95-F648-DD4F-95BF-A6626D2779CE}" type="presOf" srcId="{9923F11A-08EE-9C4F-B70F-FF4F0A396BE5}" destId="{15EC19BF-DAB0-0545-8EDA-7EEE13F479C1}" srcOrd="0" destOrd="0" presId="urn:microsoft.com/office/officeart/2005/8/layout/hList7"/>
    <dgm:cxn modelId="{61074796-702A-5D4F-9C21-6744B6013E38}" type="presOf" srcId="{A27BC945-32BC-7F46-8C6E-AB2EFA71257C}" destId="{A2382EFA-2D5E-7749-B703-B20B8787F145}" srcOrd="0" destOrd="0" presId="urn:microsoft.com/office/officeart/2005/8/layout/hList7"/>
    <dgm:cxn modelId="{D0A94698-8781-A841-A215-0F1037FDDDE4}" srcId="{68F7AE8B-2C0A-6D44-935E-09EDFA8836C7}" destId="{25F451C3-E450-F84A-AA71-08B666F1DD2D}" srcOrd="2" destOrd="0" parTransId="{9A612440-214E-6B49-9EDA-016B03EE4CDC}" sibTransId="{2F208CBF-C9A6-984A-98BD-E31AB48274D7}"/>
    <dgm:cxn modelId="{50FC0EA2-F084-4A4A-A515-FB8532EC6F59}" type="presOf" srcId="{C8472CDE-E0AE-604A-BFC9-19BC1E6A9B49}" destId="{A1C0B914-38A6-6F44-BE77-9864AB1EB478}" srcOrd="0" destOrd="0" presId="urn:microsoft.com/office/officeart/2005/8/layout/hList7"/>
    <dgm:cxn modelId="{4E3246BD-D3AC-EF45-8CC4-A58425D6047A}" type="presOf" srcId="{D0F2BA79-2DB7-5E45-BC3F-257CB565707E}" destId="{17C9A91E-3EDA-A94F-AAE5-E469A0C8A14B}" srcOrd="1" destOrd="0" presId="urn:microsoft.com/office/officeart/2005/8/layout/hList7"/>
    <dgm:cxn modelId="{D05DB6C9-4605-0647-9C74-3FB4E656EA0B}" type="presOf" srcId="{A27BC945-32BC-7F46-8C6E-AB2EFA71257C}" destId="{450BF3ED-7816-A543-AFFE-2A1291908231}" srcOrd="1" destOrd="0" presId="urn:microsoft.com/office/officeart/2005/8/layout/hList7"/>
    <dgm:cxn modelId="{C9FD1DCA-351D-C949-BDB4-0F40DAA4D75B}" srcId="{68F7AE8B-2C0A-6D44-935E-09EDFA8836C7}" destId="{C8472CDE-E0AE-604A-BFC9-19BC1E6A9B49}" srcOrd="3" destOrd="0" parTransId="{931313F4-F6BA-2A4B-9E33-1810171F1EC5}" sibTransId="{470A7C48-E598-EB4C-A72E-7413FA40271B}"/>
    <dgm:cxn modelId="{AB71EDDC-0019-EB45-AFBA-D46790A52106}" type="presOf" srcId="{68BEEBA1-A2DD-044D-A1BD-3F7EE7465C85}" destId="{A49D2169-FDDF-F94A-BB5E-EBF298E2CD2C}" srcOrd="0" destOrd="0" presId="urn:microsoft.com/office/officeart/2005/8/layout/hList7"/>
    <dgm:cxn modelId="{59D535DE-D996-4C4F-B40C-E97B90FF61C9}" type="presOf" srcId="{4AF914CE-C1DF-4E4C-A11F-C5893B9F47ED}" destId="{78C51855-46C1-7A41-A9A6-7E91B2085470}" srcOrd="0" destOrd="0" presId="urn:microsoft.com/office/officeart/2005/8/layout/hList7"/>
    <dgm:cxn modelId="{D34FF7E2-72DD-9842-BB65-93E56B89E88E}" srcId="{68F7AE8B-2C0A-6D44-935E-09EDFA8836C7}" destId="{D0F2BA79-2DB7-5E45-BC3F-257CB565707E}" srcOrd="1" destOrd="0" parTransId="{71311D78-7272-1649-A5EF-F591EE0B2B4B}" sibTransId="{68BEEBA1-A2DD-044D-A1BD-3F7EE7465C85}"/>
    <dgm:cxn modelId="{0C1F0BE7-79F6-1B40-981B-6315A9C81CBD}" type="presOf" srcId="{470A7C48-E598-EB4C-A72E-7413FA40271B}" destId="{1C0303F1-F34A-2A49-BCE9-E3BB0DC65C89}" srcOrd="0" destOrd="0" presId="urn:microsoft.com/office/officeart/2005/8/layout/hList7"/>
    <dgm:cxn modelId="{21F9D6FE-E72B-A54C-BFED-86AB0D2A2DE0}" type="presOf" srcId="{C8472CDE-E0AE-604A-BFC9-19BC1E6A9B49}" destId="{8F08AE01-38EF-164E-9CBC-B593A043974C}" srcOrd="1" destOrd="0" presId="urn:microsoft.com/office/officeart/2005/8/layout/hList7"/>
    <dgm:cxn modelId="{94A3D756-2990-B14C-95A4-858284299EC2}" type="presParOf" srcId="{82F9BEBE-8541-874F-BF8A-89E72C5C37C2}" destId="{CD50D540-434F-8B4F-97EC-C0DB1B108B1F}" srcOrd="0" destOrd="0" presId="urn:microsoft.com/office/officeart/2005/8/layout/hList7"/>
    <dgm:cxn modelId="{883AAE27-91C4-BF48-8F50-E1B62A4219B3}" type="presParOf" srcId="{82F9BEBE-8541-874F-BF8A-89E72C5C37C2}" destId="{C93878AB-A686-BA4E-8622-570B0391B4FA}" srcOrd="1" destOrd="0" presId="urn:microsoft.com/office/officeart/2005/8/layout/hList7"/>
    <dgm:cxn modelId="{8EECD05B-5B58-1646-BAC0-8728C61D6399}" type="presParOf" srcId="{C93878AB-A686-BA4E-8622-570B0391B4FA}" destId="{0FDF0F92-AFEB-4C42-A009-68EE434A0130}" srcOrd="0" destOrd="0" presId="urn:microsoft.com/office/officeart/2005/8/layout/hList7"/>
    <dgm:cxn modelId="{CB158B2A-F796-D044-A66E-A28A5D7BC117}" type="presParOf" srcId="{0FDF0F92-AFEB-4C42-A009-68EE434A0130}" destId="{A2382EFA-2D5E-7749-B703-B20B8787F145}" srcOrd="0" destOrd="0" presId="urn:microsoft.com/office/officeart/2005/8/layout/hList7"/>
    <dgm:cxn modelId="{3C40616F-9AF1-6F49-BF84-071332755BD3}" type="presParOf" srcId="{0FDF0F92-AFEB-4C42-A009-68EE434A0130}" destId="{450BF3ED-7816-A543-AFFE-2A1291908231}" srcOrd="1" destOrd="0" presId="urn:microsoft.com/office/officeart/2005/8/layout/hList7"/>
    <dgm:cxn modelId="{965A9AE1-E863-3048-BB99-5BD67A676DEE}" type="presParOf" srcId="{0FDF0F92-AFEB-4C42-A009-68EE434A0130}" destId="{B84AAE37-0A33-F147-B8F3-1C13C73175DA}" srcOrd="2" destOrd="0" presId="urn:microsoft.com/office/officeart/2005/8/layout/hList7"/>
    <dgm:cxn modelId="{AE27D7A6-72B7-9648-8C7D-85EFA10A2405}" type="presParOf" srcId="{0FDF0F92-AFEB-4C42-A009-68EE434A0130}" destId="{27EA03C2-9A57-2042-859E-E1AF7AFDE953}" srcOrd="3" destOrd="0" presId="urn:microsoft.com/office/officeart/2005/8/layout/hList7"/>
    <dgm:cxn modelId="{329F55D4-3551-ED46-B63D-9FF5C132F586}" type="presParOf" srcId="{C93878AB-A686-BA4E-8622-570B0391B4FA}" destId="{78C51855-46C1-7A41-A9A6-7E91B2085470}" srcOrd="1" destOrd="0" presId="urn:microsoft.com/office/officeart/2005/8/layout/hList7"/>
    <dgm:cxn modelId="{66E07ED9-922D-A549-8820-156D5086CC0A}" type="presParOf" srcId="{C93878AB-A686-BA4E-8622-570B0391B4FA}" destId="{AA7359BB-9FE8-9246-8E20-88183FEB0184}" srcOrd="2" destOrd="0" presId="urn:microsoft.com/office/officeart/2005/8/layout/hList7"/>
    <dgm:cxn modelId="{268B3E3C-6D71-964A-BE6E-4F7F321BEF84}" type="presParOf" srcId="{AA7359BB-9FE8-9246-8E20-88183FEB0184}" destId="{FA485DF0-327C-A243-A903-47EE1E904851}" srcOrd="0" destOrd="0" presId="urn:microsoft.com/office/officeart/2005/8/layout/hList7"/>
    <dgm:cxn modelId="{A3177C47-5F16-8446-90A5-369725262DDF}" type="presParOf" srcId="{AA7359BB-9FE8-9246-8E20-88183FEB0184}" destId="{17C9A91E-3EDA-A94F-AAE5-E469A0C8A14B}" srcOrd="1" destOrd="0" presId="urn:microsoft.com/office/officeart/2005/8/layout/hList7"/>
    <dgm:cxn modelId="{264C44AE-CC4F-AE40-9470-B84EFBBD82F5}" type="presParOf" srcId="{AA7359BB-9FE8-9246-8E20-88183FEB0184}" destId="{CAB9F2D2-55B7-434A-9C47-F61E07C2DE0F}" srcOrd="2" destOrd="0" presId="urn:microsoft.com/office/officeart/2005/8/layout/hList7"/>
    <dgm:cxn modelId="{A3ADA31E-7D34-CD48-AE29-05052D03DD24}" type="presParOf" srcId="{AA7359BB-9FE8-9246-8E20-88183FEB0184}" destId="{986B9EA6-3B58-CE4D-8841-843ED9E0B7A4}" srcOrd="3" destOrd="0" presId="urn:microsoft.com/office/officeart/2005/8/layout/hList7"/>
    <dgm:cxn modelId="{79589358-395E-554E-9E99-D0B9C2BFA710}" type="presParOf" srcId="{C93878AB-A686-BA4E-8622-570B0391B4FA}" destId="{A49D2169-FDDF-F94A-BB5E-EBF298E2CD2C}" srcOrd="3" destOrd="0" presId="urn:microsoft.com/office/officeart/2005/8/layout/hList7"/>
    <dgm:cxn modelId="{4F0EAF9F-0C31-ED4F-9079-BCDD69787C59}" type="presParOf" srcId="{C93878AB-A686-BA4E-8622-570B0391B4FA}" destId="{7FF44832-8001-8241-B544-39ED31E0B123}" srcOrd="4" destOrd="0" presId="urn:microsoft.com/office/officeart/2005/8/layout/hList7"/>
    <dgm:cxn modelId="{7EC320B9-BADA-2142-9F3B-AEEC522244F5}" type="presParOf" srcId="{7FF44832-8001-8241-B544-39ED31E0B123}" destId="{2E2EA550-D93C-9B4B-80A9-8C5CA8BE55FB}" srcOrd="0" destOrd="0" presId="urn:microsoft.com/office/officeart/2005/8/layout/hList7"/>
    <dgm:cxn modelId="{34B32C89-9022-5F4F-BE57-04A6D6C18F42}" type="presParOf" srcId="{7FF44832-8001-8241-B544-39ED31E0B123}" destId="{E52854F6-BA10-6549-9E73-632CD9FD8414}" srcOrd="1" destOrd="0" presId="urn:microsoft.com/office/officeart/2005/8/layout/hList7"/>
    <dgm:cxn modelId="{236727CB-E6CA-6349-8B9D-330059CE01E2}" type="presParOf" srcId="{7FF44832-8001-8241-B544-39ED31E0B123}" destId="{20495EB9-6CAF-9947-84F9-4E4856B812B3}" srcOrd="2" destOrd="0" presId="urn:microsoft.com/office/officeart/2005/8/layout/hList7"/>
    <dgm:cxn modelId="{B223FEA0-9289-244E-BDA1-D41A3B8383DA}" type="presParOf" srcId="{7FF44832-8001-8241-B544-39ED31E0B123}" destId="{B04ADF62-AA2A-F540-9146-C1C63765CD7A}" srcOrd="3" destOrd="0" presId="urn:microsoft.com/office/officeart/2005/8/layout/hList7"/>
    <dgm:cxn modelId="{8675591D-33FD-3F4A-B346-8B61C756A262}" type="presParOf" srcId="{C93878AB-A686-BA4E-8622-570B0391B4FA}" destId="{F54BD79B-EFAD-6446-A8D8-4DEB5EE14E9E}" srcOrd="5" destOrd="0" presId="urn:microsoft.com/office/officeart/2005/8/layout/hList7"/>
    <dgm:cxn modelId="{1C2F775A-03C4-8541-BBB6-A4EB5D8D907F}" type="presParOf" srcId="{C93878AB-A686-BA4E-8622-570B0391B4FA}" destId="{A138E57C-7395-CC4E-AA10-90DB5E864B9E}" srcOrd="6" destOrd="0" presId="urn:microsoft.com/office/officeart/2005/8/layout/hList7"/>
    <dgm:cxn modelId="{98576B64-50FA-5847-A724-50C3EEDEDF39}" type="presParOf" srcId="{A138E57C-7395-CC4E-AA10-90DB5E864B9E}" destId="{A1C0B914-38A6-6F44-BE77-9864AB1EB478}" srcOrd="0" destOrd="0" presId="urn:microsoft.com/office/officeart/2005/8/layout/hList7"/>
    <dgm:cxn modelId="{412C56FC-6419-8544-9120-FFA6195F37D9}" type="presParOf" srcId="{A138E57C-7395-CC4E-AA10-90DB5E864B9E}" destId="{8F08AE01-38EF-164E-9CBC-B593A043974C}" srcOrd="1" destOrd="0" presId="urn:microsoft.com/office/officeart/2005/8/layout/hList7"/>
    <dgm:cxn modelId="{EE30224B-F137-4E42-BD1D-EFB15270DC55}" type="presParOf" srcId="{A138E57C-7395-CC4E-AA10-90DB5E864B9E}" destId="{00ED5CDF-8F5A-1C48-AB50-5A45C84ECE8E}" srcOrd="2" destOrd="0" presId="urn:microsoft.com/office/officeart/2005/8/layout/hList7"/>
    <dgm:cxn modelId="{F89CE15D-FE7A-0C46-A8EB-52E8C36D33DF}" type="presParOf" srcId="{A138E57C-7395-CC4E-AA10-90DB5E864B9E}" destId="{082E6725-25B8-DC48-803B-285061266D30}" srcOrd="3" destOrd="0" presId="urn:microsoft.com/office/officeart/2005/8/layout/hList7"/>
    <dgm:cxn modelId="{4C7ECABA-C32C-A34B-BCDA-60666E1E9465}" type="presParOf" srcId="{C93878AB-A686-BA4E-8622-570B0391B4FA}" destId="{1C0303F1-F34A-2A49-BCE9-E3BB0DC65C89}" srcOrd="7" destOrd="0" presId="urn:microsoft.com/office/officeart/2005/8/layout/hList7"/>
    <dgm:cxn modelId="{7323F4E6-F8C6-1E42-8C74-AE2B98B3057F}" type="presParOf" srcId="{C93878AB-A686-BA4E-8622-570B0391B4FA}" destId="{B4BEF48A-2AF4-5B48-8BF2-94EC56D12A0C}" srcOrd="8" destOrd="0" presId="urn:microsoft.com/office/officeart/2005/8/layout/hList7"/>
    <dgm:cxn modelId="{54F5EE82-4F7C-9E4F-89ED-765EB7754DD3}" type="presParOf" srcId="{B4BEF48A-2AF4-5B48-8BF2-94EC56D12A0C}" destId="{15EC19BF-DAB0-0545-8EDA-7EEE13F479C1}" srcOrd="0" destOrd="0" presId="urn:microsoft.com/office/officeart/2005/8/layout/hList7"/>
    <dgm:cxn modelId="{349776BE-1CC8-414A-87D0-9F13367DD4BD}" type="presParOf" srcId="{B4BEF48A-2AF4-5B48-8BF2-94EC56D12A0C}" destId="{E7D16993-9A64-C045-B7BB-AFCB455F2A6E}" srcOrd="1" destOrd="0" presId="urn:microsoft.com/office/officeart/2005/8/layout/hList7"/>
    <dgm:cxn modelId="{A52F9EC3-714D-4C43-A237-9612176A37DC}" type="presParOf" srcId="{B4BEF48A-2AF4-5B48-8BF2-94EC56D12A0C}" destId="{BFCC2FD4-AF11-2A49-89B0-82498119607D}" srcOrd="2" destOrd="0" presId="urn:microsoft.com/office/officeart/2005/8/layout/hList7"/>
    <dgm:cxn modelId="{D31D6ED0-5BE0-8B4E-A856-1AF2D790BE87}" type="presParOf" srcId="{B4BEF48A-2AF4-5B48-8BF2-94EC56D12A0C}" destId="{DD4772A9-9CEC-2A40-8E43-6AC2F7FC16C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2">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2">
        <dgm:presLayoutVars>
          <dgm:bulletEnabled val="1"/>
        </dgm:presLayoutVars>
      </dgm:prSet>
      <dgm:spPr/>
    </dgm:pt>
  </dgm:ptLst>
  <dgm:cxnLst>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B86B76FA-EA1F-A24B-9877-7C8E05FD3830}">
      <dgm:prSet/>
      <dgm:spPr/>
      <dgm:t>
        <a:bodyPr/>
        <a:lstStyle/>
        <a:p>
          <a:r>
            <a:rPr lang="en-US" b="0" i="0" dirty="0"/>
            <a:t>K-12 </a:t>
          </a:r>
          <a:endParaRPr lang="en-US" dirty="0"/>
        </a:p>
      </dgm:t>
    </dgm:pt>
    <dgm:pt modelId="{8805554F-8209-2545-92BB-C4CC439EDBD9}" type="sibTrans" cxnId="{0964483A-E9AA-1C40-8ABA-E76BAA31A31A}">
      <dgm:prSet/>
      <dgm:spPr/>
      <dgm:t>
        <a:bodyPr/>
        <a:lstStyle/>
        <a:p>
          <a:endParaRPr lang="en-US"/>
        </a:p>
      </dgm:t>
    </dgm:pt>
    <dgm:pt modelId="{11446028-E322-9F48-A7DA-B6159311FFAA}" type="parTrans" cxnId="{0964483A-E9AA-1C40-8ABA-E76BAA31A31A}">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E3119-24EC-7447-85F1-2D6F547923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189C68C-D272-DA4F-BD77-BA3DA2AC9CE9}">
      <dgm:prSet/>
      <dgm:spPr/>
      <dgm:t>
        <a:bodyPr/>
        <a:lstStyle/>
        <a:p>
          <a:r>
            <a:rPr lang="en-US" b="0" i="0" dirty="0"/>
            <a:t>Pre-School</a:t>
          </a:r>
          <a:endParaRPr lang="en-US" dirty="0"/>
        </a:p>
      </dgm:t>
    </dgm:pt>
    <dgm:pt modelId="{C6332669-F9C5-3C4E-A4DF-AFBC170E19B7}" type="parTrans" cxnId="{BCC3C7C8-298C-AA4A-A0CA-71839FC6F532}">
      <dgm:prSet/>
      <dgm:spPr/>
      <dgm:t>
        <a:bodyPr/>
        <a:lstStyle/>
        <a:p>
          <a:endParaRPr lang="en-US"/>
        </a:p>
      </dgm:t>
    </dgm:pt>
    <dgm:pt modelId="{02E39687-FCF8-6C4B-9ADE-0E85B52DC4C6}" type="sibTrans" cxnId="{BCC3C7C8-298C-AA4A-A0CA-71839FC6F532}">
      <dgm:prSet/>
      <dgm:spPr/>
      <dgm:t>
        <a:bodyPr/>
        <a:lstStyle/>
        <a:p>
          <a:endParaRPr lang="en-US"/>
        </a:p>
      </dgm:t>
    </dgm:pt>
    <dgm:pt modelId="{B86B76FA-EA1F-A24B-9877-7C8E05FD3830}">
      <dgm:prSet/>
      <dgm:spPr/>
      <dgm:t>
        <a:bodyPr/>
        <a:lstStyle/>
        <a:p>
          <a:r>
            <a:rPr lang="en-US" b="0" i="0" dirty="0"/>
            <a:t>K-12 </a:t>
          </a:r>
          <a:endParaRPr lang="en-US" dirty="0"/>
        </a:p>
      </dgm:t>
    </dgm:pt>
    <dgm:pt modelId="{11446028-E322-9F48-A7DA-B6159311FFAA}" type="parTrans" cxnId="{0964483A-E9AA-1C40-8ABA-E76BAA31A31A}">
      <dgm:prSet/>
      <dgm:spPr/>
      <dgm:t>
        <a:bodyPr/>
        <a:lstStyle/>
        <a:p>
          <a:endParaRPr lang="en-US"/>
        </a:p>
      </dgm:t>
    </dgm:pt>
    <dgm:pt modelId="{8805554F-8209-2545-92BB-C4CC439EDBD9}" type="sibTrans" cxnId="{0964483A-E9AA-1C40-8ABA-E76BAA31A31A}">
      <dgm:prSet/>
      <dgm:spPr/>
      <dgm:t>
        <a:bodyPr/>
        <a:lstStyle/>
        <a:p>
          <a:endParaRPr lang="en-US"/>
        </a:p>
      </dgm:t>
    </dgm:pt>
    <dgm:pt modelId="{70AF2563-829E-984A-B523-25915529A46F}">
      <dgm:prSet/>
      <dgm:spPr/>
      <dgm:t>
        <a:bodyPr/>
        <a:lstStyle/>
        <a:p>
          <a:r>
            <a:rPr lang="en-US" dirty="0"/>
            <a:t>Post-Secondary</a:t>
          </a:r>
        </a:p>
      </dgm:t>
    </dgm:pt>
    <dgm:pt modelId="{F6C15C78-2191-714D-AEEF-D286531B213D}" type="parTrans" cxnId="{6B6F9EA5-8CF7-F143-AD4B-11ED5CF1AA90}">
      <dgm:prSet/>
      <dgm:spPr/>
      <dgm:t>
        <a:bodyPr/>
        <a:lstStyle/>
        <a:p>
          <a:endParaRPr lang="en-US"/>
        </a:p>
      </dgm:t>
    </dgm:pt>
    <dgm:pt modelId="{84A0D4A2-3C9F-E443-9B23-E3429D69486E}" type="sibTrans" cxnId="{6B6F9EA5-8CF7-F143-AD4B-11ED5CF1AA90}">
      <dgm:prSet/>
      <dgm:spPr/>
      <dgm:t>
        <a:bodyPr/>
        <a:lstStyle/>
        <a:p>
          <a:endParaRPr lang="en-US"/>
        </a:p>
      </dgm:t>
    </dgm:pt>
    <dgm:pt modelId="{0F776F01-B3CF-AF46-B075-28447D07C624}">
      <dgm:prSet/>
      <dgm:spPr/>
      <dgm:t>
        <a:bodyPr/>
        <a:lstStyle/>
        <a:p>
          <a:r>
            <a:rPr lang="en-US" dirty="0" err="1"/>
            <a:t>Voc</a:t>
          </a:r>
          <a:r>
            <a:rPr lang="en-US" dirty="0"/>
            <a:t> Ed Training</a:t>
          </a:r>
        </a:p>
      </dgm:t>
    </dgm:pt>
    <dgm:pt modelId="{FF585E0E-34BB-FA47-8D19-290D6B2EADF0}" type="parTrans" cxnId="{D0AFF6FB-F458-4243-9E06-A1A93F6CC5D0}">
      <dgm:prSet/>
      <dgm:spPr/>
      <dgm:t>
        <a:bodyPr/>
        <a:lstStyle/>
        <a:p>
          <a:endParaRPr lang="en-US"/>
        </a:p>
      </dgm:t>
    </dgm:pt>
    <dgm:pt modelId="{52FF0743-CB7E-ED46-BA8D-655632D9DA62}" type="sibTrans" cxnId="{D0AFF6FB-F458-4243-9E06-A1A93F6CC5D0}">
      <dgm:prSet/>
      <dgm:spPr/>
      <dgm:t>
        <a:bodyPr/>
        <a:lstStyle/>
        <a:p>
          <a:endParaRPr lang="en-US"/>
        </a:p>
      </dgm:t>
    </dgm:pt>
    <dgm:pt modelId="{45DBF7D1-0679-3D4F-9219-9D399285C9DE}">
      <dgm:prSet/>
      <dgm:spPr/>
      <dgm:t>
        <a:bodyPr/>
        <a:lstStyle/>
        <a:p>
          <a:r>
            <a:rPr lang="en-US" dirty="0"/>
            <a:t>Workforce</a:t>
          </a:r>
        </a:p>
      </dgm:t>
    </dgm:pt>
    <dgm:pt modelId="{5440D7D7-9186-B148-B57B-0FFEC6A938EB}" type="parTrans" cxnId="{A89B7821-B9E1-4547-953C-2907E1822CFD}">
      <dgm:prSet/>
      <dgm:spPr/>
      <dgm:t>
        <a:bodyPr/>
        <a:lstStyle/>
        <a:p>
          <a:endParaRPr lang="en-US"/>
        </a:p>
      </dgm:t>
    </dgm:pt>
    <dgm:pt modelId="{4E328139-9243-E144-A661-4CB1017F5166}" type="sibTrans" cxnId="{A89B7821-B9E1-4547-953C-2907E1822CFD}">
      <dgm:prSet/>
      <dgm:spPr/>
      <dgm:t>
        <a:bodyPr/>
        <a:lstStyle/>
        <a:p>
          <a:endParaRPr lang="en-US"/>
        </a:p>
      </dgm:t>
    </dgm:pt>
    <dgm:pt modelId="{DB52A9F5-D767-274A-A6CF-59EC75D669DA}" type="pres">
      <dgm:prSet presAssocID="{F6EE3119-24EC-7447-85F1-2D6F54792371}" presName="CompostProcess" presStyleCnt="0">
        <dgm:presLayoutVars>
          <dgm:dir/>
          <dgm:resizeHandles val="exact"/>
        </dgm:presLayoutVars>
      </dgm:prSet>
      <dgm:spPr/>
    </dgm:pt>
    <dgm:pt modelId="{9C352A10-9D2A-7848-ABE3-8BD100875449}" type="pres">
      <dgm:prSet presAssocID="{F6EE3119-24EC-7447-85F1-2D6F54792371}" presName="arrow" presStyleLbl="bgShp" presStyleIdx="0" presStyleCnt="1"/>
      <dgm:spPr/>
    </dgm:pt>
    <dgm:pt modelId="{70D3E71E-1C92-DF45-9F3D-4EA5C1A61D38}" type="pres">
      <dgm:prSet presAssocID="{F6EE3119-24EC-7447-85F1-2D6F54792371}" presName="linearProcess" presStyleCnt="0"/>
      <dgm:spPr/>
    </dgm:pt>
    <dgm:pt modelId="{04826EB8-46EB-2340-9870-0DA8E6C43B22}" type="pres">
      <dgm:prSet presAssocID="{E189C68C-D272-DA4F-BD77-BA3DA2AC9CE9}" presName="textNode" presStyleLbl="node1" presStyleIdx="0" presStyleCnt="5">
        <dgm:presLayoutVars>
          <dgm:bulletEnabled val="1"/>
        </dgm:presLayoutVars>
      </dgm:prSet>
      <dgm:spPr/>
    </dgm:pt>
    <dgm:pt modelId="{B90BEF17-B843-8849-B224-BCAFE9B8085D}" type="pres">
      <dgm:prSet presAssocID="{02E39687-FCF8-6C4B-9ADE-0E85B52DC4C6}" presName="sibTrans" presStyleCnt="0"/>
      <dgm:spPr/>
    </dgm:pt>
    <dgm:pt modelId="{65E13C97-A9B6-4046-9A27-B46E6E8EFBDE}" type="pres">
      <dgm:prSet presAssocID="{B86B76FA-EA1F-A24B-9877-7C8E05FD3830}" presName="textNode" presStyleLbl="node1" presStyleIdx="1" presStyleCnt="5">
        <dgm:presLayoutVars>
          <dgm:bulletEnabled val="1"/>
        </dgm:presLayoutVars>
      </dgm:prSet>
      <dgm:spPr/>
    </dgm:pt>
    <dgm:pt modelId="{8421BAB3-ABCC-2D4F-9CA5-F03DD1448950}" type="pres">
      <dgm:prSet presAssocID="{8805554F-8209-2545-92BB-C4CC439EDBD9}" presName="sibTrans" presStyleCnt="0"/>
      <dgm:spPr/>
    </dgm:pt>
    <dgm:pt modelId="{57D1E7D5-5EA7-2745-A636-D3C8CBD2585C}" type="pres">
      <dgm:prSet presAssocID="{70AF2563-829E-984A-B523-25915529A46F}" presName="textNode" presStyleLbl="node1" presStyleIdx="2" presStyleCnt="5">
        <dgm:presLayoutVars>
          <dgm:bulletEnabled val="1"/>
        </dgm:presLayoutVars>
      </dgm:prSet>
      <dgm:spPr/>
    </dgm:pt>
    <dgm:pt modelId="{552F1686-3859-CB4F-BF42-7068324ABB15}" type="pres">
      <dgm:prSet presAssocID="{84A0D4A2-3C9F-E443-9B23-E3429D69486E}" presName="sibTrans" presStyleCnt="0"/>
      <dgm:spPr/>
    </dgm:pt>
    <dgm:pt modelId="{58B7B337-7652-664B-995D-53F8EFC35C69}" type="pres">
      <dgm:prSet presAssocID="{0F776F01-B3CF-AF46-B075-28447D07C624}" presName="textNode" presStyleLbl="node1" presStyleIdx="3" presStyleCnt="5">
        <dgm:presLayoutVars>
          <dgm:bulletEnabled val="1"/>
        </dgm:presLayoutVars>
      </dgm:prSet>
      <dgm:spPr/>
    </dgm:pt>
    <dgm:pt modelId="{1D9A1293-AE03-554B-9FED-0B27114E31DB}" type="pres">
      <dgm:prSet presAssocID="{52FF0743-CB7E-ED46-BA8D-655632D9DA62}" presName="sibTrans" presStyleCnt="0"/>
      <dgm:spPr/>
    </dgm:pt>
    <dgm:pt modelId="{13F9793B-9246-BE49-B80B-32337E285BC9}" type="pres">
      <dgm:prSet presAssocID="{45DBF7D1-0679-3D4F-9219-9D399285C9DE}" presName="textNode" presStyleLbl="node1" presStyleIdx="4" presStyleCnt="5">
        <dgm:presLayoutVars>
          <dgm:bulletEnabled val="1"/>
        </dgm:presLayoutVars>
      </dgm:prSet>
      <dgm:spPr/>
    </dgm:pt>
  </dgm:ptLst>
  <dgm:cxnLst>
    <dgm:cxn modelId="{40663720-6F57-7043-86AE-057A53CD104F}" type="presOf" srcId="{0F776F01-B3CF-AF46-B075-28447D07C624}" destId="{58B7B337-7652-664B-995D-53F8EFC35C69}" srcOrd="0" destOrd="0" presId="urn:microsoft.com/office/officeart/2005/8/layout/hProcess9"/>
    <dgm:cxn modelId="{A89B7821-B9E1-4547-953C-2907E1822CFD}" srcId="{F6EE3119-24EC-7447-85F1-2D6F54792371}" destId="{45DBF7D1-0679-3D4F-9219-9D399285C9DE}" srcOrd="4" destOrd="0" parTransId="{5440D7D7-9186-B148-B57B-0FFEC6A938EB}" sibTransId="{4E328139-9243-E144-A661-4CB1017F5166}"/>
    <dgm:cxn modelId="{0964483A-E9AA-1C40-8ABA-E76BAA31A31A}" srcId="{F6EE3119-24EC-7447-85F1-2D6F54792371}" destId="{B86B76FA-EA1F-A24B-9877-7C8E05FD3830}" srcOrd="1" destOrd="0" parTransId="{11446028-E322-9F48-A7DA-B6159311FFAA}" sibTransId="{8805554F-8209-2545-92BB-C4CC439EDBD9}"/>
    <dgm:cxn modelId="{CDFE8F4E-D856-414B-A15F-1A96780E5F4A}" type="presOf" srcId="{F6EE3119-24EC-7447-85F1-2D6F54792371}" destId="{DB52A9F5-D767-274A-A6CF-59EC75D669DA}" srcOrd="0" destOrd="0" presId="urn:microsoft.com/office/officeart/2005/8/layout/hProcess9"/>
    <dgm:cxn modelId="{186DA36E-CE93-9A47-93D2-20F65C036FB6}" type="presOf" srcId="{70AF2563-829E-984A-B523-25915529A46F}" destId="{57D1E7D5-5EA7-2745-A636-D3C8CBD2585C}" srcOrd="0" destOrd="0" presId="urn:microsoft.com/office/officeart/2005/8/layout/hProcess9"/>
    <dgm:cxn modelId="{AB12A38A-954F-A54B-8686-E6595FBC245A}" type="presOf" srcId="{45DBF7D1-0679-3D4F-9219-9D399285C9DE}" destId="{13F9793B-9246-BE49-B80B-32337E285BC9}" srcOrd="0" destOrd="0" presId="urn:microsoft.com/office/officeart/2005/8/layout/hProcess9"/>
    <dgm:cxn modelId="{8D7A0991-E76C-E048-9C04-A83544A7A687}" type="presOf" srcId="{B86B76FA-EA1F-A24B-9877-7C8E05FD3830}" destId="{65E13C97-A9B6-4046-9A27-B46E6E8EFBDE}" srcOrd="0" destOrd="0" presId="urn:microsoft.com/office/officeart/2005/8/layout/hProcess9"/>
    <dgm:cxn modelId="{6B6F9EA5-8CF7-F143-AD4B-11ED5CF1AA90}" srcId="{F6EE3119-24EC-7447-85F1-2D6F54792371}" destId="{70AF2563-829E-984A-B523-25915529A46F}" srcOrd="2" destOrd="0" parTransId="{F6C15C78-2191-714D-AEEF-D286531B213D}" sibTransId="{84A0D4A2-3C9F-E443-9B23-E3429D69486E}"/>
    <dgm:cxn modelId="{BCC3C7C8-298C-AA4A-A0CA-71839FC6F532}" srcId="{F6EE3119-24EC-7447-85F1-2D6F54792371}" destId="{E189C68C-D272-DA4F-BD77-BA3DA2AC9CE9}" srcOrd="0" destOrd="0" parTransId="{C6332669-F9C5-3C4E-A4DF-AFBC170E19B7}" sibTransId="{02E39687-FCF8-6C4B-9ADE-0E85B52DC4C6}"/>
    <dgm:cxn modelId="{94F1FDD5-6731-CC45-A05C-F628D62BD221}" type="presOf" srcId="{E189C68C-D272-DA4F-BD77-BA3DA2AC9CE9}" destId="{04826EB8-46EB-2340-9870-0DA8E6C43B22}" srcOrd="0" destOrd="0" presId="urn:microsoft.com/office/officeart/2005/8/layout/hProcess9"/>
    <dgm:cxn modelId="{D0AFF6FB-F458-4243-9E06-A1A93F6CC5D0}" srcId="{F6EE3119-24EC-7447-85F1-2D6F54792371}" destId="{0F776F01-B3CF-AF46-B075-28447D07C624}" srcOrd="3" destOrd="0" parTransId="{FF585E0E-34BB-FA47-8D19-290D6B2EADF0}" sibTransId="{52FF0743-CB7E-ED46-BA8D-655632D9DA62}"/>
    <dgm:cxn modelId="{EF4A4614-5CB0-7A41-AF2C-429CDD94FE9A}" type="presParOf" srcId="{DB52A9F5-D767-274A-A6CF-59EC75D669DA}" destId="{9C352A10-9D2A-7848-ABE3-8BD100875449}" srcOrd="0" destOrd="0" presId="urn:microsoft.com/office/officeart/2005/8/layout/hProcess9"/>
    <dgm:cxn modelId="{6D2F5FD7-22ED-114F-AB9F-77EC0C6077FF}" type="presParOf" srcId="{DB52A9F5-D767-274A-A6CF-59EC75D669DA}" destId="{70D3E71E-1C92-DF45-9F3D-4EA5C1A61D38}" srcOrd="1" destOrd="0" presId="urn:microsoft.com/office/officeart/2005/8/layout/hProcess9"/>
    <dgm:cxn modelId="{68441804-DA32-A546-A905-44EB057384F8}" type="presParOf" srcId="{70D3E71E-1C92-DF45-9F3D-4EA5C1A61D38}" destId="{04826EB8-46EB-2340-9870-0DA8E6C43B22}" srcOrd="0" destOrd="0" presId="urn:microsoft.com/office/officeart/2005/8/layout/hProcess9"/>
    <dgm:cxn modelId="{0784260C-1455-574D-AA02-E05BFC037190}" type="presParOf" srcId="{70D3E71E-1C92-DF45-9F3D-4EA5C1A61D38}" destId="{B90BEF17-B843-8849-B224-BCAFE9B8085D}" srcOrd="1" destOrd="0" presId="urn:microsoft.com/office/officeart/2005/8/layout/hProcess9"/>
    <dgm:cxn modelId="{CFC18172-C278-B64E-9618-FDAF1F79FEE7}" type="presParOf" srcId="{70D3E71E-1C92-DF45-9F3D-4EA5C1A61D38}" destId="{65E13C97-A9B6-4046-9A27-B46E6E8EFBDE}" srcOrd="2" destOrd="0" presId="urn:microsoft.com/office/officeart/2005/8/layout/hProcess9"/>
    <dgm:cxn modelId="{6D7F40EB-FB96-6D43-BF59-831FFD772E33}" type="presParOf" srcId="{70D3E71E-1C92-DF45-9F3D-4EA5C1A61D38}" destId="{8421BAB3-ABCC-2D4F-9CA5-F03DD1448950}" srcOrd="3" destOrd="0" presId="urn:microsoft.com/office/officeart/2005/8/layout/hProcess9"/>
    <dgm:cxn modelId="{5636F52D-BDAE-7F4F-ABDF-AB92FA2CA471}" type="presParOf" srcId="{70D3E71E-1C92-DF45-9F3D-4EA5C1A61D38}" destId="{57D1E7D5-5EA7-2745-A636-D3C8CBD2585C}" srcOrd="4" destOrd="0" presId="urn:microsoft.com/office/officeart/2005/8/layout/hProcess9"/>
    <dgm:cxn modelId="{D86E2CDD-1F13-BB42-BF4A-2B2C0369D270}" type="presParOf" srcId="{70D3E71E-1C92-DF45-9F3D-4EA5C1A61D38}" destId="{552F1686-3859-CB4F-BF42-7068324ABB15}" srcOrd="5" destOrd="0" presId="urn:microsoft.com/office/officeart/2005/8/layout/hProcess9"/>
    <dgm:cxn modelId="{3393B6AA-5CCA-184B-9C4C-66266E1A0550}" type="presParOf" srcId="{70D3E71E-1C92-DF45-9F3D-4EA5C1A61D38}" destId="{58B7B337-7652-664B-995D-53F8EFC35C69}" srcOrd="6" destOrd="0" presId="urn:microsoft.com/office/officeart/2005/8/layout/hProcess9"/>
    <dgm:cxn modelId="{84CADBE4-D529-C94A-8EF4-7DF883E60E48}" type="presParOf" srcId="{70D3E71E-1C92-DF45-9F3D-4EA5C1A61D38}" destId="{1D9A1293-AE03-554B-9FED-0B27114E31DB}" srcOrd="7" destOrd="0" presId="urn:microsoft.com/office/officeart/2005/8/layout/hProcess9"/>
    <dgm:cxn modelId="{4691204C-381F-4745-8597-46048643BAA8}" type="presParOf" srcId="{70D3E71E-1C92-DF45-9F3D-4EA5C1A61D38}" destId="{13F9793B-9246-BE49-B80B-32337E285BC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2EFA-2D5E-7749-B703-B20B8787F145}">
      <dsp:nvSpPr>
        <dsp:cNvPr id="0" name=""/>
        <dsp:cNvSpPr/>
      </dsp:nvSpPr>
      <dsp:spPr>
        <a:xfrm>
          <a:off x="0" y="0"/>
          <a:ext cx="1682760" cy="3451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Data Governance Manager </a:t>
          </a:r>
        </a:p>
        <a:p>
          <a:pPr marL="0" lvl="0" indent="0" algn="ctr" defTabSz="533400">
            <a:lnSpc>
              <a:spcPct val="90000"/>
            </a:lnSpc>
            <a:spcBef>
              <a:spcPct val="0"/>
            </a:spcBef>
            <a:spcAft>
              <a:spcPct val="35000"/>
            </a:spcAft>
            <a:buNone/>
          </a:pPr>
          <a:r>
            <a:rPr lang="en-US" sz="1200" kern="1200" dirty="0"/>
            <a:t>Leads the overall direction and implementation of the data governance program</a:t>
          </a:r>
        </a:p>
      </dsp:txBody>
      <dsp:txXfrm>
        <a:off x="0" y="1380509"/>
        <a:ext cx="1682760" cy="1380509"/>
      </dsp:txXfrm>
    </dsp:sp>
    <dsp:sp modelId="{27EA03C2-9A57-2042-859E-E1AF7AFDE953}">
      <dsp:nvSpPr>
        <dsp:cNvPr id="0" name=""/>
        <dsp:cNvSpPr/>
      </dsp:nvSpPr>
      <dsp:spPr>
        <a:xfrm>
          <a:off x="266742" y="207076"/>
          <a:ext cx="1149274" cy="11492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85DF0-327C-A243-A903-47EE1E904851}">
      <dsp:nvSpPr>
        <dsp:cNvPr id="0" name=""/>
        <dsp:cNvSpPr/>
      </dsp:nvSpPr>
      <dsp:spPr>
        <a:xfrm>
          <a:off x="1731644" y="0"/>
          <a:ext cx="1682760" cy="3451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Technical Manager </a:t>
          </a:r>
        </a:p>
        <a:p>
          <a:pPr marL="0" lvl="0" indent="0" algn="ctr" defTabSz="533400">
            <a:lnSpc>
              <a:spcPct val="90000"/>
            </a:lnSpc>
            <a:spcBef>
              <a:spcPct val="0"/>
            </a:spcBef>
            <a:spcAft>
              <a:spcPct val="35000"/>
            </a:spcAft>
            <a:buNone/>
          </a:pPr>
          <a:r>
            <a:rPr lang="en-US" sz="1200" kern="1200" dirty="0"/>
            <a:t>Responsible for the technical aspects of the P-20W data governance program, including data integration</a:t>
          </a:r>
        </a:p>
      </dsp:txBody>
      <dsp:txXfrm>
        <a:off x="1731644" y="1380509"/>
        <a:ext cx="1682760" cy="1380509"/>
      </dsp:txXfrm>
    </dsp:sp>
    <dsp:sp modelId="{986B9EA6-3B58-CE4D-8841-843ED9E0B7A4}">
      <dsp:nvSpPr>
        <dsp:cNvPr id="0" name=""/>
        <dsp:cNvSpPr/>
      </dsp:nvSpPr>
      <dsp:spPr>
        <a:xfrm>
          <a:off x="1999985" y="207076"/>
          <a:ext cx="1149274" cy="11492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EA550-D93C-9B4B-80A9-8C5CA8BE55FB}">
      <dsp:nvSpPr>
        <dsp:cNvPr id="0" name=""/>
        <dsp:cNvSpPr/>
      </dsp:nvSpPr>
      <dsp:spPr>
        <a:xfrm>
          <a:off x="3466485" y="0"/>
          <a:ext cx="1682760" cy="3451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rPr>
            <a:t>Data Privacy Specialist</a:t>
          </a:r>
        </a:p>
        <a:p>
          <a:pPr marL="0" lvl="0" indent="0" algn="ctr" defTabSz="533400">
            <a:lnSpc>
              <a:spcPct val="90000"/>
            </a:lnSpc>
            <a:spcBef>
              <a:spcPct val="0"/>
            </a:spcBef>
            <a:spcAft>
              <a:spcPct val="35000"/>
            </a:spcAft>
            <a:buNone/>
          </a:pPr>
          <a:r>
            <a:rPr lang="en-US" sz="1200" kern="1200" dirty="0">
              <a:effectLst/>
            </a:rPr>
            <a:t>ensures compliance with data privacy regulations and safeguards</a:t>
          </a:r>
        </a:p>
      </dsp:txBody>
      <dsp:txXfrm>
        <a:off x="3466485" y="1380509"/>
        <a:ext cx="1682760" cy="1380509"/>
      </dsp:txXfrm>
    </dsp:sp>
    <dsp:sp modelId="{B04ADF62-AA2A-F540-9146-C1C63765CD7A}">
      <dsp:nvSpPr>
        <dsp:cNvPr id="0" name=""/>
        <dsp:cNvSpPr/>
      </dsp:nvSpPr>
      <dsp:spPr>
        <a:xfrm>
          <a:off x="3733228" y="207076"/>
          <a:ext cx="1149274" cy="114927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0B914-38A6-6F44-BE77-9864AB1EB478}">
      <dsp:nvSpPr>
        <dsp:cNvPr id="0" name=""/>
        <dsp:cNvSpPr/>
      </dsp:nvSpPr>
      <dsp:spPr>
        <a:xfrm>
          <a:off x="5199728" y="0"/>
          <a:ext cx="1682760" cy="3451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rPr>
            <a:t>Project Specialist </a:t>
          </a:r>
        </a:p>
        <a:p>
          <a:pPr marL="0" lvl="0" indent="0" algn="ctr" defTabSz="533400">
            <a:lnSpc>
              <a:spcPct val="90000"/>
            </a:lnSpc>
            <a:spcBef>
              <a:spcPct val="0"/>
            </a:spcBef>
            <a:spcAft>
              <a:spcPct val="35000"/>
            </a:spcAft>
            <a:buNone/>
          </a:pPr>
          <a:r>
            <a:rPr lang="en-US" sz="1200" kern="1200" dirty="0">
              <a:effectLst/>
            </a:rPr>
            <a:t>Supports project coordination and administration</a:t>
          </a:r>
          <a:endParaRPr lang="en-US" sz="1200" kern="1200" dirty="0"/>
        </a:p>
      </dsp:txBody>
      <dsp:txXfrm>
        <a:off x="5199728" y="1380509"/>
        <a:ext cx="1682760" cy="1380509"/>
      </dsp:txXfrm>
    </dsp:sp>
    <dsp:sp modelId="{082E6725-25B8-DC48-803B-285061266D30}">
      <dsp:nvSpPr>
        <dsp:cNvPr id="0" name=""/>
        <dsp:cNvSpPr/>
      </dsp:nvSpPr>
      <dsp:spPr>
        <a:xfrm>
          <a:off x="5466471" y="207076"/>
          <a:ext cx="1149274" cy="114927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C19BF-DAB0-0545-8EDA-7EEE13F479C1}">
      <dsp:nvSpPr>
        <dsp:cNvPr id="0" name=""/>
        <dsp:cNvSpPr/>
      </dsp:nvSpPr>
      <dsp:spPr>
        <a:xfrm>
          <a:off x="6932971" y="0"/>
          <a:ext cx="1682760" cy="3451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rPr>
            <a:t>SLDS Project Director </a:t>
          </a:r>
        </a:p>
        <a:p>
          <a:pPr marL="0" lvl="0" indent="0" algn="ctr" defTabSz="533400">
            <a:lnSpc>
              <a:spcPct val="90000"/>
            </a:lnSpc>
            <a:spcBef>
              <a:spcPct val="0"/>
            </a:spcBef>
            <a:spcAft>
              <a:spcPct val="35000"/>
            </a:spcAft>
            <a:buNone/>
          </a:pPr>
          <a:r>
            <a:rPr lang="en-US" sz="1200" kern="1200" dirty="0">
              <a:effectLst/>
            </a:rPr>
            <a:t>Oversees the implementation and management of the P-20W data governance program</a:t>
          </a:r>
          <a:endParaRPr lang="en-US" sz="1200" kern="1200" dirty="0"/>
        </a:p>
      </dsp:txBody>
      <dsp:txXfrm>
        <a:off x="6932971" y="1380509"/>
        <a:ext cx="1682760" cy="1380509"/>
      </dsp:txXfrm>
    </dsp:sp>
    <dsp:sp modelId="{DD4772A9-9CEC-2A40-8E43-6AC2F7FC16CE}">
      <dsp:nvSpPr>
        <dsp:cNvPr id="0" name=""/>
        <dsp:cNvSpPr/>
      </dsp:nvSpPr>
      <dsp:spPr>
        <a:xfrm>
          <a:off x="7199714" y="207076"/>
          <a:ext cx="1149274" cy="114927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0D540-434F-8B4F-97EC-C0DB1B108B1F}">
      <dsp:nvSpPr>
        <dsp:cNvPr id="0" name=""/>
        <dsp:cNvSpPr/>
      </dsp:nvSpPr>
      <dsp:spPr>
        <a:xfrm>
          <a:off x="344629" y="2761019"/>
          <a:ext cx="7926473" cy="51769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451681" y="0"/>
          <a:ext cx="5119061"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1111119" y="425782"/>
          <a:ext cx="1806727"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Pre-School</a:t>
          </a:r>
          <a:endParaRPr lang="en-US" sz="2400" kern="1200" dirty="0"/>
        </a:p>
      </dsp:txBody>
      <dsp:txXfrm>
        <a:off x="1138832" y="453495"/>
        <a:ext cx="1751301" cy="512284"/>
      </dsp:txXfrm>
    </dsp:sp>
    <dsp:sp modelId="{65E13C97-A9B6-4046-9A27-B46E6E8EFBDE}">
      <dsp:nvSpPr>
        <dsp:cNvPr id="0" name=""/>
        <dsp:cNvSpPr/>
      </dsp:nvSpPr>
      <dsp:spPr>
        <a:xfrm>
          <a:off x="3104577" y="425782"/>
          <a:ext cx="1806727"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K-12 </a:t>
          </a:r>
          <a:endParaRPr lang="en-US" sz="2400" kern="1200" dirty="0"/>
        </a:p>
      </dsp:txBody>
      <dsp:txXfrm>
        <a:off x="3132290" y="453495"/>
        <a:ext cx="1751301" cy="512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2A10-9D2A-7848-ABE3-8BD100875449}">
      <dsp:nvSpPr>
        <dsp:cNvPr id="0" name=""/>
        <dsp:cNvSpPr/>
      </dsp:nvSpPr>
      <dsp:spPr>
        <a:xfrm>
          <a:off x="624560" y="0"/>
          <a:ext cx="7078353" cy="1419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6EB8-46EB-2340-9870-0DA8E6C43B22}">
      <dsp:nvSpPr>
        <dsp:cNvPr id="0" name=""/>
        <dsp:cNvSpPr/>
      </dsp:nvSpPr>
      <dsp:spPr>
        <a:xfrm>
          <a:off x="5108"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Pre-School</a:t>
          </a:r>
          <a:endParaRPr lang="en-US" sz="1500" kern="1200" dirty="0"/>
        </a:p>
      </dsp:txBody>
      <dsp:txXfrm>
        <a:off x="32821" y="453495"/>
        <a:ext cx="1497589" cy="512284"/>
      </dsp:txXfrm>
    </dsp:sp>
    <dsp:sp modelId="{65E13C97-A9B6-4046-9A27-B46E6E8EFBDE}">
      <dsp:nvSpPr>
        <dsp:cNvPr id="0" name=""/>
        <dsp:cNvSpPr/>
      </dsp:nvSpPr>
      <dsp:spPr>
        <a:xfrm>
          <a:off x="169616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K-12 </a:t>
          </a:r>
          <a:endParaRPr lang="en-US" sz="1500" kern="1200" dirty="0"/>
        </a:p>
      </dsp:txBody>
      <dsp:txXfrm>
        <a:off x="1723882" y="453495"/>
        <a:ext cx="1497589" cy="512284"/>
      </dsp:txXfrm>
    </dsp:sp>
    <dsp:sp modelId="{57D1E7D5-5EA7-2745-A636-D3C8CBD2585C}">
      <dsp:nvSpPr>
        <dsp:cNvPr id="0" name=""/>
        <dsp:cNvSpPr/>
      </dsp:nvSpPr>
      <dsp:spPr>
        <a:xfrm>
          <a:off x="3387229"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Post-Secondary</a:t>
          </a:r>
        </a:p>
      </dsp:txBody>
      <dsp:txXfrm>
        <a:off x="3414942" y="453495"/>
        <a:ext cx="1497589" cy="512284"/>
      </dsp:txXfrm>
    </dsp:sp>
    <dsp:sp modelId="{58B7B337-7652-664B-995D-53F8EFC35C69}">
      <dsp:nvSpPr>
        <dsp:cNvPr id="0" name=""/>
        <dsp:cNvSpPr/>
      </dsp:nvSpPr>
      <dsp:spPr>
        <a:xfrm>
          <a:off x="5078290"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Voc</a:t>
          </a:r>
          <a:r>
            <a:rPr lang="en-US" sz="1500" kern="1200" dirty="0"/>
            <a:t> Ed Training</a:t>
          </a:r>
        </a:p>
      </dsp:txBody>
      <dsp:txXfrm>
        <a:off x="5106003" y="453495"/>
        <a:ext cx="1497589" cy="512284"/>
      </dsp:txXfrm>
    </dsp:sp>
    <dsp:sp modelId="{13F9793B-9246-BE49-B80B-32337E285BC9}">
      <dsp:nvSpPr>
        <dsp:cNvPr id="0" name=""/>
        <dsp:cNvSpPr/>
      </dsp:nvSpPr>
      <dsp:spPr>
        <a:xfrm>
          <a:off x="6769351" y="425782"/>
          <a:ext cx="1553015" cy="567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6797064" y="453495"/>
        <a:ext cx="1497589" cy="51228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fld id="{E45239AF-5DE9-8545-B63B-6884B175DF43}" type="slidenum">
              <a:rPr lang="en-US" smtClean="0"/>
              <a:t>3</a:t>
            </a:fld>
            <a:endParaRPr lang="en-US"/>
          </a:p>
        </p:txBody>
      </p:sp>
    </p:spTree>
    <p:extLst>
      <p:ext uri="{BB962C8B-B14F-4D97-AF65-F5344CB8AC3E}">
        <p14:creationId xmlns:p14="http://schemas.microsoft.com/office/powerpoint/2010/main" val="373550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275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255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Education systems, in general, collect too much data. </a:t>
            </a:r>
          </a:p>
        </p:txBody>
      </p:sp>
    </p:spTree>
    <p:extLst>
      <p:ext uri="{BB962C8B-B14F-4D97-AF65-F5344CB8AC3E}">
        <p14:creationId xmlns:p14="http://schemas.microsoft.com/office/powerpoint/2010/main" val="270812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74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fld id="{459C58CA-12E4-4F31-9B48-6F56F73F44E1}" type="slidenum">
              <a:rPr lang="en-US" smtClean="0"/>
              <a:pPr/>
              <a:t>7</a:t>
            </a:fld>
            <a:endParaRPr lang="en-US"/>
          </a:p>
        </p:txBody>
      </p:sp>
    </p:spTree>
    <p:extLst>
      <p:ext uri="{BB962C8B-B14F-4D97-AF65-F5344CB8AC3E}">
        <p14:creationId xmlns:p14="http://schemas.microsoft.com/office/powerpoint/2010/main" val="178849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34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11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86846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12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Expectation to stay in coordination between the two groups</a:t>
            </a:r>
          </a:p>
        </p:txBody>
      </p:sp>
    </p:spTree>
    <p:extLst>
      <p:ext uri="{BB962C8B-B14F-4D97-AF65-F5344CB8AC3E}">
        <p14:creationId xmlns:p14="http://schemas.microsoft.com/office/powerpoint/2010/main" val="422253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4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Lato"/>
              <a:buNone/>
              <a:defRPr sz="6600" b="1">
                <a:solidFill>
                  <a:schemeClr val="tx1"/>
                </a:solidFill>
                <a:latin typeface=""/>
                <a:ea typeface="Lato"/>
                <a:cs typeface="Calibri" panose="020F0502020204030204" pitchFamily="34" charset="0"/>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DS Program" type="tx">
  <p:cSld name="TITLE_AND_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Clr>
                <a:srgbClr val="026670"/>
              </a:buClr>
              <a:buSzPts val="3200"/>
              <a:buFont typeface="Calibri"/>
              <a:buNone/>
              <a:defRPr b="0">
                <a:solidFill>
                  <a:schemeClr val="tx1"/>
                </a:solidFill>
                <a:latin typeface=""/>
                <a:ea typeface=""/>
                <a:cs typeface="Calibri"/>
                <a:sym typeface="Calibri"/>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dirty="0"/>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Arial" panose="020B0604020202020204" pitchFamily="34" charset="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Google Shape;56;p9">
            <a:extLst>
              <a:ext uri="{FF2B5EF4-FFF2-40B4-BE49-F238E27FC236}">
                <a16:creationId xmlns:a16="http://schemas.microsoft.com/office/drawing/2014/main" id="{DB712556-68F9-9042-3257-00CBD8D37A82}"/>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57;p9">
            <a:extLst>
              <a:ext uri="{FF2B5EF4-FFF2-40B4-BE49-F238E27FC236}">
                <a16:creationId xmlns:a16="http://schemas.microsoft.com/office/drawing/2014/main" id="{2C34353E-32FB-DABC-F500-C2080BBC2806}"/>
              </a:ext>
            </a:extLst>
          </p:cNvPr>
          <p:cNvSpPr/>
          <p:nvPr userDrawn="1"/>
        </p:nvSpPr>
        <p:spPr>
          <a:xfrm>
            <a:off x="0" y="4589707"/>
            <a:ext cx="9144000" cy="553968"/>
          </a:xfrm>
          <a:prstGeom prst="rect">
            <a:avLst/>
          </a:prstGeom>
          <a:solidFill>
            <a:srgbClr val="F58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59;p9">
            <a:extLst>
              <a:ext uri="{FF2B5EF4-FFF2-40B4-BE49-F238E27FC236}">
                <a16:creationId xmlns:a16="http://schemas.microsoft.com/office/drawing/2014/main" id="{7EE2026E-BFF6-20B0-4E25-CF0887B8C13E}"/>
              </a:ext>
            </a:extLst>
          </p:cNvPr>
          <p:cNvPicPr preferRelativeResize="0"/>
          <p:nvPr userDrawn="1"/>
        </p:nvPicPr>
        <p:blipFill rotWithShape="1">
          <a:blip r:embed="rId2">
            <a:alphaModFix/>
          </a:blip>
          <a:srcRect l="1653" t="4490" r="68342" b="57325"/>
          <a:stretch/>
        </p:blipFill>
        <p:spPr>
          <a:xfrm>
            <a:off x="95525" y="4624938"/>
            <a:ext cx="470630" cy="462673"/>
          </a:xfrm>
          <a:prstGeom prst="rect">
            <a:avLst/>
          </a:prstGeom>
          <a:noFill/>
          <a:ln>
            <a:noFill/>
          </a:ln>
        </p:spPr>
      </p:pic>
      <p:sp>
        <p:nvSpPr>
          <p:cNvPr id="5" name="Google Shape;60;p9">
            <a:extLst>
              <a:ext uri="{FF2B5EF4-FFF2-40B4-BE49-F238E27FC236}">
                <a16:creationId xmlns:a16="http://schemas.microsoft.com/office/drawing/2014/main" id="{7E7C191C-3CE0-51E5-36F2-F1DF176F8FDF}"/>
              </a:ext>
            </a:extLst>
          </p:cNvPr>
          <p:cNvSpPr txBox="1"/>
          <p:nvPr userDrawn="1"/>
        </p:nvSpPr>
        <p:spPr>
          <a:xfrm>
            <a:off x="521500" y="4574133"/>
            <a:ext cx="1047156" cy="569356"/>
          </a:xfrm>
          <a:prstGeom prst="rect">
            <a:avLst/>
          </a:prstGeom>
          <a:noFill/>
          <a:ln>
            <a:noFill/>
          </a:ln>
        </p:spPr>
        <p:txBody>
          <a:bodyPr spcFirstLastPara="1" wrap="square" lIns="91425" tIns="91425" rIns="91425" bIns="91425" anchor="t" anchorCtr="0">
            <a:spAutoFit/>
          </a:bodyPr>
          <a:lstStyle/>
          <a:p>
            <a:pPr marL="0" lvl="0" indent="0" algn="l" rtl="0">
              <a:lnSpc>
                <a:spcPts val="1000"/>
              </a:lnSpc>
              <a:spcBef>
                <a:spcPts val="0"/>
              </a:spcBef>
              <a:spcAft>
                <a:spcPts val="0"/>
              </a:spcAft>
              <a:buNone/>
            </a:pPr>
            <a:r>
              <a:rPr lang="en" sz="900" dirty="0">
                <a:solidFill>
                  <a:schemeClr val="lt1"/>
                </a:solidFill>
                <a:latin typeface="Lato"/>
                <a:ea typeface="Lato"/>
                <a:cs typeface="Lato"/>
                <a:sym typeface="Lato"/>
              </a:rPr>
              <a:t>Statewide Longitudinal Data System</a:t>
            </a:r>
            <a:endParaRPr sz="900" dirty="0">
              <a:solidFill>
                <a:schemeClr val="lt1"/>
              </a:solidFill>
              <a:latin typeface="Lato"/>
              <a:ea typeface="Lato"/>
              <a:cs typeface="Lato"/>
              <a:sym typeface="Lato"/>
            </a:endParaRPr>
          </a:p>
        </p:txBody>
      </p:sp>
      <p:sp>
        <p:nvSpPr>
          <p:cNvPr id="6" name="Google Shape;61;p9">
            <a:extLst>
              <a:ext uri="{FF2B5EF4-FFF2-40B4-BE49-F238E27FC236}">
                <a16:creationId xmlns:a16="http://schemas.microsoft.com/office/drawing/2014/main" id="{4DFCB8E9-130A-EF6F-2141-C5651EB123FB}"/>
              </a:ext>
            </a:extLst>
          </p:cNvPr>
          <p:cNvSpPr txBox="1"/>
          <p:nvPr userDrawn="1"/>
        </p:nvSpPr>
        <p:spPr>
          <a:xfrm>
            <a:off x="7111014" y="4636089"/>
            <a:ext cx="1919367" cy="553968"/>
          </a:xfrm>
          <a:prstGeom prst="rect">
            <a:avLst/>
          </a:prstGeom>
          <a:noFill/>
          <a:ln>
            <a:noFill/>
          </a:ln>
        </p:spPr>
        <p:txBody>
          <a:bodyPr spcFirstLastPara="1" wrap="square" lIns="91425" tIns="91425" rIns="91425" bIns="91425" anchor="t" anchorCtr="0">
            <a:spAutoFit/>
          </a:bodyPr>
          <a:lstStyle/>
          <a:p>
            <a:pPr marL="0" lvl="0" indent="457200" algn="r" rtl="0">
              <a:spcBef>
                <a:spcPts val="0"/>
              </a:spcBef>
              <a:spcAft>
                <a:spcPts val="0"/>
              </a:spcAft>
              <a:buNone/>
            </a:pPr>
            <a:r>
              <a:rPr lang="en" sz="1200" u="sng" dirty="0" err="1">
                <a:solidFill>
                  <a:schemeClr val="accent1">
                    <a:lumMod val="75000"/>
                  </a:schemeClr>
                </a:solidFill>
                <a:latin typeface="Lato"/>
                <a:ea typeface="Lato"/>
                <a:cs typeface="Lato"/>
                <a:sym typeface="Lato"/>
              </a:rPr>
              <a:t>slds.cnmipss.org</a:t>
            </a:r>
            <a:r>
              <a:rPr lang="en" sz="1200" dirty="0">
                <a:solidFill>
                  <a:schemeClr val="accent1">
                    <a:lumMod val="75000"/>
                  </a:schemeClr>
                </a:solidFill>
                <a:latin typeface="Lato"/>
                <a:ea typeface="Lato"/>
                <a:cs typeface="Lato"/>
                <a:sym typeface="Lato"/>
              </a:rPr>
              <a:t>	</a:t>
            </a:r>
            <a:endParaRPr sz="1200" dirty="0">
              <a:solidFill>
                <a:schemeClr val="accent1">
                  <a:lumMod val="75000"/>
                </a:schemeClr>
              </a:solidFill>
              <a:latin typeface="Lato"/>
              <a:ea typeface="Lato"/>
              <a:cs typeface="Lato"/>
              <a:sym typeface="Lato"/>
            </a:endParaRPr>
          </a:p>
        </p:txBody>
      </p:sp>
      <p:pic>
        <p:nvPicPr>
          <p:cNvPr id="7" name="Graphic 6" descr="Internet">
            <a:extLst>
              <a:ext uri="{FF2B5EF4-FFF2-40B4-BE49-F238E27FC236}">
                <a16:creationId xmlns:a16="http://schemas.microsoft.com/office/drawing/2014/main" id="{1BB078C8-516F-2409-DAC0-20301E8144F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51932" y="4581506"/>
            <a:ext cx="548700" cy="548700"/>
          </a:xfrm>
          <a:prstGeom prst="rect">
            <a:avLst/>
          </a:prstGeom>
        </p:spPr>
      </p:pic>
      <p:sp>
        <p:nvSpPr>
          <p:cNvPr id="8" name="Google Shape;91;p15">
            <a:extLst>
              <a:ext uri="{FF2B5EF4-FFF2-40B4-BE49-F238E27FC236}">
                <a16:creationId xmlns:a16="http://schemas.microsoft.com/office/drawing/2014/main" id="{F960233E-B0F0-21B0-6993-FF7E44062FC2}"/>
              </a:ext>
            </a:extLst>
          </p:cNvPr>
          <p:cNvSpPr/>
          <p:nvPr userDrawn="1"/>
        </p:nvSpPr>
        <p:spPr>
          <a:xfrm>
            <a:off x="1200" y="13294"/>
            <a:ext cx="9142800" cy="142800"/>
          </a:xfrm>
          <a:prstGeom prst="rect">
            <a:avLst/>
          </a:prstGeom>
          <a:solidFill>
            <a:schemeClr val="accent1">
              <a:lumMod val="75000"/>
            </a:schemeClr>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solidFill>
                  <a:schemeClr val="tx1"/>
                </a:solidFill>
                <a:latin typefac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1" name="Google Shape;41;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White">
  <p:cSld name="Divider Slide — White">
    <p:spTree>
      <p:nvGrpSpPr>
        <p:cNvPr id="1" name="Shape 89"/>
        <p:cNvGrpSpPr/>
        <p:nvPr/>
      </p:nvGrpSpPr>
      <p:grpSpPr>
        <a:xfrm>
          <a:off x="0" y="0"/>
          <a:ext cx="0" cy="0"/>
          <a:chOff x="0" y="0"/>
          <a:chExt cx="0" cy="0"/>
        </a:xfrm>
      </p:grpSpPr>
      <p:sp>
        <p:nvSpPr>
          <p:cNvPr id="91" name="Google Shape;91;p15"/>
          <p:cNvSpPr/>
          <p:nvPr/>
        </p:nvSpPr>
        <p:spPr>
          <a:xfrm>
            <a:off x="595" y="0"/>
            <a:ext cx="9142800" cy="142800"/>
          </a:xfrm>
          <a:prstGeom prst="rect">
            <a:avLst/>
          </a:prstGeom>
          <a:solidFill>
            <a:schemeClr val="accent1">
              <a:lumMod val="75000"/>
            </a:schemeClr>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93" name="Google Shape;93;p15"/>
          <p:cNvSpPr txBox="1">
            <a:spLocks noGrp="1"/>
          </p:cNvSpPr>
          <p:nvPr>
            <p:ph type="ctrTitle"/>
          </p:nvPr>
        </p:nvSpPr>
        <p:spPr>
          <a:xfrm>
            <a:off x="850810" y="2074227"/>
            <a:ext cx="6142843" cy="12117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rgbClr val="576F7F"/>
              </a:buClr>
              <a:buSzPts val="2700"/>
              <a:buFont typeface="Times New Roman"/>
              <a:buNone/>
              <a:defRPr sz="2700" b="0" i="0" u="none" strike="noStrike" cap="none">
                <a:solidFill>
                  <a:schemeClr val="tx1"/>
                </a:solidFill>
                <a:latin typeface=""/>
                <a:ea typeface=""/>
                <a:cs typeface="Times New Roman"/>
                <a:sym typeface="Times New Roman"/>
              </a:defRPr>
            </a:lvl1pPr>
            <a:lvl2pPr lvl="1" rtl="0">
              <a:spcBef>
                <a:spcPts val="0"/>
              </a:spcBef>
              <a:spcAft>
                <a:spcPts val="0"/>
              </a:spcAft>
              <a:buSzPts val="3200"/>
              <a:buNone/>
              <a:defRPr sz="700"/>
            </a:lvl2pPr>
            <a:lvl3pPr lvl="2" rtl="0">
              <a:spcBef>
                <a:spcPts val="0"/>
              </a:spcBef>
              <a:spcAft>
                <a:spcPts val="0"/>
              </a:spcAft>
              <a:buSzPts val="3200"/>
              <a:buNone/>
              <a:defRPr sz="700"/>
            </a:lvl3pPr>
            <a:lvl4pPr lvl="3" rtl="0">
              <a:spcBef>
                <a:spcPts val="0"/>
              </a:spcBef>
              <a:spcAft>
                <a:spcPts val="0"/>
              </a:spcAft>
              <a:buSzPts val="3200"/>
              <a:buNone/>
              <a:defRPr sz="700"/>
            </a:lvl4pPr>
            <a:lvl5pPr lvl="4" rtl="0">
              <a:spcBef>
                <a:spcPts val="0"/>
              </a:spcBef>
              <a:spcAft>
                <a:spcPts val="0"/>
              </a:spcAft>
              <a:buSzPts val="3200"/>
              <a:buNone/>
              <a:defRPr sz="700"/>
            </a:lvl5pPr>
            <a:lvl6pPr lvl="5" rtl="0">
              <a:spcBef>
                <a:spcPts val="0"/>
              </a:spcBef>
              <a:spcAft>
                <a:spcPts val="0"/>
              </a:spcAft>
              <a:buSzPts val="3200"/>
              <a:buNone/>
              <a:defRPr sz="700"/>
            </a:lvl6pPr>
            <a:lvl7pPr lvl="6" rtl="0">
              <a:spcBef>
                <a:spcPts val="0"/>
              </a:spcBef>
              <a:spcAft>
                <a:spcPts val="0"/>
              </a:spcAft>
              <a:buSzPts val="3200"/>
              <a:buNone/>
              <a:defRPr sz="700"/>
            </a:lvl7pPr>
            <a:lvl8pPr lvl="7" rtl="0">
              <a:spcBef>
                <a:spcPts val="0"/>
              </a:spcBef>
              <a:spcAft>
                <a:spcPts val="0"/>
              </a:spcAft>
              <a:buSzPts val="3200"/>
              <a:buNone/>
              <a:defRPr sz="700"/>
            </a:lvl8pPr>
            <a:lvl9pPr lvl="8" rtl="0">
              <a:spcBef>
                <a:spcPts val="0"/>
              </a:spcBef>
              <a:spcAft>
                <a:spcPts val="0"/>
              </a:spcAft>
              <a:buSzPts val="3200"/>
              <a:buNone/>
              <a:defRPr sz="700"/>
            </a:lvl9pPr>
          </a:lstStyle>
          <a:p>
            <a:endParaRPr dirty="0"/>
          </a:p>
        </p:txBody>
      </p:sp>
      <p:pic>
        <p:nvPicPr>
          <p:cNvPr id="94" name="Google Shape;94;p15" descr="A close up of a logo&#10;&#10;Description automatically generated"/>
          <p:cNvPicPr preferRelativeResize="0"/>
          <p:nvPr/>
        </p:nvPicPr>
        <p:blipFill rotWithShape="1">
          <a:blip r:embed="rId2">
            <a:alphaModFix amt="20000"/>
          </a:blip>
          <a:srcRect t="28428" r="57565"/>
          <a:stretch/>
        </p:blipFill>
        <p:spPr>
          <a:xfrm>
            <a:off x="6171992" y="142875"/>
            <a:ext cx="2971414" cy="3849598"/>
          </a:xfrm>
          <a:prstGeom prst="rect">
            <a:avLst/>
          </a:prstGeom>
          <a:noFill/>
          <a:ln>
            <a:noFill/>
          </a:ln>
        </p:spPr>
      </p:pic>
      <p:sp>
        <p:nvSpPr>
          <p:cNvPr id="2" name="Google Shape;56;p9">
            <a:extLst>
              <a:ext uri="{FF2B5EF4-FFF2-40B4-BE49-F238E27FC236}">
                <a16:creationId xmlns:a16="http://schemas.microsoft.com/office/drawing/2014/main" id="{AD891AD4-7885-C27E-DD53-152B806A2A41}"/>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57;p9">
            <a:extLst>
              <a:ext uri="{FF2B5EF4-FFF2-40B4-BE49-F238E27FC236}">
                <a16:creationId xmlns:a16="http://schemas.microsoft.com/office/drawing/2014/main" id="{7D4AEE04-5CD8-5808-5B7E-E28B8BAEDE78}"/>
              </a:ext>
            </a:extLst>
          </p:cNvPr>
          <p:cNvSpPr/>
          <p:nvPr userDrawn="1"/>
        </p:nvSpPr>
        <p:spPr>
          <a:xfrm>
            <a:off x="0" y="4589707"/>
            <a:ext cx="9144000" cy="553968"/>
          </a:xfrm>
          <a:prstGeom prst="rect">
            <a:avLst/>
          </a:prstGeom>
          <a:solidFill>
            <a:srgbClr val="F58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59;p9">
            <a:extLst>
              <a:ext uri="{FF2B5EF4-FFF2-40B4-BE49-F238E27FC236}">
                <a16:creationId xmlns:a16="http://schemas.microsoft.com/office/drawing/2014/main" id="{327A451E-D540-D723-840B-F43776E32493}"/>
              </a:ext>
            </a:extLst>
          </p:cNvPr>
          <p:cNvPicPr preferRelativeResize="0"/>
          <p:nvPr userDrawn="1"/>
        </p:nvPicPr>
        <p:blipFill rotWithShape="1">
          <a:blip r:embed="rId3">
            <a:alphaModFix/>
          </a:blip>
          <a:srcRect l="1653" t="4490" r="68342" b="57325"/>
          <a:stretch/>
        </p:blipFill>
        <p:spPr>
          <a:xfrm>
            <a:off x="95525" y="4624938"/>
            <a:ext cx="470630" cy="462673"/>
          </a:xfrm>
          <a:prstGeom prst="rect">
            <a:avLst/>
          </a:prstGeom>
          <a:noFill/>
          <a:ln>
            <a:noFill/>
          </a:ln>
        </p:spPr>
      </p:pic>
      <p:sp>
        <p:nvSpPr>
          <p:cNvPr id="5" name="Google Shape;60;p9">
            <a:extLst>
              <a:ext uri="{FF2B5EF4-FFF2-40B4-BE49-F238E27FC236}">
                <a16:creationId xmlns:a16="http://schemas.microsoft.com/office/drawing/2014/main" id="{32990279-CC84-ECE8-08A5-0A6165932B34}"/>
              </a:ext>
            </a:extLst>
          </p:cNvPr>
          <p:cNvSpPr txBox="1"/>
          <p:nvPr userDrawn="1"/>
        </p:nvSpPr>
        <p:spPr>
          <a:xfrm>
            <a:off x="521500" y="4574133"/>
            <a:ext cx="1047156" cy="569356"/>
          </a:xfrm>
          <a:prstGeom prst="rect">
            <a:avLst/>
          </a:prstGeom>
          <a:noFill/>
          <a:ln>
            <a:noFill/>
          </a:ln>
        </p:spPr>
        <p:txBody>
          <a:bodyPr spcFirstLastPara="1" wrap="square" lIns="91425" tIns="91425" rIns="91425" bIns="91425" anchor="t" anchorCtr="0">
            <a:spAutoFit/>
          </a:bodyPr>
          <a:lstStyle/>
          <a:p>
            <a:pPr marL="0" lvl="0" indent="0" algn="l" rtl="0">
              <a:lnSpc>
                <a:spcPts val="1000"/>
              </a:lnSpc>
              <a:spcBef>
                <a:spcPts val="0"/>
              </a:spcBef>
              <a:spcAft>
                <a:spcPts val="0"/>
              </a:spcAft>
              <a:buNone/>
            </a:pPr>
            <a:r>
              <a:rPr lang="en" sz="900" dirty="0">
                <a:solidFill>
                  <a:schemeClr val="lt1"/>
                </a:solidFill>
                <a:latin typeface="Lato"/>
                <a:ea typeface="Lato"/>
                <a:cs typeface="Lato"/>
                <a:sym typeface="Lato"/>
              </a:rPr>
              <a:t>Statewide Longitudinal Data System</a:t>
            </a:r>
            <a:endParaRPr sz="900" dirty="0">
              <a:solidFill>
                <a:schemeClr val="lt1"/>
              </a:solidFill>
              <a:latin typeface="Lato"/>
              <a:ea typeface="Lato"/>
              <a:cs typeface="Lato"/>
              <a:sym typeface="Lato"/>
            </a:endParaRPr>
          </a:p>
        </p:txBody>
      </p:sp>
      <p:sp>
        <p:nvSpPr>
          <p:cNvPr id="6" name="Google Shape;61;p9">
            <a:extLst>
              <a:ext uri="{FF2B5EF4-FFF2-40B4-BE49-F238E27FC236}">
                <a16:creationId xmlns:a16="http://schemas.microsoft.com/office/drawing/2014/main" id="{DDB80D25-5222-4D55-C10E-018853BCB083}"/>
              </a:ext>
            </a:extLst>
          </p:cNvPr>
          <p:cNvSpPr txBox="1"/>
          <p:nvPr userDrawn="1"/>
        </p:nvSpPr>
        <p:spPr>
          <a:xfrm>
            <a:off x="7111014" y="4636089"/>
            <a:ext cx="1919367" cy="553968"/>
          </a:xfrm>
          <a:prstGeom prst="rect">
            <a:avLst/>
          </a:prstGeom>
          <a:noFill/>
          <a:ln>
            <a:noFill/>
          </a:ln>
        </p:spPr>
        <p:txBody>
          <a:bodyPr spcFirstLastPara="1" wrap="square" lIns="91425" tIns="91425" rIns="91425" bIns="91425" anchor="t" anchorCtr="0">
            <a:spAutoFit/>
          </a:bodyPr>
          <a:lstStyle/>
          <a:p>
            <a:pPr marL="0" lvl="0" indent="457200" algn="r" rtl="0">
              <a:spcBef>
                <a:spcPts val="0"/>
              </a:spcBef>
              <a:spcAft>
                <a:spcPts val="0"/>
              </a:spcAft>
              <a:buNone/>
            </a:pPr>
            <a:r>
              <a:rPr lang="en" sz="1200" u="sng" dirty="0" err="1">
                <a:solidFill>
                  <a:schemeClr val="accent1">
                    <a:lumMod val="75000"/>
                  </a:schemeClr>
                </a:solidFill>
                <a:latin typeface="Lato"/>
                <a:ea typeface="Lato"/>
                <a:cs typeface="Lato"/>
                <a:sym typeface="Lato"/>
              </a:rPr>
              <a:t>slds.cnmipss.org</a:t>
            </a:r>
            <a:r>
              <a:rPr lang="en" sz="1200" dirty="0">
                <a:solidFill>
                  <a:schemeClr val="accent1">
                    <a:lumMod val="75000"/>
                  </a:schemeClr>
                </a:solidFill>
                <a:latin typeface="Lato"/>
                <a:ea typeface="Lato"/>
                <a:cs typeface="Lato"/>
                <a:sym typeface="Lato"/>
              </a:rPr>
              <a:t>	</a:t>
            </a:r>
            <a:endParaRPr sz="1200" dirty="0">
              <a:solidFill>
                <a:schemeClr val="accent1">
                  <a:lumMod val="75000"/>
                </a:schemeClr>
              </a:solidFill>
              <a:latin typeface="Lato"/>
              <a:ea typeface="Lato"/>
              <a:cs typeface="Lato"/>
              <a:sym typeface="Lato"/>
            </a:endParaRPr>
          </a:p>
        </p:txBody>
      </p:sp>
      <p:pic>
        <p:nvPicPr>
          <p:cNvPr id="7" name="Graphic 6" descr="Internet">
            <a:extLst>
              <a:ext uri="{FF2B5EF4-FFF2-40B4-BE49-F238E27FC236}">
                <a16:creationId xmlns:a16="http://schemas.microsoft.com/office/drawing/2014/main" id="{553FF492-DEEA-D1E8-DDE2-301DBA237E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51932" y="4581506"/>
            <a:ext cx="548700" cy="548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2880">
          <p15:clr>
            <a:srgbClr val="FBAE40"/>
          </p15:clr>
        </p15:guide>
        <p15:guide id="3" orient="horz" pos="90">
          <p15:clr>
            <a:srgbClr val="FBAE40"/>
          </p15:clr>
        </p15:guide>
        <p15:guide id="4" pos="270">
          <p15:clr>
            <a:srgbClr val="FBAE40"/>
          </p15:clr>
        </p15:guide>
        <p15:guide id="5" pos="5580">
          <p15:clr>
            <a:srgbClr val="FBAE40"/>
          </p15:clr>
        </p15:guide>
        <p15:guide id="6" pos="5490">
          <p15:clr>
            <a:srgbClr val="FBAE40"/>
          </p15:clr>
        </p15:guide>
        <p15:guide id="7" orient="horz" pos="270">
          <p15:clr>
            <a:srgbClr val="FBAE40"/>
          </p15:clr>
        </p15:guide>
        <p15:guide id="8" orient="horz" pos="2700">
          <p15:clr>
            <a:srgbClr val="FBAE40"/>
          </p15:clr>
        </p15:guide>
        <p15:guide id="9" pos="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Gray">
  <p:cSld name="Title Slide — Gray">
    <p:spTree>
      <p:nvGrpSpPr>
        <p:cNvPr id="1" name="Shape 96"/>
        <p:cNvGrpSpPr/>
        <p:nvPr/>
      </p:nvGrpSpPr>
      <p:grpSpPr>
        <a:xfrm>
          <a:off x="0" y="0"/>
          <a:ext cx="0" cy="0"/>
          <a:chOff x="0" y="0"/>
          <a:chExt cx="0" cy="0"/>
        </a:xfrm>
      </p:grpSpPr>
      <p:sp>
        <p:nvSpPr>
          <p:cNvPr id="97" name="Google Shape;97;p16"/>
          <p:cNvSpPr/>
          <p:nvPr/>
        </p:nvSpPr>
        <p:spPr>
          <a:xfrm>
            <a:off x="595" y="135814"/>
            <a:ext cx="9142800" cy="4677923"/>
          </a:xfrm>
          <a:prstGeom prst="rect">
            <a:avLst/>
          </a:prstGeom>
          <a:solidFill>
            <a:schemeClr val="accent1">
              <a:lumMod val="75000"/>
            </a:schemeClr>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4800" b="0" i="0" u="none" strike="noStrike" cap="none">
              <a:solidFill>
                <a:schemeClr val="lt1"/>
              </a:solidFill>
              <a:latin typeface="Times New Roman"/>
              <a:ea typeface="Times New Roman"/>
              <a:cs typeface="Times New Roman"/>
              <a:sym typeface="Times New Roman"/>
            </a:endParaRPr>
          </a:p>
        </p:txBody>
      </p:sp>
      <p:sp>
        <p:nvSpPr>
          <p:cNvPr id="98" name="Google Shape;98;p16"/>
          <p:cNvSpPr/>
          <p:nvPr/>
        </p:nvSpPr>
        <p:spPr>
          <a:xfrm>
            <a:off x="595" y="0"/>
            <a:ext cx="9142800" cy="142800"/>
          </a:xfrm>
          <a:prstGeom prst="rect">
            <a:avLst/>
          </a:prstGeom>
          <a:solidFill>
            <a:srgbClr val="F58735"/>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4800" b="0" i="0" u="none" strike="noStrike" cap="none">
              <a:solidFill>
                <a:schemeClr val="lt1"/>
              </a:solidFill>
              <a:latin typeface="Times New Roman"/>
              <a:ea typeface="Times New Roman"/>
              <a:cs typeface="Times New Roman"/>
              <a:sym typeface="Times New Roman"/>
            </a:endParaRPr>
          </a:p>
        </p:txBody>
      </p:sp>
      <p:sp>
        <p:nvSpPr>
          <p:cNvPr id="101" name="Google Shape;101;p16"/>
          <p:cNvSpPr txBox="1">
            <a:spLocks noGrp="1"/>
          </p:cNvSpPr>
          <p:nvPr>
            <p:ph type="ctrTitle"/>
          </p:nvPr>
        </p:nvSpPr>
        <p:spPr>
          <a:xfrm>
            <a:off x="850810" y="1885950"/>
            <a:ext cx="7685100" cy="12117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chemeClr val="lt1"/>
              </a:buClr>
              <a:buSzPts val="2700"/>
              <a:buFont typeface="Times New Roman"/>
              <a:buNone/>
              <a:defRPr sz="2700" b="0" i="0" u="none" strike="noStrike" cap="none">
                <a:solidFill>
                  <a:schemeClr val="bg1"/>
                </a:solidFill>
                <a:latin typeface=""/>
                <a:ea typeface=""/>
                <a:cs typeface="Times New Roman"/>
                <a:sym typeface="Times New Roman"/>
              </a:defRPr>
            </a:lvl1pPr>
            <a:lvl2pPr lvl="1" rtl="0">
              <a:spcBef>
                <a:spcPts val="0"/>
              </a:spcBef>
              <a:spcAft>
                <a:spcPts val="0"/>
              </a:spcAft>
              <a:buSzPts val="3200"/>
              <a:buNone/>
              <a:defRPr sz="700"/>
            </a:lvl2pPr>
            <a:lvl3pPr lvl="2" rtl="0">
              <a:spcBef>
                <a:spcPts val="0"/>
              </a:spcBef>
              <a:spcAft>
                <a:spcPts val="0"/>
              </a:spcAft>
              <a:buSzPts val="3200"/>
              <a:buNone/>
              <a:defRPr sz="700"/>
            </a:lvl3pPr>
            <a:lvl4pPr lvl="3" rtl="0">
              <a:spcBef>
                <a:spcPts val="0"/>
              </a:spcBef>
              <a:spcAft>
                <a:spcPts val="0"/>
              </a:spcAft>
              <a:buSzPts val="3200"/>
              <a:buNone/>
              <a:defRPr sz="700"/>
            </a:lvl4pPr>
            <a:lvl5pPr lvl="4" rtl="0">
              <a:spcBef>
                <a:spcPts val="0"/>
              </a:spcBef>
              <a:spcAft>
                <a:spcPts val="0"/>
              </a:spcAft>
              <a:buSzPts val="3200"/>
              <a:buNone/>
              <a:defRPr sz="700"/>
            </a:lvl5pPr>
            <a:lvl6pPr lvl="5" rtl="0">
              <a:spcBef>
                <a:spcPts val="0"/>
              </a:spcBef>
              <a:spcAft>
                <a:spcPts val="0"/>
              </a:spcAft>
              <a:buSzPts val="3200"/>
              <a:buNone/>
              <a:defRPr sz="700"/>
            </a:lvl6pPr>
            <a:lvl7pPr lvl="6" rtl="0">
              <a:spcBef>
                <a:spcPts val="0"/>
              </a:spcBef>
              <a:spcAft>
                <a:spcPts val="0"/>
              </a:spcAft>
              <a:buSzPts val="3200"/>
              <a:buNone/>
              <a:defRPr sz="700"/>
            </a:lvl7pPr>
            <a:lvl8pPr lvl="7" rtl="0">
              <a:spcBef>
                <a:spcPts val="0"/>
              </a:spcBef>
              <a:spcAft>
                <a:spcPts val="0"/>
              </a:spcAft>
              <a:buSzPts val="3200"/>
              <a:buNone/>
              <a:defRPr sz="700"/>
            </a:lvl8pPr>
            <a:lvl9pPr lvl="8" rtl="0">
              <a:spcBef>
                <a:spcPts val="0"/>
              </a:spcBef>
              <a:spcAft>
                <a:spcPts val="0"/>
              </a:spcAft>
              <a:buSzPts val="3200"/>
              <a:buNone/>
              <a:defRPr sz="700"/>
            </a:lvl9pPr>
          </a:lstStyle>
          <a:p>
            <a:endParaRPr dirty="0"/>
          </a:p>
        </p:txBody>
      </p:sp>
      <p:sp>
        <p:nvSpPr>
          <p:cNvPr id="102" name="Google Shape;102;p16"/>
          <p:cNvSpPr txBox="1">
            <a:spLocks noGrp="1"/>
          </p:cNvSpPr>
          <p:nvPr>
            <p:ph type="body" idx="1"/>
          </p:nvPr>
        </p:nvSpPr>
        <p:spPr>
          <a:xfrm>
            <a:off x="850591" y="3171825"/>
            <a:ext cx="1950000" cy="1113300"/>
          </a:xfrm>
          <a:prstGeom prst="rect">
            <a:avLst/>
          </a:prstGeom>
          <a:noFill/>
          <a:ln>
            <a:noFill/>
          </a:ln>
        </p:spPr>
        <p:txBody>
          <a:bodyPr spcFirstLastPara="1" wrap="square" lIns="34275" tIns="17125" rIns="34275" bIns="17125" anchor="t" anchorCtr="0">
            <a:normAutofit/>
          </a:bodyPr>
          <a:lstStyle>
            <a:lvl1pPr marL="457200" marR="0" lvl="0" indent="-228600" algn="l" rtl="0">
              <a:lnSpc>
                <a:spcPct val="100000"/>
              </a:lnSpc>
              <a:spcBef>
                <a:spcPts val="0"/>
              </a:spcBef>
              <a:spcAft>
                <a:spcPts val="0"/>
              </a:spcAft>
              <a:buClr>
                <a:schemeClr val="lt1"/>
              </a:buClr>
              <a:buSzPts val="1300"/>
              <a:buFont typeface="Times New Roman"/>
              <a:buNone/>
              <a:defRPr sz="1300" b="0" i="0" u="none" strike="noStrike" cap="none">
                <a:solidFill>
                  <a:schemeClr val="lt1"/>
                </a:solidFill>
                <a:latin typeface=""/>
                <a:ea typeface=""/>
                <a:cs typeface="Times New Roman"/>
                <a:sym typeface="Times New Roman"/>
              </a:defRPr>
            </a:lvl1pPr>
            <a:lvl2pPr marL="914400" marR="0" lvl="1" indent="-304800" algn="l" rtl="0">
              <a:lnSpc>
                <a:spcPct val="100000"/>
              </a:lnSpc>
              <a:spcBef>
                <a:spcPts val="0"/>
              </a:spcBef>
              <a:spcAft>
                <a:spcPts val="0"/>
              </a:spcAft>
              <a:buClr>
                <a:srgbClr val="576F7F"/>
              </a:buClr>
              <a:buSzPts val="1200"/>
              <a:buFont typeface="Arial"/>
              <a:buChar char="–"/>
              <a:defRPr sz="1200" b="0" i="0" u="none" strike="noStrike" cap="none">
                <a:solidFill>
                  <a:srgbClr val="576F7F"/>
                </a:solidFill>
                <a:latin typeface="Times New Roman"/>
                <a:ea typeface="Times New Roman"/>
                <a:cs typeface="Times New Roman"/>
                <a:sym typeface="Times New Roman"/>
              </a:defRPr>
            </a:lvl2pPr>
            <a:lvl3pPr marL="1371600" marR="0" lvl="2"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Times New Roman"/>
                <a:ea typeface="Times New Roman"/>
                <a:cs typeface="Times New Roman"/>
                <a:sym typeface="Times New Roman"/>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dirty="0"/>
          </a:p>
        </p:txBody>
      </p:sp>
      <p:sp>
        <p:nvSpPr>
          <p:cNvPr id="103" name="Google Shape;103;p16"/>
          <p:cNvSpPr txBox="1">
            <a:spLocks noGrp="1"/>
          </p:cNvSpPr>
          <p:nvPr>
            <p:ph type="body" idx="2"/>
          </p:nvPr>
        </p:nvSpPr>
        <p:spPr>
          <a:xfrm>
            <a:off x="2879097" y="3171825"/>
            <a:ext cx="1950000" cy="1113300"/>
          </a:xfrm>
          <a:prstGeom prst="rect">
            <a:avLst/>
          </a:prstGeom>
          <a:noFill/>
          <a:ln>
            <a:noFill/>
          </a:ln>
        </p:spPr>
        <p:txBody>
          <a:bodyPr spcFirstLastPara="1" wrap="square" lIns="34275" tIns="17125" rIns="34275" bIns="17125" anchor="t" anchorCtr="0">
            <a:normAutofit/>
          </a:bodyPr>
          <a:lstStyle>
            <a:lvl1pPr marL="457200" marR="0" lvl="0" indent="-228600" algn="l" rtl="0">
              <a:lnSpc>
                <a:spcPct val="100000"/>
              </a:lnSpc>
              <a:spcBef>
                <a:spcPts val="0"/>
              </a:spcBef>
              <a:spcAft>
                <a:spcPts val="0"/>
              </a:spcAft>
              <a:buClr>
                <a:schemeClr val="lt1"/>
              </a:buClr>
              <a:buSzPts val="1300"/>
              <a:buFont typeface="Times New Roman"/>
              <a:buNone/>
              <a:defRPr sz="1300" b="0" i="0" u="none" strike="noStrike" cap="none">
                <a:solidFill>
                  <a:schemeClr val="lt1"/>
                </a:solidFill>
                <a:latin typeface=""/>
                <a:ea typeface=""/>
                <a:cs typeface="Times New Roman"/>
                <a:sym typeface="Times New Roman"/>
              </a:defRPr>
            </a:lvl1pPr>
            <a:lvl2pPr marL="914400" marR="0" lvl="1" indent="-304800" algn="l" rtl="0">
              <a:lnSpc>
                <a:spcPct val="100000"/>
              </a:lnSpc>
              <a:spcBef>
                <a:spcPts val="0"/>
              </a:spcBef>
              <a:spcAft>
                <a:spcPts val="0"/>
              </a:spcAft>
              <a:buClr>
                <a:srgbClr val="576F7F"/>
              </a:buClr>
              <a:buSzPts val="1200"/>
              <a:buFont typeface="Arial"/>
              <a:buChar char="–"/>
              <a:defRPr sz="1200" b="0" i="0" u="none" strike="noStrike" cap="none">
                <a:solidFill>
                  <a:srgbClr val="576F7F"/>
                </a:solidFill>
                <a:latin typeface="Times New Roman"/>
                <a:ea typeface="Times New Roman"/>
                <a:cs typeface="Times New Roman"/>
                <a:sym typeface="Times New Roman"/>
              </a:defRPr>
            </a:lvl2pPr>
            <a:lvl3pPr marL="1371600" marR="0" lvl="2"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Times New Roman"/>
                <a:ea typeface="Times New Roman"/>
                <a:cs typeface="Times New Roman"/>
                <a:sym typeface="Times New Roman"/>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 name="Google Shape;56;p9">
            <a:extLst>
              <a:ext uri="{FF2B5EF4-FFF2-40B4-BE49-F238E27FC236}">
                <a16:creationId xmlns:a16="http://schemas.microsoft.com/office/drawing/2014/main" id="{2A19ED69-80B8-6138-579A-114715579D19}"/>
              </a:ext>
            </a:extLst>
          </p:cNvPr>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57;p9">
            <a:extLst>
              <a:ext uri="{FF2B5EF4-FFF2-40B4-BE49-F238E27FC236}">
                <a16:creationId xmlns:a16="http://schemas.microsoft.com/office/drawing/2014/main" id="{55F616B1-6741-65AC-E154-6925065631CD}"/>
              </a:ext>
            </a:extLst>
          </p:cNvPr>
          <p:cNvSpPr/>
          <p:nvPr userDrawn="1"/>
        </p:nvSpPr>
        <p:spPr>
          <a:xfrm>
            <a:off x="0" y="4589707"/>
            <a:ext cx="9144000" cy="553968"/>
          </a:xfrm>
          <a:prstGeom prst="rect">
            <a:avLst/>
          </a:prstGeom>
          <a:solidFill>
            <a:srgbClr val="F58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59;p9">
            <a:extLst>
              <a:ext uri="{FF2B5EF4-FFF2-40B4-BE49-F238E27FC236}">
                <a16:creationId xmlns:a16="http://schemas.microsoft.com/office/drawing/2014/main" id="{2A44AE09-43AD-E940-70A2-4300D0E9BE37}"/>
              </a:ext>
            </a:extLst>
          </p:cNvPr>
          <p:cNvPicPr preferRelativeResize="0"/>
          <p:nvPr userDrawn="1"/>
        </p:nvPicPr>
        <p:blipFill rotWithShape="1">
          <a:blip r:embed="rId2">
            <a:alphaModFix/>
          </a:blip>
          <a:srcRect l="1653" t="4490" r="68342" b="57325"/>
          <a:stretch/>
        </p:blipFill>
        <p:spPr>
          <a:xfrm>
            <a:off x="95525" y="4624938"/>
            <a:ext cx="470630" cy="462673"/>
          </a:xfrm>
          <a:prstGeom prst="rect">
            <a:avLst/>
          </a:prstGeom>
          <a:noFill/>
          <a:ln>
            <a:noFill/>
          </a:ln>
        </p:spPr>
      </p:pic>
      <p:sp>
        <p:nvSpPr>
          <p:cNvPr id="5" name="Google Shape;60;p9">
            <a:extLst>
              <a:ext uri="{FF2B5EF4-FFF2-40B4-BE49-F238E27FC236}">
                <a16:creationId xmlns:a16="http://schemas.microsoft.com/office/drawing/2014/main" id="{1935D2C0-F67A-277A-2B7A-A3889ED9135B}"/>
              </a:ext>
            </a:extLst>
          </p:cNvPr>
          <p:cNvSpPr txBox="1"/>
          <p:nvPr userDrawn="1"/>
        </p:nvSpPr>
        <p:spPr>
          <a:xfrm>
            <a:off x="521500" y="4574133"/>
            <a:ext cx="1047156" cy="569356"/>
          </a:xfrm>
          <a:prstGeom prst="rect">
            <a:avLst/>
          </a:prstGeom>
          <a:noFill/>
          <a:ln>
            <a:noFill/>
          </a:ln>
        </p:spPr>
        <p:txBody>
          <a:bodyPr spcFirstLastPara="1" wrap="square" lIns="91425" tIns="91425" rIns="91425" bIns="91425" anchor="t" anchorCtr="0">
            <a:spAutoFit/>
          </a:bodyPr>
          <a:lstStyle/>
          <a:p>
            <a:pPr marL="0" lvl="0" indent="0" algn="l" rtl="0">
              <a:lnSpc>
                <a:spcPts val="1000"/>
              </a:lnSpc>
              <a:spcBef>
                <a:spcPts val="0"/>
              </a:spcBef>
              <a:spcAft>
                <a:spcPts val="0"/>
              </a:spcAft>
              <a:buNone/>
            </a:pPr>
            <a:r>
              <a:rPr lang="en" sz="900" dirty="0">
                <a:solidFill>
                  <a:schemeClr val="lt1"/>
                </a:solidFill>
                <a:latin typeface="Lato"/>
                <a:ea typeface="Lato"/>
                <a:cs typeface="Lato"/>
                <a:sym typeface="Lato"/>
              </a:rPr>
              <a:t>Statewide Longitudinal Data System</a:t>
            </a:r>
            <a:endParaRPr sz="900" dirty="0">
              <a:solidFill>
                <a:schemeClr val="lt1"/>
              </a:solidFill>
              <a:latin typeface="Lato"/>
              <a:ea typeface="Lato"/>
              <a:cs typeface="Lato"/>
              <a:sym typeface="Lato"/>
            </a:endParaRPr>
          </a:p>
        </p:txBody>
      </p:sp>
      <p:sp>
        <p:nvSpPr>
          <p:cNvPr id="6" name="Google Shape;61;p9">
            <a:extLst>
              <a:ext uri="{FF2B5EF4-FFF2-40B4-BE49-F238E27FC236}">
                <a16:creationId xmlns:a16="http://schemas.microsoft.com/office/drawing/2014/main" id="{6E49314D-CE3A-B9AD-FAA8-D8E667213E03}"/>
              </a:ext>
            </a:extLst>
          </p:cNvPr>
          <p:cNvSpPr txBox="1"/>
          <p:nvPr userDrawn="1"/>
        </p:nvSpPr>
        <p:spPr>
          <a:xfrm>
            <a:off x="7111014" y="4636089"/>
            <a:ext cx="1919367" cy="553968"/>
          </a:xfrm>
          <a:prstGeom prst="rect">
            <a:avLst/>
          </a:prstGeom>
          <a:noFill/>
          <a:ln>
            <a:noFill/>
          </a:ln>
        </p:spPr>
        <p:txBody>
          <a:bodyPr spcFirstLastPara="1" wrap="square" lIns="91425" tIns="91425" rIns="91425" bIns="91425" anchor="t" anchorCtr="0">
            <a:spAutoFit/>
          </a:bodyPr>
          <a:lstStyle/>
          <a:p>
            <a:pPr marL="0" lvl="0" indent="457200" algn="r" rtl="0">
              <a:spcBef>
                <a:spcPts val="0"/>
              </a:spcBef>
              <a:spcAft>
                <a:spcPts val="0"/>
              </a:spcAft>
              <a:buNone/>
            </a:pPr>
            <a:r>
              <a:rPr lang="en" sz="1200" u="sng" dirty="0" err="1">
                <a:solidFill>
                  <a:schemeClr val="accent1">
                    <a:lumMod val="75000"/>
                  </a:schemeClr>
                </a:solidFill>
                <a:latin typeface="Lato"/>
                <a:ea typeface="Lato"/>
                <a:cs typeface="Lato"/>
                <a:sym typeface="Lato"/>
              </a:rPr>
              <a:t>slds.cnmipss.org</a:t>
            </a:r>
            <a:r>
              <a:rPr lang="en" sz="1200" dirty="0">
                <a:solidFill>
                  <a:schemeClr val="accent1">
                    <a:lumMod val="75000"/>
                  </a:schemeClr>
                </a:solidFill>
                <a:latin typeface="Lato"/>
                <a:ea typeface="Lato"/>
                <a:cs typeface="Lato"/>
                <a:sym typeface="Lato"/>
              </a:rPr>
              <a:t>	</a:t>
            </a:r>
            <a:endParaRPr sz="1200" dirty="0">
              <a:solidFill>
                <a:schemeClr val="accent1">
                  <a:lumMod val="75000"/>
                </a:schemeClr>
              </a:solidFill>
              <a:latin typeface="Lato"/>
              <a:ea typeface="Lato"/>
              <a:cs typeface="Lato"/>
              <a:sym typeface="Lato"/>
            </a:endParaRPr>
          </a:p>
        </p:txBody>
      </p:sp>
      <p:pic>
        <p:nvPicPr>
          <p:cNvPr id="7" name="Graphic 6" descr="Internet">
            <a:extLst>
              <a:ext uri="{FF2B5EF4-FFF2-40B4-BE49-F238E27FC236}">
                <a16:creationId xmlns:a16="http://schemas.microsoft.com/office/drawing/2014/main" id="{FA6CB624-E41C-0249-2848-FC4C022E8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51932" y="4581506"/>
            <a:ext cx="548700" cy="548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2880">
          <p15:clr>
            <a:srgbClr val="FBAE40"/>
          </p15:clr>
        </p15:guide>
        <p15:guide id="3" orient="horz" pos="90">
          <p15:clr>
            <a:srgbClr val="FBAE40"/>
          </p15:clr>
        </p15:guide>
        <p15:guide id="4" pos="270">
          <p15:clr>
            <a:srgbClr val="FBAE40"/>
          </p15:clr>
        </p15:guide>
        <p15:guide id="5" pos="5580">
          <p15:clr>
            <a:srgbClr val="FBAE40"/>
          </p15:clr>
        </p15:guide>
        <p15:guide id="6" pos="5490">
          <p15:clr>
            <a:srgbClr val="FBAE40"/>
          </p15:clr>
        </p15:guide>
        <p15:guide id="7" orient="horz" pos="270">
          <p15:clr>
            <a:srgbClr val="FBAE40"/>
          </p15:clr>
        </p15:guide>
        <p15:guide id="8" orient="horz" pos="2700">
          <p15:clr>
            <a:srgbClr val="FBAE40"/>
          </p15:clr>
        </p15:guide>
        <p15:guide id="9" pos="180">
          <p15:clr>
            <a:srgbClr val="FBAE40"/>
          </p15:clr>
        </p15:guide>
        <p15:guide id="10" pos="5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 01">
  <p:cSld name="Text Slide — 01">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429164" y="428625"/>
            <a:ext cx="8285700" cy="4572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rgbClr val="576F7F"/>
              </a:buClr>
              <a:buSzPts val="2500"/>
              <a:buFont typeface="Times New Roman"/>
              <a:buNone/>
              <a:defRPr sz="2500" b="0" i="0" u="none" strike="noStrike" cap="none">
                <a:solidFill>
                  <a:srgbClr val="576F7F"/>
                </a:solidFill>
                <a:latin typeface="Times New Roman"/>
                <a:ea typeface="Times New Roman"/>
                <a:cs typeface="Times New Roman"/>
                <a:sym typeface="Times New Roman"/>
              </a:defRPr>
            </a:lvl1pPr>
            <a:lvl2pPr lvl="1" rtl="0">
              <a:spcBef>
                <a:spcPts val="0"/>
              </a:spcBef>
              <a:spcAft>
                <a:spcPts val="0"/>
              </a:spcAft>
              <a:buSzPts val="3200"/>
              <a:buNone/>
              <a:defRPr sz="700"/>
            </a:lvl2pPr>
            <a:lvl3pPr lvl="2" rtl="0">
              <a:spcBef>
                <a:spcPts val="0"/>
              </a:spcBef>
              <a:spcAft>
                <a:spcPts val="0"/>
              </a:spcAft>
              <a:buSzPts val="3200"/>
              <a:buNone/>
              <a:defRPr sz="700"/>
            </a:lvl3pPr>
            <a:lvl4pPr lvl="3" rtl="0">
              <a:spcBef>
                <a:spcPts val="0"/>
              </a:spcBef>
              <a:spcAft>
                <a:spcPts val="0"/>
              </a:spcAft>
              <a:buSzPts val="3200"/>
              <a:buNone/>
              <a:defRPr sz="700"/>
            </a:lvl4pPr>
            <a:lvl5pPr lvl="4" rtl="0">
              <a:spcBef>
                <a:spcPts val="0"/>
              </a:spcBef>
              <a:spcAft>
                <a:spcPts val="0"/>
              </a:spcAft>
              <a:buSzPts val="3200"/>
              <a:buNone/>
              <a:defRPr sz="700"/>
            </a:lvl5pPr>
            <a:lvl6pPr lvl="5" rtl="0">
              <a:spcBef>
                <a:spcPts val="0"/>
              </a:spcBef>
              <a:spcAft>
                <a:spcPts val="0"/>
              </a:spcAft>
              <a:buSzPts val="3200"/>
              <a:buNone/>
              <a:defRPr sz="700"/>
            </a:lvl6pPr>
            <a:lvl7pPr lvl="6" rtl="0">
              <a:spcBef>
                <a:spcPts val="0"/>
              </a:spcBef>
              <a:spcAft>
                <a:spcPts val="0"/>
              </a:spcAft>
              <a:buSzPts val="3200"/>
              <a:buNone/>
              <a:defRPr sz="700"/>
            </a:lvl7pPr>
            <a:lvl8pPr lvl="7" rtl="0">
              <a:spcBef>
                <a:spcPts val="0"/>
              </a:spcBef>
              <a:spcAft>
                <a:spcPts val="0"/>
              </a:spcAft>
              <a:buSzPts val="3200"/>
              <a:buNone/>
              <a:defRPr sz="700"/>
            </a:lvl8pPr>
            <a:lvl9pPr lvl="8" rtl="0">
              <a:spcBef>
                <a:spcPts val="0"/>
              </a:spcBef>
              <a:spcAft>
                <a:spcPts val="0"/>
              </a:spcAft>
              <a:buSzPts val="3200"/>
              <a:buNone/>
              <a:defRPr sz="700"/>
            </a:lvl9pPr>
          </a:lstStyle>
          <a:p>
            <a:endParaRPr/>
          </a:p>
        </p:txBody>
      </p:sp>
      <p:sp>
        <p:nvSpPr>
          <p:cNvPr id="77" name="Google Shape;77;p13"/>
          <p:cNvSpPr/>
          <p:nvPr/>
        </p:nvSpPr>
        <p:spPr>
          <a:xfrm>
            <a:off x="595" y="0"/>
            <a:ext cx="9142800" cy="142800"/>
          </a:xfrm>
          <a:prstGeom prst="rect">
            <a:avLst/>
          </a:prstGeom>
          <a:solidFill>
            <a:srgbClr val="FBB03B"/>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4800" b="0" i="0" u="none" strike="noStrike" cap="none">
              <a:solidFill>
                <a:schemeClr val="lt1"/>
              </a:solidFill>
              <a:latin typeface="Times New Roman"/>
              <a:ea typeface="Times New Roman"/>
              <a:cs typeface="Times New Roman"/>
              <a:sym typeface="Times New Roman"/>
            </a:endParaRPr>
          </a:p>
        </p:txBody>
      </p:sp>
      <p:sp>
        <p:nvSpPr>
          <p:cNvPr id="78" name="Google Shape;78;p13"/>
          <p:cNvSpPr txBox="1">
            <a:spLocks noGrp="1"/>
          </p:cNvSpPr>
          <p:nvPr>
            <p:ph type="body" idx="1"/>
          </p:nvPr>
        </p:nvSpPr>
        <p:spPr>
          <a:xfrm>
            <a:off x="429164" y="1182282"/>
            <a:ext cx="8285700" cy="2853000"/>
          </a:xfrm>
          <a:prstGeom prst="rect">
            <a:avLst/>
          </a:prstGeom>
          <a:noFill/>
          <a:ln>
            <a:noFill/>
          </a:ln>
        </p:spPr>
        <p:txBody>
          <a:bodyPr spcFirstLastPara="1" wrap="square" lIns="34275" tIns="17125" rIns="34275" bIns="17125" anchor="t" anchorCtr="0">
            <a:normAutofit/>
          </a:bodyPr>
          <a:lstStyle>
            <a:lvl1pPr marL="457200" marR="0" lvl="0" indent="-355600" algn="l" rtl="0">
              <a:lnSpc>
                <a:spcPct val="100000"/>
              </a:lnSpc>
              <a:spcBef>
                <a:spcPts val="0"/>
              </a:spcBef>
              <a:spcAft>
                <a:spcPts val="0"/>
              </a:spcAft>
              <a:buClr>
                <a:srgbClr val="576F7F"/>
              </a:buClr>
              <a:buSzPts val="2000"/>
              <a:buFont typeface="Arial"/>
              <a:buChar char="•"/>
              <a:defRPr sz="2000" b="0" i="0" u="none" strike="noStrike" cap="none">
                <a:solidFill>
                  <a:srgbClr val="576F7F"/>
                </a:solidFill>
                <a:latin typeface="Times New Roman"/>
                <a:ea typeface="Times New Roman"/>
                <a:cs typeface="Times New Roman"/>
                <a:sym typeface="Times New Roman"/>
              </a:defRPr>
            </a:lvl1pPr>
            <a:lvl2pPr marL="914400" marR="0" lvl="1" indent="-330200" algn="l" rtl="0">
              <a:lnSpc>
                <a:spcPct val="100000"/>
              </a:lnSpc>
              <a:spcBef>
                <a:spcPts val="0"/>
              </a:spcBef>
              <a:spcAft>
                <a:spcPts val="0"/>
              </a:spcAft>
              <a:buClr>
                <a:srgbClr val="576F7F"/>
              </a:buClr>
              <a:buSzPts val="1600"/>
              <a:buFont typeface="Arial"/>
              <a:buChar char="–"/>
              <a:defRPr sz="1600" b="0" i="0" u="none" strike="noStrike" cap="none">
                <a:solidFill>
                  <a:srgbClr val="576F7F"/>
                </a:solidFill>
                <a:latin typeface="Times New Roman"/>
                <a:ea typeface="Times New Roman"/>
                <a:cs typeface="Times New Roman"/>
                <a:sym typeface="Times New Roman"/>
              </a:defRPr>
            </a:lvl2pPr>
            <a:lvl3pPr marL="1371600" marR="0" lvl="2"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Times New Roman"/>
                <a:ea typeface="Times New Roman"/>
                <a:cs typeface="Times New Roman"/>
                <a:sym typeface="Times New Roman"/>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cxnSp>
        <p:nvCxnSpPr>
          <p:cNvPr id="79" name="Google Shape;79;p13"/>
          <p:cNvCxnSpPr/>
          <p:nvPr/>
        </p:nvCxnSpPr>
        <p:spPr>
          <a:xfrm>
            <a:off x="283928" y="4570931"/>
            <a:ext cx="8571300" cy="0"/>
          </a:xfrm>
          <a:prstGeom prst="straightConnector1">
            <a:avLst/>
          </a:prstGeom>
          <a:noFill/>
          <a:ln w="9525" cap="flat" cmpd="sng">
            <a:solidFill>
              <a:srgbClr val="576F7F"/>
            </a:solidFill>
            <a:prstDash val="solid"/>
            <a:miter lim="800000"/>
            <a:headEnd type="none" w="sm" len="sm"/>
            <a:tailEnd type="none" w="sm" len="sm"/>
          </a:ln>
        </p:spPr>
      </p:cxnSp>
      <p:pic>
        <p:nvPicPr>
          <p:cNvPr id="80" name="Google Shape;80;p13"/>
          <p:cNvPicPr preferRelativeResize="0"/>
          <p:nvPr/>
        </p:nvPicPr>
        <p:blipFill rotWithShape="1">
          <a:blip r:embed="rId2">
            <a:alphaModFix/>
          </a:blip>
          <a:srcRect/>
          <a:stretch/>
        </p:blipFill>
        <p:spPr>
          <a:xfrm>
            <a:off x="288688" y="4670889"/>
            <a:ext cx="1428564" cy="336751"/>
          </a:xfrm>
          <a:prstGeom prst="rect">
            <a:avLst/>
          </a:prstGeom>
          <a:noFill/>
          <a:ln>
            <a:noFill/>
          </a:ln>
        </p:spPr>
      </p:pic>
      <p:sp>
        <p:nvSpPr>
          <p:cNvPr id="81" name="Google Shape;81;p13"/>
          <p:cNvSpPr txBox="1">
            <a:spLocks noGrp="1"/>
          </p:cNvSpPr>
          <p:nvPr>
            <p:ph type="sldNum" idx="12"/>
          </p:nvPr>
        </p:nvSpPr>
        <p:spPr>
          <a:xfrm>
            <a:off x="8501779" y="4719897"/>
            <a:ext cx="356400" cy="274500"/>
          </a:xfrm>
          <a:prstGeom prst="rect">
            <a:avLst/>
          </a:prstGeom>
          <a:noFill/>
          <a:ln>
            <a:noFill/>
          </a:ln>
        </p:spPr>
        <p:txBody>
          <a:bodyPr spcFirstLastPara="1" wrap="square" lIns="34275" tIns="17125" rIns="34275" bIns="17125" anchor="t" anchorCtr="0">
            <a:normAutofit/>
          </a:bodyPr>
          <a:lstStyle>
            <a:lvl1pPr marL="0" marR="0" lvl="0" indent="0" algn="r" rtl="0">
              <a:spcBef>
                <a:spcPts val="0"/>
              </a:spcBef>
              <a:buNone/>
              <a:defRPr sz="1000" b="0" i="0" u="none" strike="noStrike" cap="none">
                <a:solidFill>
                  <a:srgbClr val="576F7F"/>
                </a:solidFill>
                <a:latin typeface="Times New Roman"/>
                <a:ea typeface="Times New Roman"/>
                <a:cs typeface="Times New Roman"/>
                <a:sym typeface="Times New Roman"/>
              </a:defRPr>
            </a:lvl1pPr>
            <a:lvl2pPr marL="0" marR="0" lvl="1" indent="0" algn="r" rtl="0">
              <a:spcBef>
                <a:spcPts val="0"/>
              </a:spcBef>
              <a:buNone/>
              <a:defRPr sz="1000" b="0" i="0" u="none" strike="noStrike" cap="none">
                <a:solidFill>
                  <a:srgbClr val="576F7F"/>
                </a:solidFill>
                <a:latin typeface="Times New Roman"/>
                <a:ea typeface="Times New Roman"/>
                <a:cs typeface="Times New Roman"/>
                <a:sym typeface="Times New Roman"/>
              </a:defRPr>
            </a:lvl2pPr>
            <a:lvl3pPr marL="0" marR="0" lvl="2" indent="0" algn="r" rtl="0">
              <a:spcBef>
                <a:spcPts val="0"/>
              </a:spcBef>
              <a:buNone/>
              <a:defRPr sz="1000" b="0" i="0" u="none" strike="noStrike" cap="none">
                <a:solidFill>
                  <a:srgbClr val="576F7F"/>
                </a:solidFill>
                <a:latin typeface="Times New Roman"/>
                <a:ea typeface="Times New Roman"/>
                <a:cs typeface="Times New Roman"/>
                <a:sym typeface="Times New Roman"/>
              </a:defRPr>
            </a:lvl3pPr>
            <a:lvl4pPr marL="0" marR="0" lvl="3" indent="0" algn="r" rtl="0">
              <a:spcBef>
                <a:spcPts val="0"/>
              </a:spcBef>
              <a:buNone/>
              <a:defRPr sz="1000" b="0" i="0" u="none" strike="noStrike" cap="none">
                <a:solidFill>
                  <a:srgbClr val="576F7F"/>
                </a:solidFill>
                <a:latin typeface="Times New Roman"/>
                <a:ea typeface="Times New Roman"/>
                <a:cs typeface="Times New Roman"/>
                <a:sym typeface="Times New Roman"/>
              </a:defRPr>
            </a:lvl4pPr>
            <a:lvl5pPr marL="0" marR="0" lvl="4" indent="0" algn="r" rtl="0">
              <a:spcBef>
                <a:spcPts val="0"/>
              </a:spcBef>
              <a:buNone/>
              <a:defRPr sz="1000" b="0" i="0" u="none" strike="noStrike" cap="none">
                <a:solidFill>
                  <a:srgbClr val="576F7F"/>
                </a:solidFill>
                <a:latin typeface="Times New Roman"/>
                <a:ea typeface="Times New Roman"/>
                <a:cs typeface="Times New Roman"/>
                <a:sym typeface="Times New Roman"/>
              </a:defRPr>
            </a:lvl5pPr>
            <a:lvl6pPr marL="0" marR="0" lvl="5" indent="0" algn="r" rtl="0">
              <a:spcBef>
                <a:spcPts val="0"/>
              </a:spcBef>
              <a:buNone/>
              <a:defRPr sz="1000" b="0" i="0" u="none" strike="noStrike" cap="none">
                <a:solidFill>
                  <a:srgbClr val="576F7F"/>
                </a:solidFill>
                <a:latin typeface="Times New Roman"/>
                <a:ea typeface="Times New Roman"/>
                <a:cs typeface="Times New Roman"/>
                <a:sym typeface="Times New Roman"/>
              </a:defRPr>
            </a:lvl6pPr>
            <a:lvl7pPr marL="0" marR="0" lvl="6" indent="0" algn="r" rtl="0">
              <a:spcBef>
                <a:spcPts val="0"/>
              </a:spcBef>
              <a:buNone/>
              <a:defRPr sz="1000" b="0" i="0" u="none" strike="noStrike" cap="none">
                <a:solidFill>
                  <a:srgbClr val="576F7F"/>
                </a:solidFill>
                <a:latin typeface="Times New Roman"/>
                <a:ea typeface="Times New Roman"/>
                <a:cs typeface="Times New Roman"/>
                <a:sym typeface="Times New Roman"/>
              </a:defRPr>
            </a:lvl7pPr>
            <a:lvl8pPr marL="0" marR="0" lvl="7" indent="0" algn="r" rtl="0">
              <a:spcBef>
                <a:spcPts val="0"/>
              </a:spcBef>
              <a:buNone/>
              <a:defRPr sz="1000" b="0" i="0" u="none" strike="noStrike" cap="none">
                <a:solidFill>
                  <a:srgbClr val="576F7F"/>
                </a:solidFill>
                <a:latin typeface="Times New Roman"/>
                <a:ea typeface="Times New Roman"/>
                <a:cs typeface="Times New Roman"/>
                <a:sym typeface="Times New Roman"/>
              </a:defRPr>
            </a:lvl8pPr>
            <a:lvl9pPr marL="0" marR="0" lvl="8" indent="0" algn="r" rtl="0">
              <a:spcBef>
                <a:spcPts val="0"/>
              </a:spcBef>
              <a:buNone/>
              <a:defRPr sz="1000"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2880">
          <p15:clr>
            <a:srgbClr val="FBAE40"/>
          </p15:clr>
        </p15:guide>
        <p15:guide id="3" orient="horz" pos="90">
          <p15:clr>
            <a:srgbClr val="FBAE40"/>
          </p15:clr>
        </p15:guide>
        <p15:guide id="4" pos="270">
          <p15:clr>
            <a:srgbClr val="FBAE40"/>
          </p15:clr>
        </p15:guide>
        <p15:guide id="5" pos="5580">
          <p15:clr>
            <a:srgbClr val="FBAE40"/>
          </p15:clr>
        </p15:guide>
        <p15:guide id="6" pos="5490">
          <p15:clr>
            <a:srgbClr val="FBAE40"/>
          </p15:clr>
        </p15:guide>
        <p15:guide id="7" orient="horz" pos="270">
          <p15:clr>
            <a:srgbClr val="FBAE40"/>
          </p15:clr>
        </p15:guide>
        <p15:guide id="8" orient="horz" pos="2700">
          <p15:clr>
            <a:srgbClr val="FBAE40"/>
          </p15:clr>
        </p15:guide>
        <p15:guide id="9" pos="1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0502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5000">
        <p159:morph option="byObject"/>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2E41F49-CABF-CA4D-87D4-DD923A4B574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cxnSp>
        <p:nvCxnSpPr>
          <p:cNvPr id="3" name="Straight Connector 2">
            <a:extLst>
              <a:ext uri="{FF2B5EF4-FFF2-40B4-BE49-F238E27FC236}">
                <a16:creationId xmlns:a16="http://schemas.microsoft.com/office/drawing/2014/main" id="{5383B579-F302-676C-C4FA-8C7E619C2291}"/>
              </a:ext>
            </a:extLst>
          </p:cNvPr>
          <p:cNvCxnSpPr/>
          <p:nvPr userDrawn="1"/>
        </p:nvCxnSpPr>
        <p:spPr>
          <a:xfrm>
            <a:off x="3084872" y="4619091"/>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F85B1124-B943-AF15-727F-C5D94316500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224564" y="4706746"/>
            <a:ext cx="830572" cy="363774"/>
          </a:xfrm>
          <a:prstGeom prst="rect">
            <a:avLst/>
          </a:prstGeom>
        </p:spPr>
      </p:pic>
    </p:spTree>
    <p:extLst>
      <p:ext uri="{BB962C8B-B14F-4D97-AF65-F5344CB8AC3E}">
        <p14:creationId xmlns:p14="http://schemas.microsoft.com/office/powerpoint/2010/main" val="53186180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26670"/>
              </a:buClr>
              <a:buSzPts val="3200"/>
              <a:buFont typeface="Playfair Display"/>
              <a:buNone/>
              <a:defRPr sz="3200" b="1">
                <a:solidFill>
                  <a:srgbClr val="026670"/>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dirty="0"/>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2" r:id="rId5"/>
    <p:sldLayoutId id="2147483656" r:id="rId6"/>
    <p:sldLayoutId id="2147483659" r:id="rId7"/>
    <p:sldLayoutId id="2147483666" r:id="rId8"/>
    <p:sldLayoutId id="2147483667" r:id="rId9"/>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
          <a:ea typeface=""/>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23A_896763D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254_90D8136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255_4E3B628A.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256_6E45755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44_E97BB23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240_8189165D.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medium.com/@aaronhamlin/the-majority-illusion-what-voting-methods-can-and-cannot-do-76d2135d5109"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xfuel.com/en/free-photo-jmkhn/download/1920x1080"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263_92F6F1CF.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docs.google.com/document/d/1eCBxOEbxZTV_umNBWPPsZzjCPWrKULag/edit" TargetMode="Externa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25E_93AA286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22D_A5745EF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236_63DDEB8E.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0.svg"/><Relationship Id="rId5" Type="http://schemas.openxmlformats.org/officeDocument/2006/relationships/diagramQuickStyle" Target="../diagrams/quickStyle2.xml"/><Relationship Id="rId10" Type="http://schemas.openxmlformats.org/officeDocument/2006/relationships/image" Target="../media/image39.png"/><Relationship Id="rId4" Type="http://schemas.openxmlformats.org/officeDocument/2006/relationships/diagramLayout" Target="../diagrams/layout2.xml"/><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s://erdc.wa.gov/data-dashboards/high-school-graduate-outcom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kystats.ky.gov/Latest/PSFR" TargetMode="External"/><Relationship Id="rId4" Type="http://schemas.openxmlformats.org/officeDocument/2006/relationships/hyperlink" Target="https://erdc.wa.gov/data-dashboards/high-school-graduate-outcomes"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8.xml"/><Relationship Id="rId7" Type="http://schemas.openxmlformats.org/officeDocument/2006/relationships/image" Target="../media/image4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239_74F94A4B.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SFNYn5OYcl4?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Please sign-in</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F2F969D4-C337-1689-E353-09F9BE148000}"/>
              </a:ext>
            </a:extLst>
          </p:cNvPr>
          <p:cNvPicPr>
            <a:picLocks noChangeAspect="1"/>
          </p:cNvPicPr>
          <p:nvPr/>
        </p:nvPicPr>
        <p:blipFill>
          <a:blip r:embed="rId2"/>
          <a:stretch>
            <a:fillRect/>
          </a:stretch>
        </p:blipFill>
        <p:spPr>
          <a:xfrm>
            <a:off x="2813050" y="812800"/>
            <a:ext cx="3517900" cy="3517900"/>
          </a:xfrm>
          <a:prstGeom prst="rect">
            <a:avLst/>
          </a:prstGeom>
        </p:spPr>
      </p:pic>
    </p:spTree>
    <p:extLst>
      <p:ext uri="{BB962C8B-B14F-4D97-AF65-F5344CB8AC3E}">
        <p14:creationId xmlns:p14="http://schemas.microsoft.com/office/powerpoint/2010/main" val="33354075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Scope</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lstStyle/>
          <a:p>
            <a:r>
              <a:rPr lang="en-US" dirty="0"/>
              <a:t>The CNMI P-20W Data Governance Program oversees data management by CNMI Partner Agencies for the SLDS. Participating agencies, such as PSS, NMC, DOL, </a:t>
            </a:r>
            <a:r>
              <a:rPr lang="en-US" dirty="0" err="1"/>
              <a:t>NMTech</a:t>
            </a:r>
            <a:r>
              <a:rPr lang="en-US" dirty="0"/>
              <a:t>, Dept of Commerce, DOF and other agencies contribute data on education, workforce, and economic development. </a:t>
            </a:r>
          </a:p>
          <a:p>
            <a:r>
              <a:rPr lang="en-US" dirty="0"/>
              <a:t>Coordination and data sharing are defined in data-sharing agreements (DSAs), ensuring data availability, usability, integrity, and security, with policies, procedures, and standards in place.</a:t>
            </a:r>
          </a:p>
          <a:p>
            <a:endParaRPr lang="en-US" dirty="0"/>
          </a:p>
        </p:txBody>
      </p:sp>
    </p:spTree>
    <p:extLst>
      <p:ext uri="{BB962C8B-B14F-4D97-AF65-F5344CB8AC3E}">
        <p14:creationId xmlns:p14="http://schemas.microsoft.com/office/powerpoint/2010/main" val="2305254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86A-362A-5978-4653-0E4E253E1B70}"/>
              </a:ext>
            </a:extLst>
          </p:cNvPr>
          <p:cNvSpPr>
            <a:spLocks noGrp="1"/>
          </p:cNvSpPr>
          <p:nvPr>
            <p:ph type="ctrTitle"/>
          </p:nvPr>
        </p:nvSpPr>
        <p:spPr/>
        <p:txBody>
          <a:bodyPr/>
          <a:lstStyle/>
          <a:p>
            <a:r>
              <a:rPr lang="en-US" dirty="0"/>
              <a:t>Activity Slide – Whose Role is it anyway? </a:t>
            </a:r>
          </a:p>
        </p:txBody>
      </p:sp>
      <p:sp>
        <p:nvSpPr>
          <p:cNvPr id="3" name="Text Placeholder 2">
            <a:extLst>
              <a:ext uri="{FF2B5EF4-FFF2-40B4-BE49-F238E27FC236}">
                <a16:creationId xmlns:a16="http://schemas.microsoft.com/office/drawing/2014/main" id="{25E07468-7855-BF77-00C8-8AC45C57466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1FBC08B-66DE-7CE8-B3A1-DB66C680942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934826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516D0A-0845-9E37-C6C5-E7D7CDBFB260}"/>
              </a:ext>
            </a:extLst>
          </p:cNvPr>
          <p:cNvSpPr>
            <a:spLocks noGrp="1"/>
          </p:cNvSpPr>
          <p:nvPr>
            <p:ph type="title"/>
          </p:nvPr>
        </p:nvSpPr>
        <p:spPr/>
        <p:txBody>
          <a:bodyPr>
            <a:normAutofit fontScale="90000"/>
          </a:bodyPr>
          <a:lstStyle/>
          <a:p>
            <a:r>
              <a:rPr lang="en-US" dirty="0"/>
              <a:t>Executive Leadership</a:t>
            </a:r>
          </a:p>
        </p:txBody>
      </p:sp>
      <p:sp>
        <p:nvSpPr>
          <p:cNvPr id="6" name="Text Placeholder 5">
            <a:extLst>
              <a:ext uri="{FF2B5EF4-FFF2-40B4-BE49-F238E27FC236}">
                <a16:creationId xmlns:a16="http://schemas.microsoft.com/office/drawing/2014/main" id="{001AF159-CCFE-0E42-A0AC-CA54BE5327B3}"/>
              </a:ext>
            </a:extLst>
          </p:cNvPr>
          <p:cNvSpPr>
            <a:spLocks noGrp="1"/>
          </p:cNvSpPr>
          <p:nvPr>
            <p:ph type="body" idx="1"/>
          </p:nvPr>
        </p:nvSpPr>
        <p:spPr/>
        <p:txBody>
          <a:bodyPr>
            <a:normAutofit/>
          </a:bodyPr>
          <a:lstStyle/>
          <a:p>
            <a:r>
              <a:rPr lang="en-US" dirty="0"/>
              <a:t>Appointing Data Stewards and IT Representatives from their respective agencies to serve on the Data Governance Committee.</a:t>
            </a:r>
          </a:p>
          <a:p>
            <a:r>
              <a:rPr lang="en-US" dirty="0"/>
              <a:t>Ensuring alignment of the Data Governance program with the overall strategic goals of the agency.</a:t>
            </a:r>
          </a:p>
          <a:p>
            <a:r>
              <a:rPr lang="en-US" dirty="0"/>
              <a:t>Approve or reject policy recommendations that are controversial, highly visible, or are at high risk.</a:t>
            </a:r>
          </a:p>
          <a:p>
            <a:endParaRPr lang="en-US" dirty="0"/>
          </a:p>
        </p:txBody>
      </p:sp>
    </p:spTree>
    <p:extLst>
      <p:ext uri="{BB962C8B-B14F-4D97-AF65-F5344CB8AC3E}">
        <p14:creationId xmlns:p14="http://schemas.microsoft.com/office/powerpoint/2010/main" val="24300798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516D0A-0845-9E37-C6C5-E7D7CDBFB260}"/>
              </a:ext>
            </a:extLst>
          </p:cNvPr>
          <p:cNvSpPr>
            <a:spLocks noGrp="1"/>
          </p:cNvSpPr>
          <p:nvPr>
            <p:ph type="title"/>
          </p:nvPr>
        </p:nvSpPr>
        <p:spPr/>
        <p:txBody>
          <a:bodyPr>
            <a:normAutofit fontScale="90000"/>
          </a:bodyPr>
          <a:lstStyle/>
          <a:p>
            <a:r>
              <a:rPr lang="en-US" dirty="0"/>
              <a:t>DGC</a:t>
            </a:r>
          </a:p>
        </p:txBody>
      </p:sp>
      <p:sp>
        <p:nvSpPr>
          <p:cNvPr id="6" name="Text Placeholder 5">
            <a:extLst>
              <a:ext uri="{FF2B5EF4-FFF2-40B4-BE49-F238E27FC236}">
                <a16:creationId xmlns:a16="http://schemas.microsoft.com/office/drawing/2014/main" id="{001AF159-CCFE-0E42-A0AC-CA54BE5327B3}"/>
              </a:ext>
            </a:extLst>
          </p:cNvPr>
          <p:cNvSpPr>
            <a:spLocks noGrp="1"/>
          </p:cNvSpPr>
          <p:nvPr>
            <p:ph type="body" idx="1"/>
          </p:nvPr>
        </p:nvSpPr>
        <p:spPr/>
        <p:txBody>
          <a:bodyPr>
            <a:normAutofit/>
          </a:bodyPr>
          <a:lstStyle/>
          <a:p>
            <a:r>
              <a:rPr lang="en-US" dirty="0"/>
              <a:t>Establishing, documenting, and enforcing P-20W data standards, policies, and processes, such as master data management and the data request policy and process.</a:t>
            </a:r>
          </a:p>
          <a:p>
            <a:r>
              <a:rPr lang="en-US" dirty="0"/>
              <a:t>Identifying, prioritizing, and supporting the resolution of critical data issues that affect the quality, availability, and use of data (e.g., if new legislation requires additional public reporting or the replacement of a source system).</a:t>
            </a:r>
          </a:p>
          <a:p>
            <a:r>
              <a:rPr lang="en-US" dirty="0"/>
              <a:t>Makes policy recommendations that may be controversial, highly visible, or are at high risk.</a:t>
            </a:r>
          </a:p>
          <a:p>
            <a:endParaRPr lang="en-US" dirty="0"/>
          </a:p>
        </p:txBody>
      </p:sp>
    </p:spTree>
    <p:extLst>
      <p:ext uri="{BB962C8B-B14F-4D97-AF65-F5344CB8AC3E}">
        <p14:creationId xmlns:p14="http://schemas.microsoft.com/office/powerpoint/2010/main" val="13125146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516D0A-0845-9E37-C6C5-E7D7CDBFB260}"/>
              </a:ext>
            </a:extLst>
          </p:cNvPr>
          <p:cNvSpPr>
            <a:spLocks noGrp="1"/>
          </p:cNvSpPr>
          <p:nvPr>
            <p:ph type="title"/>
          </p:nvPr>
        </p:nvSpPr>
        <p:spPr/>
        <p:txBody>
          <a:bodyPr>
            <a:normAutofit fontScale="90000"/>
          </a:bodyPr>
          <a:lstStyle/>
          <a:p>
            <a:r>
              <a:rPr lang="en-US" dirty="0"/>
              <a:t>Both</a:t>
            </a:r>
          </a:p>
        </p:txBody>
      </p:sp>
      <p:sp>
        <p:nvSpPr>
          <p:cNvPr id="6" name="Text Placeholder 5">
            <a:extLst>
              <a:ext uri="{FF2B5EF4-FFF2-40B4-BE49-F238E27FC236}">
                <a16:creationId xmlns:a16="http://schemas.microsoft.com/office/drawing/2014/main" id="{001AF159-CCFE-0E42-A0AC-CA54BE5327B3}"/>
              </a:ext>
            </a:extLst>
          </p:cNvPr>
          <p:cNvSpPr>
            <a:spLocks noGrp="1"/>
          </p:cNvSpPr>
          <p:nvPr>
            <p:ph type="body" idx="1"/>
          </p:nvPr>
        </p:nvSpPr>
        <p:spPr/>
        <p:txBody>
          <a:bodyPr/>
          <a:lstStyle/>
          <a:p>
            <a:r>
              <a:rPr lang="en-US" dirty="0"/>
              <a:t>Ensuring coordination and communication between their agency and the P-20W data governance program.</a:t>
            </a:r>
          </a:p>
          <a:p>
            <a:endParaRPr lang="en-US" dirty="0"/>
          </a:p>
        </p:txBody>
      </p:sp>
    </p:spTree>
    <p:extLst>
      <p:ext uri="{BB962C8B-B14F-4D97-AF65-F5344CB8AC3E}">
        <p14:creationId xmlns:p14="http://schemas.microsoft.com/office/powerpoint/2010/main" val="18500457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86A-362A-5978-4653-0E4E253E1B70}"/>
              </a:ext>
            </a:extLst>
          </p:cNvPr>
          <p:cNvSpPr>
            <a:spLocks noGrp="1"/>
          </p:cNvSpPr>
          <p:nvPr>
            <p:ph type="ctrTitle"/>
          </p:nvPr>
        </p:nvSpPr>
        <p:spPr/>
        <p:txBody>
          <a:bodyPr/>
          <a:lstStyle/>
          <a:p>
            <a:r>
              <a:rPr lang="en-US" dirty="0"/>
              <a:t>End of Activity</a:t>
            </a:r>
          </a:p>
        </p:txBody>
      </p:sp>
      <p:sp>
        <p:nvSpPr>
          <p:cNvPr id="3" name="Text Placeholder 2">
            <a:extLst>
              <a:ext uri="{FF2B5EF4-FFF2-40B4-BE49-F238E27FC236}">
                <a16:creationId xmlns:a16="http://schemas.microsoft.com/office/drawing/2014/main" id="{25E07468-7855-BF77-00C8-8AC45C57466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1FBC08B-66DE-7CE8-B3A1-DB66C680942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1243575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Structure</a:t>
            </a:r>
            <a:r>
              <a:rPr lang="en-MP" b="0" dirty="0">
                <a:effectLst/>
              </a:rPr>
              <a:t> </a:t>
            </a:r>
            <a:endParaRPr lang="en-US" dirty="0"/>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a:xfrm>
            <a:off x="4572000" y="1152475"/>
            <a:ext cx="4260300" cy="3416400"/>
          </a:xfrm>
        </p:spPr>
        <p:txBody>
          <a:bodyPr/>
          <a:lstStyle/>
          <a:p>
            <a:pPr rtl="0">
              <a:spcBef>
                <a:spcPts val="0"/>
              </a:spcBef>
              <a:spcAft>
                <a:spcPts val="0"/>
              </a:spcAft>
            </a:pPr>
            <a:r>
              <a:rPr lang="en-US" b="1" dirty="0"/>
              <a:t>Executive Leadership </a:t>
            </a:r>
            <a:r>
              <a:rPr lang="en-US" dirty="0"/>
              <a:t>– will provide oversight, set priorities, and ensures the effective implementation of data governance, with a focus on demonstrating your agency's commitment and accountability (pp. 7-8)</a:t>
            </a:r>
            <a:br>
              <a:rPr lang="en-US" dirty="0"/>
            </a:br>
            <a:endParaRPr lang="en-US" dirty="0"/>
          </a:p>
        </p:txBody>
      </p:sp>
      <p:pic>
        <p:nvPicPr>
          <p:cNvPr id="5" name="Picture 4">
            <a:extLst>
              <a:ext uri="{FF2B5EF4-FFF2-40B4-BE49-F238E27FC236}">
                <a16:creationId xmlns:a16="http://schemas.microsoft.com/office/drawing/2014/main" id="{47C158A3-1E1A-5768-6AE3-DA7A9E65A2C2}"/>
              </a:ext>
            </a:extLst>
          </p:cNvPr>
          <p:cNvPicPr>
            <a:picLocks noChangeAspect="1"/>
          </p:cNvPicPr>
          <p:nvPr/>
        </p:nvPicPr>
        <p:blipFill>
          <a:blip r:embed="rId3"/>
          <a:stretch>
            <a:fillRect/>
          </a:stretch>
        </p:blipFill>
        <p:spPr>
          <a:xfrm>
            <a:off x="-765520" y="704400"/>
            <a:ext cx="7278701" cy="5143500"/>
          </a:xfrm>
          <a:prstGeom prst="rect">
            <a:avLst/>
          </a:prstGeom>
        </p:spPr>
      </p:pic>
    </p:spTree>
    <p:extLst>
      <p:ext uri="{BB962C8B-B14F-4D97-AF65-F5344CB8AC3E}">
        <p14:creationId xmlns:p14="http://schemas.microsoft.com/office/powerpoint/2010/main" val="37224464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Structure: Executive Leadership Representatives</a:t>
            </a:r>
          </a:p>
        </p:txBody>
      </p:sp>
      <p:graphicFrame>
        <p:nvGraphicFramePr>
          <p:cNvPr id="7" name="Table 6">
            <a:extLst>
              <a:ext uri="{FF2B5EF4-FFF2-40B4-BE49-F238E27FC236}">
                <a16:creationId xmlns:a16="http://schemas.microsoft.com/office/drawing/2014/main" id="{104D0737-9668-79F4-250F-747FD732E842}"/>
              </a:ext>
            </a:extLst>
          </p:cNvPr>
          <p:cNvGraphicFramePr>
            <a:graphicFrameLocks noGrp="1"/>
          </p:cNvGraphicFramePr>
          <p:nvPr>
            <p:extLst>
              <p:ext uri="{D42A27DB-BD31-4B8C-83A1-F6EECF244321}">
                <p14:modId xmlns:p14="http://schemas.microsoft.com/office/powerpoint/2010/main" val="3343881825"/>
              </p:ext>
            </p:extLst>
          </p:nvPr>
        </p:nvGraphicFramePr>
        <p:xfrm>
          <a:off x="2227385" y="1624971"/>
          <a:ext cx="4263850" cy="2595880"/>
        </p:xfrm>
        <a:graphic>
          <a:graphicData uri="http://schemas.openxmlformats.org/drawingml/2006/table">
            <a:tbl>
              <a:tblPr firstRow="1" bandRow="1">
                <a:tableStyleId>{735154D4-29F4-4F03-94C9-41CD4252387D}</a:tableStyleId>
              </a:tblPr>
              <a:tblGrid>
                <a:gridCol w="1651278">
                  <a:extLst>
                    <a:ext uri="{9D8B030D-6E8A-4147-A177-3AD203B41FA5}">
                      <a16:colId xmlns:a16="http://schemas.microsoft.com/office/drawing/2014/main" val="2277866072"/>
                    </a:ext>
                  </a:extLst>
                </a:gridCol>
                <a:gridCol w="2612572">
                  <a:extLst>
                    <a:ext uri="{9D8B030D-6E8A-4147-A177-3AD203B41FA5}">
                      <a16:colId xmlns:a16="http://schemas.microsoft.com/office/drawing/2014/main" val="3160832792"/>
                    </a:ext>
                  </a:extLst>
                </a:gridCol>
              </a:tblGrid>
              <a:tr h="370840">
                <a:tc>
                  <a:txBody>
                    <a:bodyPr/>
                    <a:lstStyle/>
                    <a:p>
                      <a:r>
                        <a:rPr lang="en-US" dirty="0"/>
                        <a:t>Agency</a:t>
                      </a:r>
                    </a:p>
                  </a:txBody>
                  <a:tcPr/>
                </a:tc>
                <a:tc>
                  <a:txBody>
                    <a:bodyPr/>
                    <a:lstStyle/>
                    <a:p>
                      <a:r>
                        <a:rPr lang="en-US" dirty="0"/>
                        <a:t>Executive Leadership</a:t>
                      </a:r>
                    </a:p>
                  </a:txBody>
                  <a:tcPr/>
                </a:tc>
                <a:extLst>
                  <a:ext uri="{0D108BD9-81ED-4DB2-BD59-A6C34878D82A}">
                    <a16:rowId xmlns:a16="http://schemas.microsoft.com/office/drawing/2014/main" val="3115855926"/>
                  </a:ext>
                </a:extLst>
              </a:tr>
              <a:tr h="370840">
                <a:tc>
                  <a:txBody>
                    <a:bodyPr/>
                    <a:lstStyle/>
                    <a:p>
                      <a:r>
                        <a:rPr lang="en-US" dirty="0"/>
                        <a:t>Dept of Commerce</a:t>
                      </a:r>
                    </a:p>
                  </a:txBody>
                  <a:tcPr/>
                </a:tc>
                <a:tc>
                  <a:txBody>
                    <a:bodyPr/>
                    <a:lstStyle/>
                    <a:p>
                      <a:r>
                        <a:rPr lang="en-US" dirty="0" err="1"/>
                        <a:t>Remedio</a:t>
                      </a:r>
                      <a:r>
                        <a:rPr lang="en-US" dirty="0"/>
                        <a:t> </a:t>
                      </a:r>
                      <a:r>
                        <a:rPr lang="en-US" dirty="0" err="1"/>
                        <a:t>Mafnas</a:t>
                      </a:r>
                      <a:endParaRPr lang="en-US" dirty="0"/>
                    </a:p>
                  </a:txBody>
                  <a:tcPr/>
                </a:tc>
                <a:extLst>
                  <a:ext uri="{0D108BD9-81ED-4DB2-BD59-A6C34878D82A}">
                    <a16:rowId xmlns:a16="http://schemas.microsoft.com/office/drawing/2014/main" val="464176152"/>
                  </a:ext>
                </a:extLst>
              </a:tr>
              <a:tr h="370840">
                <a:tc>
                  <a:txBody>
                    <a:bodyPr/>
                    <a:lstStyle/>
                    <a:p>
                      <a:r>
                        <a:rPr lang="en-US" dirty="0"/>
                        <a:t>Dept of Finance</a:t>
                      </a:r>
                    </a:p>
                  </a:txBody>
                  <a:tcPr/>
                </a:tc>
                <a:tc>
                  <a:txBody>
                    <a:bodyPr/>
                    <a:lstStyle/>
                    <a:p>
                      <a:r>
                        <a:rPr lang="en-US" dirty="0"/>
                        <a:t>Tracy </a:t>
                      </a:r>
                      <a:r>
                        <a:rPr lang="en-US" dirty="0" err="1"/>
                        <a:t>Norita</a:t>
                      </a:r>
                      <a:endParaRPr lang="en-US" dirty="0"/>
                    </a:p>
                  </a:txBody>
                  <a:tcPr/>
                </a:tc>
                <a:extLst>
                  <a:ext uri="{0D108BD9-81ED-4DB2-BD59-A6C34878D82A}">
                    <a16:rowId xmlns:a16="http://schemas.microsoft.com/office/drawing/2014/main" val="407852763"/>
                  </a:ext>
                </a:extLst>
              </a:tr>
              <a:tr h="370840">
                <a:tc>
                  <a:txBody>
                    <a:bodyPr/>
                    <a:lstStyle/>
                    <a:p>
                      <a:r>
                        <a:rPr lang="en-US" dirty="0"/>
                        <a:t>Dept of Labor</a:t>
                      </a:r>
                    </a:p>
                  </a:txBody>
                  <a:tcPr/>
                </a:tc>
                <a:tc>
                  <a:txBody>
                    <a:bodyPr/>
                    <a:lstStyle/>
                    <a:p>
                      <a:r>
                        <a:rPr lang="en-US" dirty="0"/>
                        <a:t>Leila </a:t>
                      </a:r>
                      <a:r>
                        <a:rPr lang="en-US" dirty="0" err="1"/>
                        <a:t>Staffler</a:t>
                      </a:r>
                      <a:endParaRPr lang="en-US" dirty="0"/>
                    </a:p>
                  </a:txBody>
                  <a:tcPr/>
                </a:tc>
                <a:extLst>
                  <a:ext uri="{0D108BD9-81ED-4DB2-BD59-A6C34878D82A}">
                    <a16:rowId xmlns:a16="http://schemas.microsoft.com/office/drawing/2014/main" val="1109840394"/>
                  </a:ext>
                </a:extLst>
              </a:tr>
              <a:tr h="370840">
                <a:tc>
                  <a:txBody>
                    <a:bodyPr/>
                    <a:lstStyle/>
                    <a:p>
                      <a:r>
                        <a:rPr lang="en-US" dirty="0"/>
                        <a:t>NMC</a:t>
                      </a:r>
                    </a:p>
                  </a:txBody>
                  <a:tcPr/>
                </a:tc>
                <a:tc>
                  <a:txBody>
                    <a:bodyPr/>
                    <a:lstStyle/>
                    <a:p>
                      <a:r>
                        <a:rPr lang="en-US" dirty="0"/>
                        <a:t>Galvin Deleon Guerrero</a:t>
                      </a:r>
                    </a:p>
                  </a:txBody>
                  <a:tcPr/>
                </a:tc>
                <a:extLst>
                  <a:ext uri="{0D108BD9-81ED-4DB2-BD59-A6C34878D82A}">
                    <a16:rowId xmlns:a16="http://schemas.microsoft.com/office/drawing/2014/main" val="3780701157"/>
                  </a:ext>
                </a:extLst>
              </a:tr>
              <a:tr h="370840">
                <a:tc>
                  <a:txBody>
                    <a:bodyPr/>
                    <a:lstStyle/>
                    <a:p>
                      <a:r>
                        <a:rPr lang="en-US" dirty="0" err="1"/>
                        <a:t>NMTech</a:t>
                      </a:r>
                      <a:endParaRPr lang="en-US" dirty="0"/>
                    </a:p>
                  </a:txBody>
                  <a:tcPr/>
                </a:tc>
                <a:tc>
                  <a:txBody>
                    <a:bodyPr/>
                    <a:lstStyle/>
                    <a:p>
                      <a:r>
                        <a:rPr lang="en-US" dirty="0" err="1"/>
                        <a:t>Jodina</a:t>
                      </a:r>
                      <a:r>
                        <a:rPr lang="en-US" dirty="0"/>
                        <a:t> </a:t>
                      </a:r>
                      <a:r>
                        <a:rPr lang="en-US" dirty="0" err="1"/>
                        <a:t>Attao</a:t>
                      </a:r>
                      <a:endParaRPr lang="en-US" dirty="0"/>
                    </a:p>
                  </a:txBody>
                  <a:tcPr/>
                </a:tc>
                <a:extLst>
                  <a:ext uri="{0D108BD9-81ED-4DB2-BD59-A6C34878D82A}">
                    <a16:rowId xmlns:a16="http://schemas.microsoft.com/office/drawing/2014/main" val="1754897666"/>
                  </a:ext>
                </a:extLst>
              </a:tr>
              <a:tr h="370840">
                <a:tc>
                  <a:txBody>
                    <a:bodyPr/>
                    <a:lstStyle/>
                    <a:p>
                      <a:r>
                        <a:rPr lang="en-US" dirty="0"/>
                        <a:t>PSS</a:t>
                      </a:r>
                    </a:p>
                  </a:txBody>
                  <a:tcPr/>
                </a:tc>
                <a:tc>
                  <a:txBody>
                    <a:bodyPr/>
                    <a:lstStyle/>
                    <a:p>
                      <a:r>
                        <a:rPr lang="en-US" dirty="0"/>
                        <a:t>Lawrence Camacho</a:t>
                      </a:r>
                    </a:p>
                  </a:txBody>
                  <a:tcPr/>
                </a:tc>
                <a:extLst>
                  <a:ext uri="{0D108BD9-81ED-4DB2-BD59-A6C34878D82A}">
                    <a16:rowId xmlns:a16="http://schemas.microsoft.com/office/drawing/2014/main" val="665677144"/>
                  </a:ext>
                </a:extLst>
              </a:tr>
            </a:tbl>
          </a:graphicData>
        </a:graphic>
      </p:graphicFrame>
    </p:spTree>
    <p:extLst>
      <p:ext uri="{BB962C8B-B14F-4D97-AF65-F5344CB8AC3E}">
        <p14:creationId xmlns:p14="http://schemas.microsoft.com/office/powerpoint/2010/main" val="41071242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Structure</a:t>
            </a:r>
            <a:r>
              <a:rPr lang="en-MP" b="0" dirty="0">
                <a:effectLst/>
              </a:rPr>
              <a:t> </a:t>
            </a:r>
            <a:endParaRPr lang="en-US" dirty="0"/>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a:xfrm>
            <a:off x="4572000" y="1152475"/>
            <a:ext cx="4260300" cy="3416400"/>
          </a:xfrm>
        </p:spPr>
        <p:txBody>
          <a:bodyPr>
            <a:normAutofit/>
          </a:bodyPr>
          <a:lstStyle/>
          <a:p>
            <a:pPr rtl="0">
              <a:spcBef>
                <a:spcPts val="0"/>
              </a:spcBef>
              <a:spcAft>
                <a:spcPts val="0"/>
              </a:spcAft>
            </a:pPr>
            <a:r>
              <a:rPr lang="en-US" b="1" dirty="0"/>
              <a:t>Data Governance Committee </a:t>
            </a:r>
            <a:r>
              <a:rPr lang="en-US" dirty="0"/>
              <a:t>– will establish and enforce interagency data standards, resolve critical data issues, authorize data releases, and facilitate communication among Data Stewards and IT Representatives, ensuring data quality, availability, and policy adherence (pp. 9-11)</a:t>
            </a:r>
          </a:p>
        </p:txBody>
      </p:sp>
      <p:pic>
        <p:nvPicPr>
          <p:cNvPr id="7" name="Picture 6">
            <a:extLst>
              <a:ext uri="{FF2B5EF4-FFF2-40B4-BE49-F238E27FC236}">
                <a16:creationId xmlns:a16="http://schemas.microsoft.com/office/drawing/2014/main" id="{77D91206-21A0-2C4C-ECC9-35D73C3E1B41}"/>
              </a:ext>
            </a:extLst>
          </p:cNvPr>
          <p:cNvPicPr>
            <a:picLocks noChangeAspect="1"/>
          </p:cNvPicPr>
          <p:nvPr/>
        </p:nvPicPr>
        <p:blipFill>
          <a:blip r:embed="rId4"/>
          <a:stretch>
            <a:fillRect/>
          </a:stretch>
        </p:blipFill>
        <p:spPr>
          <a:xfrm>
            <a:off x="-765521" y="704400"/>
            <a:ext cx="7278701" cy="5143500"/>
          </a:xfrm>
          <a:prstGeom prst="rect">
            <a:avLst/>
          </a:prstGeom>
        </p:spPr>
      </p:pic>
    </p:spTree>
    <p:extLst>
      <p:ext uri="{BB962C8B-B14F-4D97-AF65-F5344CB8AC3E}">
        <p14:creationId xmlns:p14="http://schemas.microsoft.com/office/powerpoint/2010/main" val="39171978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Structure: Data Governance Representatives</a:t>
            </a:r>
          </a:p>
        </p:txBody>
      </p:sp>
      <p:graphicFrame>
        <p:nvGraphicFramePr>
          <p:cNvPr id="7" name="Table 6">
            <a:extLst>
              <a:ext uri="{FF2B5EF4-FFF2-40B4-BE49-F238E27FC236}">
                <a16:creationId xmlns:a16="http://schemas.microsoft.com/office/drawing/2014/main" id="{104D0737-9668-79F4-250F-747FD732E842}"/>
              </a:ext>
            </a:extLst>
          </p:cNvPr>
          <p:cNvGraphicFramePr>
            <a:graphicFrameLocks noGrp="1"/>
          </p:cNvGraphicFramePr>
          <p:nvPr>
            <p:extLst>
              <p:ext uri="{D42A27DB-BD31-4B8C-83A1-F6EECF244321}">
                <p14:modId xmlns:p14="http://schemas.microsoft.com/office/powerpoint/2010/main" val="2558492386"/>
              </p:ext>
            </p:extLst>
          </p:nvPr>
        </p:nvGraphicFramePr>
        <p:xfrm>
          <a:off x="870858" y="1665165"/>
          <a:ext cx="6906567" cy="2595880"/>
        </p:xfrm>
        <a:graphic>
          <a:graphicData uri="http://schemas.openxmlformats.org/drawingml/2006/table">
            <a:tbl>
              <a:tblPr firstRow="1" bandRow="1">
                <a:tableStyleId>{735154D4-29F4-4F03-94C9-41CD4252387D}</a:tableStyleId>
              </a:tblPr>
              <a:tblGrid>
                <a:gridCol w="1658517">
                  <a:extLst>
                    <a:ext uri="{9D8B030D-6E8A-4147-A177-3AD203B41FA5}">
                      <a16:colId xmlns:a16="http://schemas.microsoft.com/office/drawing/2014/main" val="2277866072"/>
                    </a:ext>
                  </a:extLst>
                </a:gridCol>
                <a:gridCol w="2624025">
                  <a:extLst>
                    <a:ext uri="{9D8B030D-6E8A-4147-A177-3AD203B41FA5}">
                      <a16:colId xmlns:a16="http://schemas.microsoft.com/office/drawing/2014/main" val="3160832792"/>
                    </a:ext>
                  </a:extLst>
                </a:gridCol>
                <a:gridCol w="2624025">
                  <a:extLst>
                    <a:ext uri="{9D8B030D-6E8A-4147-A177-3AD203B41FA5}">
                      <a16:colId xmlns:a16="http://schemas.microsoft.com/office/drawing/2014/main" val="3468058927"/>
                    </a:ext>
                  </a:extLst>
                </a:gridCol>
              </a:tblGrid>
              <a:tr h="370840">
                <a:tc>
                  <a:txBody>
                    <a:bodyPr/>
                    <a:lstStyle/>
                    <a:p>
                      <a:r>
                        <a:rPr lang="en-US" dirty="0"/>
                        <a:t>Agency</a:t>
                      </a:r>
                    </a:p>
                  </a:txBody>
                  <a:tcPr/>
                </a:tc>
                <a:tc>
                  <a:txBody>
                    <a:bodyPr/>
                    <a:lstStyle/>
                    <a:p>
                      <a:r>
                        <a:rPr lang="en-US" dirty="0"/>
                        <a:t>Data Steward</a:t>
                      </a:r>
                    </a:p>
                  </a:txBody>
                  <a:tcPr/>
                </a:tc>
                <a:tc>
                  <a:txBody>
                    <a:bodyPr/>
                    <a:lstStyle/>
                    <a:p>
                      <a:r>
                        <a:rPr lang="en-US" dirty="0"/>
                        <a:t>IT Representative</a:t>
                      </a:r>
                    </a:p>
                  </a:txBody>
                  <a:tcPr/>
                </a:tc>
                <a:extLst>
                  <a:ext uri="{0D108BD9-81ED-4DB2-BD59-A6C34878D82A}">
                    <a16:rowId xmlns:a16="http://schemas.microsoft.com/office/drawing/2014/main" val="3115855926"/>
                  </a:ext>
                </a:extLst>
              </a:tr>
              <a:tr h="370840">
                <a:tc>
                  <a:txBody>
                    <a:bodyPr/>
                    <a:lstStyle/>
                    <a:p>
                      <a:r>
                        <a:rPr lang="en-US" dirty="0"/>
                        <a:t>Dept of Commerce</a:t>
                      </a:r>
                    </a:p>
                  </a:txBody>
                  <a:tcPr/>
                </a:tc>
                <a:tc>
                  <a:txBody>
                    <a:bodyPr/>
                    <a:lstStyle/>
                    <a:p>
                      <a:r>
                        <a:rPr lang="en-US" dirty="0"/>
                        <a:t>Justin Andrew</a:t>
                      </a:r>
                    </a:p>
                  </a:txBody>
                  <a:tcPr/>
                </a:tc>
                <a:tc>
                  <a:txBody>
                    <a:bodyPr/>
                    <a:lstStyle/>
                    <a:p>
                      <a:r>
                        <a:rPr lang="en-US" dirty="0"/>
                        <a:t>Fermin </a:t>
                      </a:r>
                      <a:r>
                        <a:rPr lang="en-US" dirty="0" err="1"/>
                        <a:t>Sakisat</a:t>
                      </a:r>
                      <a:endParaRPr lang="en-US" dirty="0"/>
                    </a:p>
                  </a:txBody>
                  <a:tcPr/>
                </a:tc>
                <a:extLst>
                  <a:ext uri="{0D108BD9-81ED-4DB2-BD59-A6C34878D82A}">
                    <a16:rowId xmlns:a16="http://schemas.microsoft.com/office/drawing/2014/main" val="464176152"/>
                  </a:ext>
                </a:extLst>
              </a:tr>
              <a:tr h="370840">
                <a:tc>
                  <a:txBody>
                    <a:bodyPr/>
                    <a:lstStyle/>
                    <a:p>
                      <a:r>
                        <a:rPr lang="en-US" dirty="0"/>
                        <a:t>Dept of Finance</a:t>
                      </a:r>
                    </a:p>
                  </a:txBody>
                  <a:tcPr/>
                </a:tc>
                <a:tc>
                  <a:txBody>
                    <a:bodyPr/>
                    <a:lstStyle/>
                    <a:p>
                      <a:r>
                        <a:rPr lang="en-US" dirty="0"/>
                        <a:t>Ryan Camacho</a:t>
                      </a:r>
                    </a:p>
                  </a:txBody>
                  <a:tcPr/>
                </a:tc>
                <a:tc>
                  <a:txBody>
                    <a:bodyPr/>
                    <a:lstStyle/>
                    <a:p>
                      <a:r>
                        <a:rPr lang="en-US" dirty="0"/>
                        <a:t>Frank </a:t>
                      </a:r>
                      <a:r>
                        <a:rPr lang="en-US" dirty="0" err="1"/>
                        <a:t>Celis</a:t>
                      </a:r>
                      <a:endParaRPr lang="en-US" dirty="0"/>
                    </a:p>
                  </a:txBody>
                  <a:tcPr/>
                </a:tc>
                <a:extLst>
                  <a:ext uri="{0D108BD9-81ED-4DB2-BD59-A6C34878D82A}">
                    <a16:rowId xmlns:a16="http://schemas.microsoft.com/office/drawing/2014/main" val="407852763"/>
                  </a:ext>
                </a:extLst>
              </a:tr>
              <a:tr h="370840">
                <a:tc>
                  <a:txBody>
                    <a:bodyPr/>
                    <a:lstStyle/>
                    <a:p>
                      <a:r>
                        <a:rPr lang="en-US" dirty="0"/>
                        <a:t>Dept of Labor</a:t>
                      </a:r>
                    </a:p>
                  </a:txBody>
                  <a:tcPr/>
                </a:tc>
                <a:tc>
                  <a:txBody>
                    <a:bodyPr/>
                    <a:lstStyle/>
                    <a:p>
                      <a:r>
                        <a:rPr lang="en-US" dirty="0"/>
                        <a:t>Candy Feliciano</a:t>
                      </a:r>
                    </a:p>
                  </a:txBody>
                  <a:tcPr/>
                </a:tc>
                <a:tc>
                  <a:txBody>
                    <a:bodyPr/>
                    <a:lstStyle/>
                    <a:p>
                      <a:r>
                        <a:rPr lang="en-US" dirty="0"/>
                        <a:t>Eugene </a:t>
                      </a:r>
                      <a:r>
                        <a:rPr lang="en-US" dirty="0" err="1"/>
                        <a:t>Tebuteb</a:t>
                      </a:r>
                      <a:endParaRPr lang="en-US" dirty="0"/>
                    </a:p>
                  </a:txBody>
                  <a:tcPr/>
                </a:tc>
                <a:extLst>
                  <a:ext uri="{0D108BD9-81ED-4DB2-BD59-A6C34878D82A}">
                    <a16:rowId xmlns:a16="http://schemas.microsoft.com/office/drawing/2014/main" val="1109840394"/>
                  </a:ext>
                </a:extLst>
              </a:tr>
              <a:tr h="370840">
                <a:tc>
                  <a:txBody>
                    <a:bodyPr/>
                    <a:lstStyle/>
                    <a:p>
                      <a:r>
                        <a:rPr lang="en-US" dirty="0"/>
                        <a:t>NMC</a:t>
                      </a:r>
                    </a:p>
                  </a:txBody>
                  <a:tcPr/>
                </a:tc>
                <a:tc>
                  <a:txBody>
                    <a:bodyPr/>
                    <a:lstStyle/>
                    <a:p>
                      <a:r>
                        <a:rPr lang="en-US" dirty="0"/>
                        <a:t>Vilma Reyes </a:t>
                      </a:r>
                    </a:p>
                  </a:txBody>
                  <a:tcPr/>
                </a:tc>
                <a:tc>
                  <a:txBody>
                    <a:bodyPr/>
                    <a:lstStyle/>
                    <a:p>
                      <a:r>
                        <a:rPr lang="en-US" dirty="0"/>
                        <a:t>Jerome Ortiz</a:t>
                      </a:r>
                    </a:p>
                  </a:txBody>
                  <a:tcPr/>
                </a:tc>
                <a:extLst>
                  <a:ext uri="{0D108BD9-81ED-4DB2-BD59-A6C34878D82A}">
                    <a16:rowId xmlns:a16="http://schemas.microsoft.com/office/drawing/2014/main" val="3780701157"/>
                  </a:ext>
                </a:extLst>
              </a:tr>
              <a:tr h="370840">
                <a:tc>
                  <a:txBody>
                    <a:bodyPr/>
                    <a:lstStyle/>
                    <a:p>
                      <a:r>
                        <a:rPr lang="en-US" dirty="0" err="1"/>
                        <a:t>NMTech</a:t>
                      </a:r>
                      <a:endParaRPr lang="en-US" dirty="0"/>
                    </a:p>
                  </a:txBody>
                  <a:tcPr/>
                </a:tc>
                <a:tc>
                  <a:txBody>
                    <a:bodyPr/>
                    <a:lstStyle/>
                    <a:p>
                      <a:r>
                        <a:rPr lang="en-US" dirty="0"/>
                        <a:t>Taylor Ada</a:t>
                      </a:r>
                    </a:p>
                  </a:txBody>
                  <a:tcPr/>
                </a:tc>
                <a:tc>
                  <a:txBody>
                    <a:bodyPr/>
                    <a:lstStyle/>
                    <a:p>
                      <a:r>
                        <a:rPr lang="en-US" dirty="0"/>
                        <a:t>Stephen Sablan</a:t>
                      </a:r>
                    </a:p>
                  </a:txBody>
                  <a:tcPr/>
                </a:tc>
                <a:extLst>
                  <a:ext uri="{0D108BD9-81ED-4DB2-BD59-A6C34878D82A}">
                    <a16:rowId xmlns:a16="http://schemas.microsoft.com/office/drawing/2014/main" val="1754897666"/>
                  </a:ext>
                </a:extLst>
              </a:tr>
              <a:tr h="370840">
                <a:tc>
                  <a:txBody>
                    <a:bodyPr/>
                    <a:lstStyle/>
                    <a:p>
                      <a:r>
                        <a:rPr lang="en-US" dirty="0"/>
                        <a:t>PSS</a:t>
                      </a:r>
                    </a:p>
                  </a:txBody>
                  <a:tcPr/>
                </a:tc>
                <a:tc>
                  <a:txBody>
                    <a:bodyPr/>
                    <a:lstStyle/>
                    <a:p>
                      <a:r>
                        <a:rPr lang="en-US" dirty="0" err="1"/>
                        <a:t>Rizalina</a:t>
                      </a:r>
                      <a:r>
                        <a:rPr lang="en-US" dirty="0"/>
                        <a:t> </a:t>
                      </a:r>
                      <a:r>
                        <a:rPr lang="en-US" dirty="0" err="1"/>
                        <a:t>Liwag</a:t>
                      </a:r>
                      <a:endParaRPr lang="en-US" dirty="0"/>
                    </a:p>
                  </a:txBody>
                  <a:tcPr/>
                </a:tc>
                <a:tc>
                  <a:txBody>
                    <a:bodyPr/>
                    <a:lstStyle/>
                    <a:p>
                      <a:r>
                        <a:rPr lang="en-US" dirty="0"/>
                        <a:t>Jesse Tenorio</a:t>
                      </a:r>
                    </a:p>
                  </a:txBody>
                  <a:tcPr/>
                </a:tc>
                <a:extLst>
                  <a:ext uri="{0D108BD9-81ED-4DB2-BD59-A6C34878D82A}">
                    <a16:rowId xmlns:a16="http://schemas.microsoft.com/office/drawing/2014/main" val="665677144"/>
                  </a:ext>
                </a:extLst>
              </a:tr>
            </a:tbl>
          </a:graphicData>
        </a:graphic>
      </p:graphicFrame>
    </p:spTree>
    <p:extLst>
      <p:ext uri="{BB962C8B-B14F-4D97-AF65-F5344CB8AC3E}">
        <p14:creationId xmlns:p14="http://schemas.microsoft.com/office/powerpoint/2010/main" val="29052345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074227"/>
            <a:ext cx="7179093" cy="1211700"/>
          </a:xfrm>
        </p:spPr>
        <p:txBody>
          <a:bodyPr>
            <a:normAutofit/>
          </a:bodyPr>
          <a:lstStyle/>
          <a:p>
            <a:pPr rtl="0">
              <a:spcBef>
                <a:spcPts val="0"/>
              </a:spcBef>
              <a:spcAft>
                <a:spcPts val="0"/>
              </a:spcAft>
            </a:pPr>
            <a:r>
              <a:rPr lang="en-US" dirty="0"/>
              <a:t>Connections before content</a:t>
            </a:r>
          </a:p>
        </p:txBody>
      </p:sp>
    </p:spTree>
    <p:extLst>
      <p:ext uri="{BB962C8B-B14F-4D97-AF65-F5344CB8AC3E}">
        <p14:creationId xmlns:p14="http://schemas.microsoft.com/office/powerpoint/2010/main" val="2255258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Two Distinct Groups</a:t>
            </a:r>
            <a:r>
              <a:rPr lang="en-MP" b="0" dirty="0">
                <a:effectLst/>
              </a:rPr>
              <a:t> </a:t>
            </a:r>
            <a:endParaRPr lang="en-US" dirty="0"/>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a:xfrm>
            <a:off x="4572000" y="1903027"/>
            <a:ext cx="4260300" cy="2665847"/>
          </a:xfrm>
        </p:spPr>
        <p:txBody>
          <a:bodyPr>
            <a:normAutofit fontScale="92500" lnSpcReduction="10000"/>
          </a:bodyPr>
          <a:lstStyle/>
          <a:p>
            <a:pPr rtl="0">
              <a:spcBef>
                <a:spcPts val="0"/>
              </a:spcBef>
              <a:spcAft>
                <a:spcPts val="0"/>
              </a:spcAft>
            </a:pPr>
            <a:r>
              <a:rPr lang="en-US" b="1" dirty="0"/>
              <a:t>Coordinating</a:t>
            </a:r>
            <a:r>
              <a:rPr lang="en-US" dirty="0"/>
              <a:t> and </a:t>
            </a:r>
            <a:r>
              <a:rPr lang="en-US" b="1" dirty="0"/>
              <a:t>communicating</a:t>
            </a:r>
            <a:r>
              <a:rPr lang="en-US" dirty="0"/>
              <a:t> with Executive Leadership</a:t>
            </a:r>
          </a:p>
          <a:p>
            <a:pPr lvl="1"/>
            <a:r>
              <a:rPr lang="en-US" dirty="0"/>
              <a:t>Ex: When Data Governance policy priorities are identified, they get promoted to the Executive Leadership for approval or resolution</a:t>
            </a:r>
          </a:p>
          <a:p>
            <a:r>
              <a:rPr lang="en-US" dirty="0"/>
              <a:t>Stalemate in DGC or a pending decision that are controversial, highly visible, or are at high risk, escalate it to the Executive Leadership</a:t>
            </a:r>
          </a:p>
        </p:txBody>
      </p:sp>
      <p:pic>
        <p:nvPicPr>
          <p:cNvPr id="7" name="Picture 6">
            <a:extLst>
              <a:ext uri="{FF2B5EF4-FFF2-40B4-BE49-F238E27FC236}">
                <a16:creationId xmlns:a16="http://schemas.microsoft.com/office/drawing/2014/main" id="{77D91206-21A0-2C4C-ECC9-35D73C3E1B41}"/>
              </a:ext>
            </a:extLst>
          </p:cNvPr>
          <p:cNvPicPr>
            <a:picLocks noChangeAspect="1"/>
          </p:cNvPicPr>
          <p:nvPr/>
        </p:nvPicPr>
        <p:blipFill rotWithShape="1">
          <a:blip r:embed="rId3"/>
          <a:srcRect l="23080" t="35915" r="32467" b="27150"/>
          <a:stretch/>
        </p:blipFill>
        <p:spPr>
          <a:xfrm>
            <a:off x="6008702" y="888372"/>
            <a:ext cx="1728102" cy="1014656"/>
          </a:xfrm>
          <a:prstGeom prst="rect">
            <a:avLst/>
          </a:prstGeom>
        </p:spPr>
      </p:pic>
      <p:pic>
        <p:nvPicPr>
          <p:cNvPr id="3" name="Picture 2">
            <a:extLst>
              <a:ext uri="{FF2B5EF4-FFF2-40B4-BE49-F238E27FC236}">
                <a16:creationId xmlns:a16="http://schemas.microsoft.com/office/drawing/2014/main" id="{84C4193C-F098-BA6C-DBC3-80675B726E6A}"/>
              </a:ext>
            </a:extLst>
          </p:cNvPr>
          <p:cNvPicPr>
            <a:picLocks noChangeAspect="1"/>
          </p:cNvPicPr>
          <p:nvPr/>
        </p:nvPicPr>
        <p:blipFill rotWithShape="1">
          <a:blip r:embed="rId3"/>
          <a:srcRect l="33159" t="3852" r="42295" b="64775"/>
          <a:stretch/>
        </p:blipFill>
        <p:spPr>
          <a:xfrm>
            <a:off x="1075174" y="888372"/>
            <a:ext cx="1123367" cy="1014656"/>
          </a:xfrm>
          <a:prstGeom prst="rect">
            <a:avLst/>
          </a:prstGeom>
        </p:spPr>
      </p:pic>
      <p:sp>
        <p:nvSpPr>
          <p:cNvPr id="5" name="Text Placeholder 1">
            <a:extLst>
              <a:ext uri="{FF2B5EF4-FFF2-40B4-BE49-F238E27FC236}">
                <a16:creationId xmlns:a16="http://schemas.microsoft.com/office/drawing/2014/main" id="{BF5D6676-22BF-27F0-B225-9E7CEE18CEC5}"/>
              </a:ext>
            </a:extLst>
          </p:cNvPr>
          <p:cNvSpPr txBox="1">
            <a:spLocks/>
          </p:cNvSpPr>
          <p:nvPr/>
        </p:nvSpPr>
        <p:spPr>
          <a:xfrm>
            <a:off x="68391" y="1903027"/>
            <a:ext cx="4260300" cy="2665847"/>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panose="020B0604020202020204" pitchFamily="34" charset="0"/>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r>
              <a:rPr lang="en-US" sz="1900" b="1" dirty="0"/>
              <a:t>Coordinating</a:t>
            </a:r>
            <a:r>
              <a:rPr lang="en-US" sz="1900" dirty="0"/>
              <a:t> and </a:t>
            </a:r>
            <a:r>
              <a:rPr lang="en-US" sz="1900" b="1" dirty="0"/>
              <a:t>communicating</a:t>
            </a:r>
            <a:r>
              <a:rPr lang="en-US" sz="1900" dirty="0"/>
              <a:t> with Data Governance Committee (DGC)</a:t>
            </a:r>
          </a:p>
          <a:p>
            <a:pPr lvl="1"/>
            <a:r>
              <a:rPr lang="en-US" dirty="0"/>
              <a:t>Ex: When CNMI or agency-level policies are created that may affect the P-20W they inform the DGC </a:t>
            </a:r>
          </a:p>
          <a:p>
            <a:r>
              <a:rPr lang="en-US" sz="1900" dirty="0"/>
              <a:t>Establishing P-20W policy priorities </a:t>
            </a:r>
          </a:p>
          <a:p>
            <a:r>
              <a:rPr lang="en-US" sz="1900" dirty="0"/>
              <a:t>Approving data policies and major data-related decisions proposed by the DGC</a:t>
            </a:r>
          </a:p>
          <a:p>
            <a:r>
              <a:rPr lang="en-US" sz="1900" dirty="0"/>
              <a:t>Resolving issues escalated by the DGC</a:t>
            </a:r>
          </a:p>
        </p:txBody>
      </p:sp>
    </p:spTree>
    <p:extLst>
      <p:ext uri="{BB962C8B-B14F-4D97-AF65-F5344CB8AC3E}">
        <p14:creationId xmlns:p14="http://schemas.microsoft.com/office/powerpoint/2010/main" val="8006448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P-20W Data Governance Structure</a:t>
            </a:r>
            <a:r>
              <a:rPr lang="en-MP" b="0" dirty="0">
                <a:effectLst/>
              </a:rPr>
              <a:t> </a:t>
            </a:r>
            <a:endParaRPr lang="en-US" dirty="0"/>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a:xfrm>
            <a:off x="5094514" y="1152475"/>
            <a:ext cx="3737786" cy="3416400"/>
          </a:xfrm>
        </p:spPr>
        <p:txBody>
          <a:bodyPr>
            <a:normAutofit/>
          </a:bodyPr>
          <a:lstStyle/>
          <a:p>
            <a:r>
              <a:rPr lang="en-US" b="1" dirty="0"/>
              <a:t>Data Governance Coordinator </a:t>
            </a:r>
            <a:r>
              <a:rPr lang="en-US" dirty="0"/>
              <a:t>– leads the overall direction and implementation of the data governance program, serving as the liaison among data governance groups to facilitate the escalation and resolution of issues (pp. 8-9)</a:t>
            </a:r>
          </a:p>
        </p:txBody>
      </p:sp>
      <p:pic>
        <p:nvPicPr>
          <p:cNvPr id="8" name="Picture 7">
            <a:extLst>
              <a:ext uri="{FF2B5EF4-FFF2-40B4-BE49-F238E27FC236}">
                <a16:creationId xmlns:a16="http://schemas.microsoft.com/office/drawing/2014/main" id="{93DD77CC-A32A-E2E4-7E05-ADA90EAA55EF}"/>
              </a:ext>
            </a:extLst>
          </p:cNvPr>
          <p:cNvPicPr>
            <a:picLocks noChangeAspect="1"/>
          </p:cNvPicPr>
          <p:nvPr/>
        </p:nvPicPr>
        <p:blipFill>
          <a:blip r:embed="rId3"/>
          <a:stretch>
            <a:fillRect/>
          </a:stretch>
        </p:blipFill>
        <p:spPr>
          <a:xfrm>
            <a:off x="-765522" y="694352"/>
            <a:ext cx="7278701" cy="5143500"/>
          </a:xfrm>
          <a:prstGeom prst="rect">
            <a:avLst/>
          </a:prstGeom>
        </p:spPr>
      </p:pic>
    </p:spTree>
    <p:extLst>
      <p:ext uri="{BB962C8B-B14F-4D97-AF65-F5344CB8AC3E}">
        <p14:creationId xmlns:p14="http://schemas.microsoft.com/office/powerpoint/2010/main" val="21147842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Role of the CNMI SLDS Program</a:t>
            </a:r>
          </a:p>
        </p:txBody>
      </p:sp>
      <p:graphicFrame>
        <p:nvGraphicFramePr>
          <p:cNvPr id="3" name="Diagram 2">
            <a:extLst>
              <a:ext uri="{FF2B5EF4-FFF2-40B4-BE49-F238E27FC236}">
                <a16:creationId xmlns:a16="http://schemas.microsoft.com/office/drawing/2014/main" id="{476CE266-E9AF-9C9F-D632-57BC2647436A}"/>
              </a:ext>
            </a:extLst>
          </p:cNvPr>
          <p:cNvGraphicFramePr/>
          <p:nvPr>
            <p:extLst>
              <p:ext uri="{D42A27DB-BD31-4B8C-83A1-F6EECF244321}">
                <p14:modId xmlns:p14="http://schemas.microsoft.com/office/powerpoint/2010/main" val="857170328"/>
              </p:ext>
            </p:extLst>
          </p:nvPr>
        </p:nvGraphicFramePr>
        <p:xfrm>
          <a:off x="264134" y="1152475"/>
          <a:ext cx="8615732" cy="345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1149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425920"/>
            <a:ext cx="5750957" cy="1211700"/>
          </a:xfrm>
        </p:spPr>
        <p:txBody>
          <a:bodyPr>
            <a:normAutofit/>
          </a:bodyPr>
          <a:lstStyle/>
          <a:p>
            <a:pPr rtl="0">
              <a:spcBef>
                <a:spcPts val="0"/>
              </a:spcBef>
              <a:spcAft>
                <a:spcPts val="0"/>
              </a:spcAft>
            </a:pPr>
            <a:r>
              <a:rPr lang="en-US" dirty="0"/>
              <a:t>Break</a:t>
            </a:r>
          </a:p>
        </p:txBody>
      </p:sp>
    </p:spTree>
    <p:extLst>
      <p:ext uri="{BB962C8B-B14F-4D97-AF65-F5344CB8AC3E}">
        <p14:creationId xmlns:p14="http://schemas.microsoft.com/office/powerpoint/2010/main" val="30896969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425920"/>
            <a:ext cx="5750957" cy="1211700"/>
          </a:xfrm>
        </p:spPr>
        <p:txBody>
          <a:bodyPr>
            <a:normAutofit/>
          </a:bodyPr>
          <a:lstStyle/>
          <a:p>
            <a:pPr rtl="0">
              <a:spcBef>
                <a:spcPts val="0"/>
              </a:spcBef>
              <a:spcAft>
                <a:spcPts val="0"/>
              </a:spcAft>
            </a:pPr>
            <a:r>
              <a:rPr lang="en-US" dirty="0"/>
              <a:t>P-20W Data Governance Operations</a:t>
            </a:r>
          </a:p>
        </p:txBody>
      </p:sp>
    </p:spTree>
    <p:extLst>
      <p:ext uri="{BB962C8B-B14F-4D97-AF65-F5344CB8AC3E}">
        <p14:creationId xmlns:p14="http://schemas.microsoft.com/office/powerpoint/2010/main" val="3513198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Meeting Cadence, Management and Efficacy</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lstStyle/>
          <a:p>
            <a:r>
              <a:rPr lang="en-US" dirty="0"/>
              <a:t>Meeting Cadence</a:t>
            </a:r>
          </a:p>
          <a:p>
            <a:pPr lvl="1"/>
            <a:r>
              <a:rPr lang="en-US" dirty="0"/>
              <a:t>Executive Leadership - Once a quarter</a:t>
            </a:r>
          </a:p>
          <a:p>
            <a:pPr lvl="1"/>
            <a:r>
              <a:rPr lang="en-US" dirty="0"/>
              <a:t>DGC - Once a month </a:t>
            </a:r>
          </a:p>
          <a:p>
            <a:r>
              <a:rPr lang="en-US" dirty="0"/>
              <a:t>Standing Agenda items</a:t>
            </a:r>
          </a:p>
          <a:p>
            <a:pPr lvl="1"/>
            <a:r>
              <a:rPr lang="en-US" dirty="0"/>
              <a:t>Each work session with have a defined agenda.</a:t>
            </a:r>
          </a:p>
          <a:p>
            <a:pPr lvl="1"/>
            <a:r>
              <a:rPr lang="en-US" dirty="0"/>
              <a:t>Update of the action items for each group.</a:t>
            </a:r>
          </a:p>
          <a:p>
            <a:pPr lvl="1"/>
            <a:r>
              <a:rPr lang="en-US" dirty="0"/>
              <a:t>Work sessions will end with a capture of the key decisions and next steps.</a:t>
            </a:r>
          </a:p>
        </p:txBody>
      </p:sp>
    </p:spTree>
    <p:extLst>
      <p:ext uri="{BB962C8B-B14F-4D97-AF65-F5344CB8AC3E}">
        <p14:creationId xmlns:p14="http://schemas.microsoft.com/office/powerpoint/2010/main" val="21732450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86A-362A-5978-4653-0E4E253E1B70}"/>
              </a:ext>
            </a:extLst>
          </p:cNvPr>
          <p:cNvSpPr>
            <a:spLocks noGrp="1"/>
          </p:cNvSpPr>
          <p:nvPr>
            <p:ph type="ctrTitle"/>
          </p:nvPr>
        </p:nvSpPr>
        <p:spPr/>
        <p:txBody>
          <a:bodyPr/>
          <a:lstStyle/>
          <a:p>
            <a:r>
              <a:rPr lang="en-US" dirty="0"/>
              <a:t>Activity Slide – Identifying a decision-making process</a:t>
            </a:r>
          </a:p>
        </p:txBody>
      </p:sp>
      <p:sp>
        <p:nvSpPr>
          <p:cNvPr id="3" name="Text Placeholder 2">
            <a:extLst>
              <a:ext uri="{FF2B5EF4-FFF2-40B4-BE49-F238E27FC236}">
                <a16:creationId xmlns:a16="http://schemas.microsoft.com/office/drawing/2014/main" id="{25E07468-7855-BF77-00C8-8AC45C57466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1FBC08B-66DE-7CE8-B3A1-DB66C680942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8169192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Majority Rules</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normAutofit/>
          </a:bodyPr>
          <a:lstStyle/>
          <a:p>
            <a:pPr marL="114300" indent="0">
              <a:buNone/>
            </a:pPr>
            <a:r>
              <a:rPr lang="en-US" sz="2000" dirty="0"/>
              <a:t>The “Winner” is the proposal that receives more than half the votes</a:t>
            </a:r>
          </a:p>
          <a:p>
            <a:pPr marL="114300" indent="0">
              <a:buNone/>
            </a:pPr>
            <a:endParaRPr lang="en-US" sz="2000" dirty="0"/>
          </a:p>
          <a:p>
            <a:r>
              <a:rPr lang="en-US" sz="2000" b="1" dirty="0"/>
              <a:t>Pros</a:t>
            </a:r>
            <a:r>
              <a:rPr lang="en-US" sz="2000" dirty="0"/>
              <a:t>: Its efficient, straightforward and the outcome is clear</a:t>
            </a:r>
          </a:p>
          <a:p>
            <a:endParaRPr lang="en-US" sz="2000" dirty="0"/>
          </a:p>
          <a:p>
            <a:r>
              <a:rPr lang="en-US" sz="2000" b="1" dirty="0"/>
              <a:t>Cons</a:t>
            </a:r>
            <a:r>
              <a:rPr lang="en-US" sz="2000" dirty="0"/>
              <a:t>: Disregards minority viewpoints, and can be polarizing</a:t>
            </a:r>
          </a:p>
          <a:p>
            <a:pPr lvl="1"/>
            <a:endParaRPr lang="en-US" sz="2000" dirty="0"/>
          </a:p>
        </p:txBody>
      </p:sp>
      <p:pic>
        <p:nvPicPr>
          <p:cNvPr id="5" name="Picture 4">
            <a:extLst>
              <a:ext uri="{FF2B5EF4-FFF2-40B4-BE49-F238E27FC236}">
                <a16:creationId xmlns:a16="http://schemas.microsoft.com/office/drawing/2014/main" id="{4B6420A2-7C1C-6FAA-2997-63F9AF8792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31440" y="3028555"/>
            <a:ext cx="3881120" cy="1540320"/>
          </a:xfrm>
          <a:prstGeom prst="rect">
            <a:avLst/>
          </a:prstGeom>
        </p:spPr>
      </p:pic>
      <p:sp>
        <p:nvSpPr>
          <p:cNvPr id="6" name="TextBox 5">
            <a:extLst>
              <a:ext uri="{FF2B5EF4-FFF2-40B4-BE49-F238E27FC236}">
                <a16:creationId xmlns:a16="http://schemas.microsoft.com/office/drawing/2014/main" id="{8A070E74-6336-40E6-D463-54B235E72002}"/>
              </a:ext>
            </a:extLst>
          </p:cNvPr>
          <p:cNvSpPr txBox="1"/>
          <p:nvPr/>
        </p:nvSpPr>
        <p:spPr>
          <a:xfrm>
            <a:off x="2631440" y="4726229"/>
            <a:ext cx="3881120" cy="230832"/>
          </a:xfrm>
          <a:prstGeom prst="rect">
            <a:avLst/>
          </a:prstGeom>
          <a:noFill/>
        </p:spPr>
        <p:txBody>
          <a:bodyPr wrap="square" rtlCol="0">
            <a:spAutoFit/>
          </a:bodyPr>
          <a:lstStyle/>
          <a:p>
            <a:r>
              <a:rPr lang="en-US" sz="900">
                <a:hlinkClick r:id="rId3" tooltip="https://medium.com/@aaronhamlin/the-majority-illusion-what-voting-methods-can-and-cannot-do-76d2135d5109"/>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6360826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Consensus Decision-Making</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normAutofit/>
          </a:bodyPr>
          <a:lstStyle/>
          <a:p>
            <a:pPr marL="114300" indent="0">
              <a:buNone/>
            </a:pPr>
            <a:r>
              <a:rPr lang="en-US" sz="2000" dirty="0"/>
              <a:t>Agreement is reached when all members are satisfied with the decision</a:t>
            </a:r>
          </a:p>
          <a:p>
            <a:pPr marL="114300" indent="0">
              <a:buNone/>
            </a:pPr>
            <a:endParaRPr lang="en-US" sz="2000" dirty="0"/>
          </a:p>
          <a:p>
            <a:r>
              <a:rPr lang="en-US" sz="2000" b="1" dirty="0"/>
              <a:t>Pros</a:t>
            </a:r>
            <a:r>
              <a:rPr lang="en-US" sz="2000" dirty="0"/>
              <a:t>: Its inclusive, well-rounded outcomes, and has higher buy-in</a:t>
            </a:r>
          </a:p>
          <a:p>
            <a:endParaRPr lang="en-US" sz="2000" dirty="0"/>
          </a:p>
          <a:p>
            <a:r>
              <a:rPr lang="en-US" sz="2000" b="1" dirty="0"/>
              <a:t>Cons</a:t>
            </a:r>
            <a:r>
              <a:rPr lang="en-US" sz="2000" dirty="0"/>
              <a:t>: Time-consuming, potential for stalemate, and there may be compromises on quality</a:t>
            </a:r>
          </a:p>
        </p:txBody>
      </p:sp>
      <p:pic>
        <p:nvPicPr>
          <p:cNvPr id="11" name="Picture 10">
            <a:extLst>
              <a:ext uri="{FF2B5EF4-FFF2-40B4-BE49-F238E27FC236}">
                <a16:creationId xmlns:a16="http://schemas.microsoft.com/office/drawing/2014/main" id="{C3E23198-D85D-B537-7504-5B0E0F904A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25696" y="3136370"/>
            <a:ext cx="2450338" cy="1432505"/>
          </a:xfrm>
          <a:prstGeom prst="rect">
            <a:avLst/>
          </a:prstGeom>
        </p:spPr>
      </p:pic>
    </p:spTree>
    <p:extLst>
      <p:ext uri="{BB962C8B-B14F-4D97-AF65-F5344CB8AC3E}">
        <p14:creationId xmlns:p14="http://schemas.microsoft.com/office/powerpoint/2010/main" val="30168979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Proxy Rules</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normAutofit fontScale="92500"/>
          </a:bodyPr>
          <a:lstStyle/>
          <a:p>
            <a:pPr marL="114300" indent="0">
              <a:buNone/>
            </a:pPr>
            <a:r>
              <a:rPr lang="en-US" sz="2000" dirty="0"/>
              <a:t>In October 2023, the majority of agencies pre-identified proxies for several roles. </a:t>
            </a:r>
          </a:p>
          <a:p>
            <a:pPr marL="114300" indent="0">
              <a:buNone/>
            </a:pPr>
            <a:endParaRPr lang="en-US" sz="2000" dirty="0"/>
          </a:p>
          <a:p>
            <a:pPr marL="114300" indent="0">
              <a:buNone/>
            </a:pPr>
            <a:r>
              <a:rPr lang="en-US" sz="2000" u="sng" dirty="0"/>
              <a:t>Proxy Rules</a:t>
            </a:r>
            <a:r>
              <a:rPr lang="en-US" sz="2000" dirty="0"/>
              <a:t>:</a:t>
            </a:r>
          </a:p>
          <a:p>
            <a:r>
              <a:rPr lang="en-US" sz="2000" dirty="0"/>
              <a:t>Limit the # of times a proxy can serve. </a:t>
            </a:r>
          </a:p>
          <a:p>
            <a:r>
              <a:rPr lang="en-US" sz="2000" dirty="0"/>
              <a:t>Executive Leadership and Data Governance members are responsible for: </a:t>
            </a:r>
          </a:p>
          <a:p>
            <a:pPr lvl="1"/>
            <a:r>
              <a:rPr lang="en-US" sz="1600" dirty="0"/>
              <a:t>Providing advanced notice to the Data Governance Manager</a:t>
            </a:r>
          </a:p>
          <a:p>
            <a:pPr lvl="1"/>
            <a:r>
              <a:rPr lang="en-US" sz="1600" dirty="0"/>
              <a:t>Brining the proxy up to speed </a:t>
            </a:r>
          </a:p>
          <a:p>
            <a:pPr lvl="1"/>
            <a:r>
              <a:rPr lang="en-US" sz="1600" dirty="0"/>
              <a:t>Proxy understands that this is a meeting were we get things done</a:t>
            </a:r>
          </a:p>
          <a:p>
            <a:r>
              <a:rPr lang="en-US" sz="2000" b="1" dirty="0"/>
              <a:t>Does a proxy have voting rights? </a:t>
            </a:r>
          </a:p>
        </p:txBody>
      </p:sp>
    </p:spTree>
    <p:extLst>
      <p:ext uri="{BB962C8B-B14F-4D97-AF65-F5344CB8AC3E}">
        <p14:creationId xmlns:p14="http://schemas.microsoft.com/office/powerpoint/2010/main" val="24656572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2">
            <a:extLst>
              <a:ext uri="{FF2B5EF4-FFF2-40B4-BE49-F238E27FC236}">
                <a16:creationId xmlns:a16="http://schemas.microsoft.com/office/drawing/2014/main" id="{F34CF21B-FF6E-8E2B-3862-8C5793710A35}"/>
              </a:ext>
            </a:extLst>
          </p:cNvPr>
          <p:cNvGrpSpPr/>
          <p:nvPr/>
        </p:nvGrpSpPr>
        <p:grpSpPr>
          <a:xfrm>
            <a:off x="7862627" y="1"/>
            <a:ext cx="1281374" cy="5162550"/>
            <a:chOff x="0" y="0"/>
            <a:chExt cx="1851768" cy="1835149"/>
          </a:xfrm>
          <a:solidFill>
            <a:srgbClr val="DDDDDD"/>
          </a:solidFill>
        </p:grpSpPr>
        <p:sp>
          <p:nvSpPr>
            <p:cNvPr id="50" name="Freeform 3">
              <a:extLst>
                <a:ext uri="{FF2B5EF4-FFF2-40B4-BE49-F238E27FC236}">
                  <a16:creationId xmlns:a16="http://schemas.microsoft.com/office/drawing/2014/main" id="{963C8EAA-1CB6-108D-CA30-E81C567B2613}"/>
                </a:ext>
              </a:extLst>
            </p:cNvPr>
            <p:cNvSpPr/>
            <p:nvPr/>
          </p:nvSpPr>
          <p:spPr>
            <a:xfrm>
              <a:off x="0" y="0"/>
              <a:ext cx="1851768" cy="1835149"/>
            </a:xfrm>
            <a:custGeom>
              <a:avLst/>
              <a:gdLst/>
              <a:ahLst/>
              <a:cxnLst/>
              <a:rect l="l" t="t" r="r" b="b"/>
              <a:pathLst>
                <a:path w="1851768" h="1835149">
                  <a:moveTo>
                    <a:pt x="0" y="0"/>
                  </a:moveTo>
                  <a:lnTo>
                    <a:pt x="1851768" y="0"/>
                  </a:lnTo>
                  <a:lnTo>
                    <a:pt x="1851768" y="1835149"/>
                  </a:lnTo>
                  <a:lnTo>
                    <a:pt x="0" y="1835149"/>
                  </a:lnTo>
                  <a:close/>
                </a:path>
              </a:pathLst>
            </a:custGeom>
            <a:grpFill/>
          </p:spPr>
        </p:sp>
      </p:grpSp>
      <p:sp>
        <p:nvSpPr>
          <p:cNvPr id="5" name="Freeform 5"/>
          <p:cNvSpPr/>
          <p:nvPr/>
        </p:nvSpPr>
        <p:spPr>
          <a:xfrm>
            <a:off x="5372100" y="454243"/>
            <a:ext cx="3380360" cy="4082615"/>
          </a:xfrm>
          <a:custGeom>
            <a:avLst/>
            <a:gdLst/>
            <a:ahLst/>
            <a:cxnLst/>
            <a:rect l="l" t="t" r="r" b="b"/>
            <a:pathLst>
              <a:path w="6157188" h="7436317">
                <a:moveTo>
                  <a:pt x="3078594" y="5949"/>
                </a:moveTo>
                <a:cubicBezTo>
                  <a:pt x="2027358" y="0"/>
                  <a:pt x="1053959" y="706239"/>
                  <a:pt x="526979" y="1857245"/>
                </a:cubicBezTo>
                <a:cubicBezTo>
                  <a:pt x="0" y="3008251"/>
                  <a:pt x="0" y="4428067"/>
                  <a:pt x="526979" y="5579073"/>
                </a:cubicBezTo>
                <a:cubicBezTo>
                  <a:pt x="1053959" y="6730078"/>
                  <a:pt x="2027358" y="7436317"/>
                  <a:pt x="3078594" y="7430369"/>
                </a:cubicBezTo>
                <a:cubicBezTo>
                  <a:pt x="4129830" y="7436317"/>
                  <a:pt x="5103229" y="6730078"/>
                  <a:pt x="5630209" y="5579073"/>
                </a:cubicBezTo>
                <a:cubicBezTo>
                  <a:pt x="6157188" y="4428067"/>
                  <a:pt x="6157188" y="3008251"/>
                  <a:pt x="5630209" y="1857245"/>
                </a:cubicBezTo>
                <a:cubicBezTo>
                  <a:pt x="5103229" y="706240"/>
                  <a:pt x="4129830" y="0"/>
                  <a:pt x="3078594" y="5949"/>
                </a:cubicBezTo>
                <a:close/>
              </a:path>
            </a:pathLst>
          </a:custGeom>
          <a:blipFill>
            <a:blip r:embed="rId3"/>
            <a:stretch>
              <a:fillRect l="-23875" t="-40182" r="-46626" b="-40280"/>
            </a:stretch>
          </a:blipFill>
        </p:spPr>
        <p:txBody>
          <a:bodyPr/>
          <a:lstStyle/>
          <a:p>
            <a:endParaRPr lang="en-US" sz="700"/>
          </a:p>
        </p:txBody>
      </p:sp>
      <p:sp>
        <p:nvSpPr>
          <p:cNvPr id="6" name="Freeform 6"/>
          <p:cNvSpPr/>
          <p:nvPr/>
        </p:nvSpPr>
        <p:spPr>
          <a:xfrm>
            <a:off x="5410200" y="445691"/>
            <a:ext cx="3328639" cy="4183459"/>
          </a:xfrm>
          <a:custGeom>
            <a:avLst/>
            <a:gdLst/>
            <a:ahLst/>
            <a:cxnLst/>
            <a:rect l="l" t="t" r="r" b="b"/>
            <a:pathLst>
              <a:path w="6062980" h="7620000">
                <a:moveTo>
                  <a:pt x="3031490" y="7620000"/>
                </a:moveTo>
                <a:cubicBezTo>
                  <a:pt x="1360170" y="7620000"/>
                  <a:pt x="0" y="5910580"/>
                  <a:pt x="0" y="3810000"/>
                </a:cubicBezTo>
                <a:cubicBezTo>
                  <a:pt x="0" y="1709420"/>
                  <a:pt x="1360170" y="0"/>
                  <a:pt x="3031490" y="0"/>
                </a:cubicBezTo>
                <a:cubicBezTo>
                  <a:pt x="4702810" y="0"/>
                  <a:pt x="6062980" y="1709420"/>
                  <a:pt x="6062980" y="3810000"/>
                </a:cubicBezTo>
                <a:cubicBezTo>
                  <a:pt x="6062980" y="5910580"/>
                  <a:pt x="4702810" y="7620000"/>
                  <a:pt x="3031490" y="7620000"/>
                </a:cubicBezTo>
                <a:close/>
                <a:moveTo>
                  <a:pt x="3031490" y="196850"/>
                </a:moveTo>
                <a:cubicBezTo>
                  <a:pt x="1468120" y="196850"/>
                  <a:pt x="196850" y="1817370"/>
                  <a:pt x="196850" y="3810000"/>
                </a:cubicBezTo>
                <a:cubicBezTo>
                  <a:pt x="196850" y="5802630"/>
                  <a:pt x="1468120" y="7423150"/>
                  <a:pt x="3031490" y="7423150"/>
                </a:cubicBezTo>
                <a:cubicBezTo>
                  <a:pt x="4594860" y="7423150"/>
                  <a:pt x="5866130" y="5802630"/>
                  <a:pt x="5866130" y="3810000"/>
                </a:cubicBezTo>
                <a:cubicBezTo>
                  <a:pt x="5866130" y="1817370"/>
                  <a:pt x="4594860" y="196850"/>
                  <a:pt x="3031490" y="196850"/>
                </a:cubicBezTo>
                <a:close/>
              </a:path>
            </a:pathLst>
          </a:custGeom>
          <a:solidFill>
            <a:srgbClr val="3F547F"/>
          </a:solidFill>
        </p:spPr>
      </p:sp>
      <p:sp>
        <p:nvSpPr>
          <p:cNvPr id="8" name="TextBox 8"/>
          <p:cNvSpPr txBox="1"/>
          <p:nvPr/>
        </p:nvSpPr>
        <p:spPr>
          <a:xfrm>
            <a:off x="685800" y="1329159"/>
            <a:ext cx="4317519" cy="1523494"/>
          </a:xfrm>
          <a:prstGeom prst="rect">
            <a:avLst/>
          </a:prstGeom>
        </p:spPr>
        <p:txBody>
          <a:bodyPr wrap="square" lIns="0" tIns="0" rIns="0" bIns="0" rtlCol="0" anchor="t">
            <a:spAutoFit/>
          </a:bodyPr>
          <a:lstStyle/>
          <a:p>
            <a:r>
              <a:rPr lang="en-US" sz="3300" b="1" dirty="0">
                <a:solidFill>
                  <a:srgbClr val="3F547F"/>
                </a:solidFill>
                <a:latin typeface="Montserrat"/>
              </a:rPr>
              <a:t>CNMI P-20W </a:t>
            </a:r>
          </a:p>
          <a:p>
            <a:r>
              <a:rPr lang="en-US" sz="3300" b="1" dirty="0">
                <a:solidFill>
                  <a:srgbClr val="3F547F"/>
                </a:solidFill>
                <a:latin typeface="Montserrat"/>
              </a:rPr>
              <a:t>Data Governance Convening</a:t>
            </a:r>
            <a:endParaRPr lang="en-US" sz="3300" dirty="0">
              <a:cs typeface="Calibri"/>
            </a:endParaRPr>
          </a:p>
        </p:txBody>
      </p:sp>
      <p:sp>
        <p:nvSpPr>
          <p:cNvPr id="32" name="TextBox 8">
            <a:extLst>
              <a:ext uri="{FF2B5EF4-FFF2-40B4-BE49-F238E27FC236}">
                <a16:creationId xmlns:a16="http://schemas.microsoft.com/office/drawing/2014/main" id="{67201DA9-BECA-533C-0E95-5E682CF0D9A2}"/>
              </a:ext>
            </a:extLst>
          </p:cNvPr>
          <p:cNvSpPr txBox="1"/>
          <p:nvPr/>
        </p:nvSpPr>
        <p:spPr>
          <a:xfrm>
            <a:off x="685800" y="971550"/>
            <a:ext cx="3380360" cy="246221"/>
          </a:xfrm>
          <a:prstGeom prst="rect">
            <a:avLst/>
          </a:prstGeom>
        </p:spPr>
        <p:txBody>
          <a:bodyPr wrap="square" lIns="0" tIns="0" rIns="0" bIns="0" rtlCol="0" anchor="t">
            <a:spAutoFit/>
          </a:bodyPr>
          <a:lstStyle/>
          <a:p>
            <a:r>
              <a:rPr lang="en-US" sz="1600" dirty="0">
                <a:solidFill>
                  <a:srgbClr val="3F547F"/>
                </a:solidFill>
                <a:latin typeface="Calibri" panose="020F0502020204030204" pitchFamily="34" charset="0"/>
                <a:cs typeface="Calibri" panose="020F0502020204030204" pitchFamily="34" charset="0"/>
              </a:rPr>
              <a:t>March 20, 2024</a:t>
            </a:r>
          </a:p>
        </p:txBody>
      </p:sp>
      <p:sp>
        <p:nvSpPr>
          <p:cNvPr id="3" name="Google Shape;88;p1">
            <a:extLst>
              <a:ext uri="{FF2B5EF4-FFF2-40B4-BE49-F238E27FC236}">
                <a16:creationId xmlns:a16="http://schemas.microsoft.com/office/drawing/2014/main" id="{835229C2-3FAF-BF20-75ED-2AF7E1B35DE1}"/>
              </a:ext>
            </a:extLst>
          </p:cNvPr>
          <p:cNvSpPr txBox="1"/>
          <p:nvPr/>
        </p:nvSpPr>
        <p:spPr>
          <a:xfrm>
            <a:off x="745936" y="4156754"/>
            <a:ext cx="1819864" cy="369332"/>
          </a:xfrm>
          <a:prstGeom prst="rect">
            <a:avLst/>
          </a:prstGeom>
          <a:noFill/>
          <a:ln>
            <a:noFill/>
          </a:ln>
        </p:spPr>
        <p:txBody>
          <a:bodyPr spcFirstLastPara="1" wrap="square" lIns="0" tIns="0" rIns="0" bIns="0" anchor="t" anchorCtr="0">
            <a:spAutoFit/>
          </a:bodyPr>
          <a:lstStyle/>
          <a:p>
            <a:pPr algn="ctr"/>
            <a:r>
              <a:rPr lang="en-US" sz="1200" dirty="0">
                <a:solidFill>
                  <a:srgbClr val="3F547F"/>
                </a:solidFill>
              </a:rPr>
              <a:t>The CNMI SLDS Program</a:t>
            </a:r>
            <a:endParaRPr sz="1200" dirty="0">
              <a:solidFill>
                <a:srgbClr val="3F547F"/>
              </a:solidFill>
            </a:endParaRPr>
          </a:p>
          <a:p>
            <a:pPr algn="ctr"/>
            <a:endParaRPr sz="1200" dirty="0">
              <a:solidFill>
                <a:srgbClr val="3F547F"/>
              </a:solidFill>
            </a:endParaRPr>
          </a:p>
        </p:txBody>
      </p:sp>
      <p:sp>
        <p:nvSpPr>
          <p:cNvPr id="25" name="Rectangle 24">
            <a:extLst>
              <a:ext uri="{FF2B5EF4-FFF2-40B4-BE49-F238E27FC236}">
                <a16:creationId xmlns:a16="http://schemas.microsoft.com/office/drawing/2014/main" id="{42BD7438-2752-7A02-2436-5732A7B2D1CA}"/>
              </a:ext>
            </a:extLst>
          </p:cNvPr>
          <p:cNvSpPr/>
          <p:nvPr/>
        </p:nvSpPr>
        <p:spPr>
          <a:xfrm>
            <a:off x="8308051" y="1260213"/>
            <a:ext cx="444409" cy="2568838"/>
          </a:xfrm>
          <a:prstGeom prst="rect">
            <a:avLst/>
          </a:prstGeom>
          <a:solidFill>
            <a:srgbClr val="F58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19" name="Picture 18">
            <a:extLst>
              <a:ext uri="{FF2B5EF4-FFF2-40B4-BE49-F238E27FC236}">
                <a16:creationId xmlns:a16="http://schemas.microsoft.com/office/drawing/2014/main" id="{89FF4EA4-BD92-9CCE-B888-F52A209A6ECB}"/>
              </a:ext>
            </a:extLst>
          </p:cNvPr>
          <p:cNvPicPr>
            <a:picLocks noChangeAspect="1"/>
          </p:cNvPicPr>
          <p:nvPr/>
        </p:nvPicPr>
        <p:blipFill rotWithShape="1">
          <a:blip r:embed="rId4">
            <a:extLst>
              <a:ext uri="{28A0092B-C50C-407E-A947-70E740481C1C}">
                <a14:useLocalDpi xmlns:a14="http://schemas.microsoft.com/office/drawing/2010/main" val="0"/>
              </a:ext>
            </a:extLst>
          </a:blip>
          <a:srcRect l="42086" t="9259" r="39580" b="65925"/>
          <a:stretch/>
        </p:blipFill>
        <p:spPr>
          <a:xfrm>
            <a:off x="4419600" y="364799"/>
            <a:ext cx="838200" cy="638175"/>
          </a:xfrm>
          <a:prstGeom prst="rect">
            <a:avLst/>
          </a:prstGeom>
        </p:spPr>
      </p:pic>
      <p:pic>
        <p:nvPicPr>
          <p:cNvPr id="20" name="Picture 19">
            <a:extLst>
              <a:ext uri="{FF2B5EF4-FFF2-40B4-BE49-F238E27FC236}">
                <a16:creationId xmlns:a16="http://schemas.microsoft.com/office/drawing/2014/main" id="{0971E133-B5FA-FB79-434C-8EBCDD65E173}"/>
              </a:ext>
            </a:extLst>
          </p:cNvPr>
          <p:cNvPicPr>
            <a:picLocks noChangeAspect="1"/>
          </p:cNvPicPr>
          <p:nvPr/>
        </p:nvPicPr>
        <p:blipFill rotWithShape="1">
          <a:blip r:embed="rId4">
            <a:extLst>
              <a:ext uri="{28A0092B-C50C-407E-A947-70E740481C1C}">
                <a14:useLocalDpi xmlns:a14="http://schemas.microsoft.com/office/drawing/2010/main" val="0"/>
              </a:ext>
            </a:extLst>
          </a:blip>
          <a:srcRect l="90833" t="84073" r="1"/>
          <a:stretch/>
        </p:blipFill>
        <p:spPr>
          <a:xfrm>
            <a:off x="8308051" y="4343401"/>
            <a:ext cx="838200" cy="819150"/>
          </a:xfrm>
          <a:prstGeom prst="rect">
            <a:avLst/>
          </a:prstGeom>
        </p:spPr>
      </p:pic>
      <p:pic>
        <p:nvPicPr>
          <p:cNvPr id="21" name="Picture 20">
            <a:extLst>
              <a:ext uri="{FF2B5EF4-FFF2-40B4-BE49-F238E27FC236}">
                <a16:creationId xmlns:a16="http://schemas.microsoft.com/office/drawing/2014/main" id="{CDC7B13A-B43E-BC29-14E2-33C14837974D}"/>
              </a:ext>
            </a:extLst>
          </p:cNvPr>
          <p:cNvPicPr>
            <a:picLocks noChangeAspect="1"/>
          </p:cNvPicPr>
          <p:nvPr/>
        </p:nvPicPr>
        <p:blipFill rotWithShape="1">
          <a:blip r:embed="rId4">
            <a:extLst>
              <a:ext uri="{28A0092B-C50C-407E-A947-70E740481C1C}">
                <a14:useLocalDpi xmlns:a14="http://schemas.microsoft.com/office/drawing/2010/main" val="0"/>
              </a:ext>
            </a:extLst>
          </a:blip>
          <a:srcRect r="90833" b="83333"/>
          <a:stretch/>
        </p:blipFill>
        <p:spPr>
          <a:xfrm>
            <a:off x="0" y="-30068"/>
            <a:ext cx="838200" cy="857250"/>
          </a:xfrm>
          <a:prstGeom prst="rect">
            <a:avLst/>
          </a:prstGeom>
        </p:spPr>
      </p:pic>
      <p:pic>
        <p:nvPicPr>
          <p:cNvPr id="7" name="Picture 7"/>
          <p:cNvPicPr>
            <a:picLocks noChangeAspect="1"/>
          </p:cNvPicPr>
          <p:nvPr/>
        </p:nvPicPr>
        <p:blipFill rotWithShape="1">
          <a:blip r:embed="rId5"/>
          <a:srcRect l="16113" t="30372" r="28883" b="17536"/>
          <a:stretch/>
        </p:blipFill>
        <p:spPr>
          <a:xfrm>
            <a:off x="5549919" y="1047750"/>
            <a:ext cx="3047481" cy="3848100"/>
          </a:xfrm>
          <a:prstGeom prst="rect">
            <a:avLst/>
          </a:prstGeom>
        </p:spPr>
      </p:pic>
      <p:cxnSp>
        <p:nvCxnSpPr>
          <p:cNvPr id="10" name="Google Shape;130;p2">
            <a:extLst>
              <a:ext uri="{FF2B5EF4-FFF2-40B4-BE49-F238E27FC236}">
                <a16:creationId xmlns:a16="http://schemas.microsoft.com/office/drawing/2014/main" id="{2757407B-B838-2BBB-C5BB-344CBB5E5FBF}"/>
              </a:ext>
            </a:extLst>
          </p:cNvPr>
          <p:cNvCxnSpPr>
            <a:cxnSpLocks/>
          </p:cNvCxnSpPr>
          <p:nvPr/>
        </p:nvCxnSpPr>
        <p:spPr>
          <a:xfrm flipH="1">
            <a:off x="0" y="3524249"/>
            <a:ext cx="1409700" cy="0"/>
          </a:xfrm>
          <a:prstGeom prst="straightConnector1">
            <a:avLst/>
          </a:prstGeom>
          <a:noFill/>
          <a:ln w="53975" cap="rnd" cmpd="sng">
            <a:solidFill>
              <a:srgbClr val="F58735"/>
            </a:solidFill>
            <a:prstDash val="solid"/>
            <a:round/>
            <a:headEnd type="oval" w="lg" len="lg"/>
            <a:tailEnd type="none" w="lg" len="lg"/>
          </a:ln>
        </p:spPr>
      </p:cxnSp>
      <p:pic>
        <p:nvPicPr>
          <p:cNvPr id="12" name="Picture 9" descr="A picture containing doll, toy, clipart&#10;&#10;Description automatically generated">
            <a:extLst>
              <a:ext uri="{FF2B5EF4-FFF2-40B4-BE49-F238E27FC236}">
                <a16:creationId xmlns:a16="http://schemas.microsoft.com/office/drawing/2014/main" id="{169EA296-8B2B-FC66-285D-1D69B3D5F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4031" r="82709"/>
          <a:stretch>
            <a:fillRect/>
          </a:stretch>
        </p:blipFill>
        <p:spPr>
          <a:xfrm>
            <a:off x="-4162531" y="3460740"/>
            <a:ext cx="1210690" cy="1552053"/>
          </a:xfrm>
          <a:prstGeom prst="rect">
            <a:avLst/>
          </a:prstGeom>
        </p:spPr>
      </p:pic>
      <p:pic>
        <p:nvPicPr>
          <p:cNvPr id="18" name="Picture 13">
            <a:extLst>
              <a:ext uri="{FF2B5EF4-FFF2-40B4-BE49-F238E27FC236}">
                <a16:creationId xmlns:a16="http://schemas.microsoft.com/office/drawing/2014/main" id="{6A8A6615-9C2B-0375-D6FA-1AD2E57AE4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65307" r="79157"/>
          <a:stretch>
            <a:fillRect/>
          </a:stretch>
        </p:blipFill>
        <p:spPr>
          <a:xfrm>
            <a:off x="11756539" y="-264719"/>
            <a:ext cx="1509224" cy="1453912"/>
          </a:xfrm>
          <a:prstGeom prst="rect">
            <a:avLst/>
          </a:prstGeom>
        </p:spPr>
      </p:pic>
      <p:pic>
        <p:nvPicPr>
          <p:cNvPr id="23" name="Picture 17" descr="A picture containing text, doll, clipart&#10;&#10;Description automatically generated">
            <a:extLst>
              <a:ext uri="{FF2B5EF4-FFF2-40B4-BE49-F238E27FC236}">
                <a16:creationId xmlns:a16="http://schemas.microsoft.com/office/drawing/2014/main" id="{F6432C38-82A3-D200-361C-37A2FF4B0E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65945" r="80695"/>
          <a:stretch>
            <a:fillRect/>
          </a:stretch>
        </p:blipFill>
        <p:spPr>
          <a:xfrm>
            <a:off x="-4160095" y="-152006"/>
            <a:ext cx="1197022" cy="1319771"/>
          </a:xfrm>
          <a:prstGeom prst="rect">
            <a:avLst/>
          </a:prstGeom>
        </p:spPr>
      </p:pic>
      <p:pic>
        <p:nvPicPr>
          <p:cNvPr id="36" name="Picture 5" descr="A picture containing clipart&#10;&#10;Description automatically generated">
            <a:extLst>
              <a:ext uri="{FF2B5EF4-FFF2-40B4-BE49-F238E27FC236}">
                <a16:creationId xmlns:a16="http://schemas.microsoft.com/office/drawing/2014/main" id="{B7419DEF-8077-AAE2-F34E-CDD5F809A8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65945" r="82812"/>
          <a:stretch>
            <a:fillRect/>
          </a:stretch>
        </p:blipFill>
        <p:spPr>
          <a:xfrm>
            <a:off x="11981174" y="3615766"/>
            <a:ext cx="1286438" cy="15803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86A-362A-5978-4653-0E4E253E1B70}"/>
              </a:ext>
            </a:extLst>
          </p:cNvPr>
          <p:cNvSpPr>
            <a:spLocks noGrp="1"/>
          </p:cNvSpPr>
          <p:nvPr>
            <p:ph type="ctrTitle"/>
          </p:nvPr>
        </p:nvSpPr>
        <p:spPr/>
        <p:txBody>
          <a:bodyPr>
            <a:normAutofit fontScale="90000"/>
          </a:bodyPr>
          <a:lstStyle/>
          <a:p>
            <a:r>
              <a:rPr lang="en-US" dirty="0"/>
              <a:t>Agency Table Talk—</a:t>
            </a:r>
            <a:br>
              <a:rPr lang="en-US" dirty="0"/>
            </a:br>
            <a:r>
              <a:rPr lang="en-US" dirty="0"/>
              <a:t>How will you agree to coordinate and communicate with each other </a:t>
            </a:r>
          </a:p>
        </p:txBody>
      </p:sp>
      <p:sp>
        <p:nvSpPr>
          <p:cNvPr id="3" name="Text Placeholder 2">
            <a:extLst>
              <a:ext uri="{FF2B5EF4-FFF2-40B4-BE49-F238E27FC236}">
                <a16:creationId xmlns:a16="http://schemas.microsoft.com/office/drawing/2014/main" id="{25E07468-7855-BF77-00C8-8AC45C57466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1FBC08B-66DE-7CE8-B3A1-DB66C680942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6424615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886A-362A-5978-4653-0E4E253E1B70}"/>
              </a:ext>
            </a:extLst>
          </p:cNvPr>
          <p:cNvSpPr>
            <a:spLocks noGrp="1"/>
          </p:cNvSpPr>
          <p:nvPr>
            <p:ph type="ctrTitle"/>
          </p:nvPr>
        </p:nvSpPr>
        <p:spPr>
          <a:xfrm>
            <a:off x="814715" y="622301"/>
            <a:ext cx="6142843" cy="1211700"/>
          </a:xfrm>
        </p:spPr>
        <p:txBody>
          <a:bodyPr/>
          <a:lstStyle/>
          <a:p>
            <a:r>
              <a:rPr lang="en-US" dirty="0"/>
              <a:t>Shared Google Drive:</a:t>
            </a:r>
            <a:br>
              <a:rPr lang="en-US" b="1" dirty="0"/>
            </a:br>
            <a:r>
              <a:rPr lang="en-US" b="1" dirty="0"/>
              <a:t>_P-20W Data Governance Committee</a:t>
            </a:r>
          </a:p>
        </p:txBody>
      </p:sp>
      <p:sp>
        <p:nvSpPr>
          <p:cNvPr id="5" name="TextBox 4">
            <a:extLst>
              <a:ext uri="{FF2B5EF4-FFF2-40B4-BE49-F238E27FC236}">
                <a16:creationId xmlns:a16="http://schemas.microsoft.com/office/drawing/2014/main" id="{B686891B-06EF-BF9C-4FF1-310BEB5C587A}"/>
              </a:ext>
            </a:extLst>
          </p:cNvPr>
          <p:cNvSpPr txBox="1"/>
          <p:nvPr/>
        </p:nvSpPr>
        <p:spPr>
          <a:xfrm>
            <a:off x="637674" y="3309500"/>
            <a:ext cx="7471610" cy="707886"/>
          </a:xfrm>
          <a:prstGeom prst="rect">
            <a:avLst/>
          </a:prstGeom>
          <a:noFill/>
        </p:spPr>
        <p:txBody>
          <a:bodyPr wrap="square" rtlCol="0">
            <a:spAutoFit/>
          </a:bodyPr>
          <a:lstStyle/>
          <a:p>
            <a:r>
              <a:rPr lang="en-US" sz="2000" b="1" dirty="0">
                <a:solidFill>
                  <a:schemeClr val="accent1">
                    <a:lumMod val="75000"/>
                  </a:schemeClr>
                </a:solidFill>
              </a:rPr>
              <a:t>Not sure where to start? </a:t>
            </a:r>
            <a:r>
              <a:rPr lang="en-US" sz="2000" dirty="0"/>
              <a:t>Go to the Start Guide:</a:t>
            </a:r>
          </a:p>
          <a:p>
            <a:r>
              <a:rPr lang="en-US" sz="2000" dirty="0">
                <a:hlinkClick r:id="rId2"/>
              </a:rPr>
              <a:t>0. START HERE: P-20W DGC Google Drive Guide</a:t>
            </a:r>
            <a:endParaRPr lang="en-US" sz="2000" dirty="0"/>
          </a:p>
        </p:txBody>
      </p:sp>
      <p:pic>
        <p:nvPicPr>
          <p:cNvPr id="7" name="Picture 6">
            <a:extLst>
              <a:ext uri="{FF2B5EF4-FFF2-40B4-BE49-F238E27FC236}">
                <a16:creationId xmlns:a16="http://schemas.microsoft.com/office/drawing/2014/main" id="{3C5E0C5E-2042-8FEB-6281-4F2C708B9DC3}"/>
              </a:ext>
            </a:extLst>
          </p:cNvPr>
          <p:cNvPicPr>
            <a:picLocks noChangeAspect="1"/>
          </p:cNvPicPr>
          <p:nvPr/>
        </p:nvPicPr>
        <p:blipFill>
          <a:blip r:embed="rId3"/>
          <a:stretch>
            <a:fillRect/>
          </a:stretch>
        </p:blipFill>
        <p:spPr>
          <a:xfrm>
            <a:off x="7062203" y="368822"/>
            <a:ext cx="1465179" cy="1465179"/>
          </a:xfrm>
          <a:prstGeom prst="rect">
            <a:avLst/>
          </a:prstGeom>
        </p:spPr>
      </p:pic>
      <p:pic>
        <p:nvPicPr>
          <p:cNvPr id="10" name="Picture 9">
            <a:extLst>
              <a:ext uri="{FF2B5EF4-FFF2-40B4-BE49-F238E27FC236}">
                <a16:creationId xmlns:a16="http://schemas.microsoft.com/office/drawing/2014/main" id="{EB25F920-3E4C-4227-2A38-FCEFE7B4D094}"/>
              </a:ext>
            </a:extLst>
          </p:cNvPr>
          <p:cNvPicPr>
            <a:picLocks noChangeAspect="1"/>
          </p:cNvPicPr>
          <p:nvPr/>
        </p:nvPicPr>
        <p:blipFill>
          <a:blip r:embed="rId4"/>
          <a:stretch>
            <a:fillRect/>
          </a:stretch>
        </p:blipFill>
        <p:spPr>
          <a:xfrm>
            <a:off x="7018087" y="2788317"/>
            <a:ext cx="1627272" cy="1627272"/>
          </a:xfrm>
          <a:prstGeom prst="rect">
            <a:avLst/>
          </a:prstGeom>
        </p:spPr>
      </p:pic>
    </p:spTree>
    <p:extLst>
      <p:ext uri="{BB962C8B-B14F-4D97-AF65-F5344CB8AC3E}">
        <p14:creationId xmlns:p14="http://schemas.microsoft.com/office/powerpoint/2010/main" val="2948877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425920"/>
            <a:ext cx="5750957" cy="1211700"/>
          </a:xfrm>
        </p:spPr>
        <p:txBody>
          <a:bodyPr>
            <a:normAutofit/>
          </a:bodyPr>
          <a:lstStyle/>
          <a:p>
            <a:pPr rtl="0">
              <a:spcBef>
                <a:spcPts val="0"/>
              </a:spcBef>
              <a:spcAft>
                <a:spcPts val="0"/>
              </a:spcAft>
            </a:pPr>
            <a:r>
              <a:rPr lang="en-US" dirty="0"/>
              <a:t>Commit to Next Steps and Timeline</a:t>
            </a:r>
          </a:p>
        </p:txBody>
      </p:sp>
    </p:spTree>
    <p:extLst>
      <p:ext uri="{BB962C8B-B14F-4D97-AF65-F5344CB8AC3E}">
        <p14:creationId xmlns:p14="http://schemas.microsoft.com/office/powerpoint/2010/main" val="19443453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0E75-245E-9958-3BBC-609892DF7F83}"/>
              </a:ext>
            </a:extLst>
          </p:cNvPr>
          <p:cNvSpPr>
            <a:spLocks noGrp="1"/>
          </p:cNvSpPr>
          <p:nvPr>
            <p:ph type="title"/>
          </p:nvPr>
        </p:nvSpPr>
        <p:spPr/>
        <p:txBody>
          <a:bodyPr>
            <a:normAutofit fontScale="90000"/>
          </a:bodyPr>
          <a:lstStyle/>
          <a:p>
            <a:r>
              <a:rPr lang="en-US" dirty="0"/>
              <a:t>Within 6-9 months…</a:t>
            </a:r>
          </a:p>
        </p:txBody>
      </p:sp>
      <p:sp>
        <p:nvSpPr>
          <p:cNvPr id="3" name="Text Placeholder 2">
            <a:extLst>
              <a:ext uri="{FF2B5EF4-FFF2-40B4-BE49-F238E27FC236}">
                <a16:creationId xmlns:a16="http://schemas.microsoft.com/office/drawing/2014/main" id="{8CB0F06D-D1A5-3520-7CB0-8EC14525E6CD}"/>
              </a:ext>
            </a:extLst>
          </p:cNvPr>
          <p:cNvSpPr>
            <a:spLocks noGrp="1"/>
          </p:cNvSpPr>
          <p:nvPr>
            <p:ph type="body" idx="1"/>
          </p:nvPr>
        </p:nvSpPr>
        <p:spPr/>
        <p:txBody>
          <a:bodyPr>
            <a:normAutofit/>
          </a:bodyPr>
          <a:lstStyle/>
          <a:p>
            <a:r>
              <a:rPr lang="en-US" dirty="0"/>
              <a:t>We propose that the DGC produce for the Executive Leadership policy and related processes outlining how data is validated before moving from source system SLDS</a:t>
            </a:r>
            <a:r>
              <a:rPr lang="en-US" sz="1600" dirty="0">
                <a:effectLst/>
                <a:latin typeface="Helvetica Neue" panose="02000503000000020004" pitchFamily="2" charset="0"/>
              </a:rPr>
              <a:t>:</a:t>
            </a:r>
          </a:p>
          <a:p>
            <a:pPr lvl="1"/>
            <a:r>
              <a:rPr lang="en-US" sz="1600" dirty="0">
                <a:effectLst/>
                <a:latin typeface="Helvetica Neue" panose="02000503000000020004" pitchFamily="2" charset="0"/>
              </a:rPr>
              <a:t>Establish </a:t>
            </a:r>
            <a:r>
              <a:rPr lang="en-US" sz="1600" b="1" dirty="0">
                <a:effectLst/>
                <a:latin typeface="Helvetica Neue" panose="02000503000000020004" pitchFamily="2" charset="0"/>
              </a:rPr>
              <a:t>Data Quality Standards</a:t>
            </a:r>
          </a:p>
          <a:p>
            <a:pPr lvl="1"/>
            <a:r>
              <a:rPr lang="en-US" sz="1600" dirty="0">
                <a:latin typeface="Helvetica Neue" panose="02000503000000020004" pitchFamily="2" charset="0"/>
              </a:rPr>
              <a:t>Agree on </a:t>
            </a:r>
            <a:r>
              <a:rPr lang="en-US" sz="1600" b="1" dirty="0">
                <a:latin typeface="Helvetica Neue" panose="02000503000000020004" pitchFamily="2" charset="0"/>
              </a:rPr>
              <a:t>Data Transfer Requirements</a:t>
            </a:r>
            <a:endParaRPr lang="en-US" sz="1600" b="1" dirty="0">
              <a:effectLst/>
              <a:latin typeface="Helvetica Neue" panose="02000503000000020004" pitchFamily="2" charset="0"/>
            </a:endParaRPr>
          </a:p>
          <a:p>
            <a:pPr lvl="1"/>
            <a:r>
              <a:rPr lang="en-US" sz="1600" dirty="0">
                <a:latin typeface="Helvetica Neue" panose="02000503000000020004" pitchFamily="2" charset="0"/>
              </a:rPr>
              <a:t>D</a:t>
            </a:r>
            <a:r>
              <a:rPr lang="en-US" sz="1600" dirty="0">
                <a:effectLst/>
                <a:latin typeface="Helvetica Neue" panose="02000503000000020004" pitchFamily="2" charset="0"/>
              </a:rPr>
              <a:t>evelop and agreeing to a </a:t>
            </a:r>
            <a:r>
              <a:rPr lang="en-US" sz="1600" b="1" dirty="0">
                <a:effectLst/>
                <a:latin typeface="Helvetica Neue" panose="02000503000000020004" pitchFamily="2" charset="0"/>
              </a:rPr>
              <a:t>Data-Sharing Agreement</a:t>
            </a:r>
          </a:p>
          <a:p>
            <a:pPr lvl="1"/>
            <a:r>
              <a:rPr lang="en-US" sz="1600" dirty="0">
                <a:latin typeface="Helvetica Neue" panose="02000503000000020004" pitchFamily="2" charset="0"/>
              </a:rPr>
              <a:t>Develop a </a:t>
            </a:r>
            <a:r>
              <a:rPr lang="en-US" sz="1600" b="1" dirty="0">
                <a:latin typeface="Helvetica Neue" panose="02000503000000020004" pitchFamily="2" charset="0"/>
              </a:rPr>
              <a:t>Priority List for Data Use</a:t>
            </a:r>
            <a:endParaRPr lang="en-US" sz="1600" dirty="0">
              <a:latin typeface="Helvetica Neue" panose="02000503000000020004" pitchFamily="2" charset="0"/>
            </a:endParaRPr>
          </a:p>
        </p:txBody>
      </p:sp>
    </p:spTree>
    <p:extLst>
      <p:ext uri="{BB962C8B-B14F-4D97-AF65-F5344CB8AC3E}">
        <p14:creationId xmlns:p14="http://schemas.microsoft.com/office/powerpoint/2010/main" val="24774022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0E75-245E-9958-3BBC-609892DF7F83}"/>
              </a:ext>
            </a:extLst>
          </p:cNvPr>
          <p:cNvSpPr>
            <a:spLocks noGrp="1"/>
          </p:cNvSpPr>
          <p:nvPr>
            <p:ph type="title"/>
          </p:nvPr>
        </p:nvSpPr>
        <p:spPr/>
        <p:txBody>
          <a:bodyPr>
            <a:normAutofit fontScale="90000"/>
          </a:bodyPr>
          <a:lstStyle/>
          <a:p>
            <a:r>
              <a:rPr lang="en-US" dirty="0"/>
              <a:t>Within 6-9 months…</a:t>
            </a:r>
          </a:p>
        </p:txBody>
      </p:sp>
      <p:sp>
        <p:nvSpPr>
          <p:cNvPr id="3" name="Text Placeholder 2">
            <a:extLst>
              <a:ext uri="{FF2B5EF4-FFF2-40B4-BE49-F238E27FC236}">
                <a16:creationId xmlns:a16="http://schemas.microsoft.com/office/drawing/2014/main" id="{8CB0F06D-D1A5-3520-7CB0-8EC14525E6CD}"/>
              </a:ext>
            </a:extLst>
          </p:cNvPr>
          <p:cNvSpPr>
            <a:spLocks noGrp="1"/>
          </p:cNvSpPr>
          <p:nvPr>
            <p:ph type="body" idx="1"/>
          </p:nvPr>
        </p:nvSpPr>
        <p:spPr/>
        <p:txBody>
          <a:bodyPr>
            <a:normAutofit/>
          </a:bodyPr>
          <a:lstStyle/>
          <a:p>
            <a:r>
              <a:rPr lang="en-US" dirty="0"/>
              <a:t>Scheduling onboarding of all agency data with </a:t>
            </a:r>
            <a:r>
              <a:rPr lang="en-US" dirty="0" err="1"/>
              <a:t>DBDriven</a:t>
            </a:r>
            <a:r>
              <a:rPr lang="en-US" sz="1600" dirty="0">
                <a:effectLst/>
                <a:latin typeface="Helvetica Neue" panose="02000503000000020004" pitchFamily="2" charset="0"/>
              </a:rPr>
              <a:t>:</a:t>
            </a:r>
          </a:p>
          <a:p>
            <a:pPr lvl="1"/>
            <a:r>
              <a:rPr lang="en-US" sz="1600" dirty="0">
                <a:latin typeface="Helvetica Neue" panose="02000503000000020004" pitchFamily="2" charset="0"/>
              </a:rPr>
              <a:t>Dept of Commerce =</a:t>
            </a:r>
          </a:p>
          <a:p>
            <a:pPr lvl="1"/>
            <a:r>
              <a:rPr lang="en-US" sz="1600" dirty="0">
                <a:effectLst/>
                <a:latin typeface="Helvetica Neue" panose="02000503000000020004" pitchFamily="2" charset="0"/>
              </a:rPr>
              <a:t>Dept of Finance = </a:t>
            </a:r>
          </a:p>
          <a:p>
            <a:pPr lvl="1"/>
            <a:r>
              <a:rPr lang="en-US" sz="1600" dirty="0">
                <a:latin typeface="Helvetica Neue" panose="02000503000000020004" pitchFamily="2" charset="0"/>
              </a:rPr>
              <a:t>Dept of Labor = </a:t>
            </a:r>
          </a:p>
          <a:p>
            <a:pPr lvl="1"/>
            <a:r>
              <a:rPr lang="en-US" sz="1600" dirty="0" err="1">
                <a:effectLst/>
                <a:latin typeface="Helvetica Neue" panose="02000503000000020004" pitchFamily="2" charset="0"/>
              </a:rPr>
              <a:t>NMTech</a:t>
            </a:r>
            <a:r>
              <a:rPr lang="en-US" sz="1600" dirty="0">
                <a:effectLst/>
                <a:latin typeface="Helvetica Neue" panose="02000503000000020004" pitchFamily="2" charset="0"/>
              </a:rPr>
              <a:t> = </a:t>
            </a:r>
          </a:p>
          <a:p>
            <a:pPr lvl="1"/>
            <a:r>
              <a:rPr lang="en-US" sz="1600" dirty="0">
                <a:latin typeface="Helvetica Neue" panose="02000503000000020004" pitchFamily="2" charset="0"/>
              </a:rPr>
              <a:t>NMC = </a:t>
            </a:r>
          </a:p>
          <a:p>
            <a:pPr lvl="1"/>
            <a:r>
              <a:rPr lang="en-US" sz="1600" dirty="0">
                <a:effectLst/>
                <a:latin typeface="Helvetica Neue" panose="02000503000000020004" pitchFamily="2" charset="0"/>
              </a:rPr>
              <a:t>PSS = June (</a:t>
            </a:r>
            <a:r>
              <a:rPr lang="en-US" sz="1600" dirty="0">
                <a:latin typeface="Helvetica Neue" panose="02000503000000020004" pitchFamily="2" charset="0"/>
              </a:rPr>
              <a:t>to r</a:t>
            </a:r>
            <a:r>
              <a:rPr lang="en-US" sz="1600" dirty="0">
                <a:effectLst/>
                <a:latin typeface="Helvetica Neue" panose="02000503000000020004" pitchFamily="2" charset="0"/>
              </a:rPr>
              <a:t>eview if additional data elements are needed)</a:t>
            </a:r>
          </a:p>
        </p:txBody>
      </p:sp>
    </p:spTree>
    <p:extLst>
      <p:ext uri="{BB962C8B-B14F-4D97-AF65-F5344CB8AC3E}">
        <p14:creationId xmlns:p14="http://schemas.microsoft.com/office/powerpoint/2010/main" val="42717838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0E75-245E-9958-3BBC-609892DF7F83}"/>
              </a:ext>
            </a:extLst>
          </p:cNvPr>
          <p:cNvSpPr>
            <a:spLocks noGrp="1"/>
          </p:cNvSpPr>
          <p:nvPr>
            <p:ph type="title"/>
          </p:nvPr>
        </p:nvSpPr>
        <p:spPr/>
        <p:txBody>
          <a:bodyPr>
            <a:normAutofit fontScale="90000"/>
          </a:bodyPr>
          <a:lstStyle/>
          <a:p>
            <a:r>
              <a:rPr lang="en-US" dirty="0"/>
              <a:t>Next Steps and Timeline </a:t>
            </a:r>
          </a:p>
        </p:txBody>
      </p:sp>
      <p:sp>
        <p:nvSpPr>
          <p:cNvPr id="3" name="Text Placeholder 2">
            <a:extLst>
              <a:ext uri="{FF2B5EF4-FFF2-40B4-BE49-F238E27FC236}">
                <a16:creationId xmlns:a16="http://schemas.microsoft.com/office/drawing/2014/main" id="{8CB0F06D-D1A5-3520-7CB0-8EC14525E6CD}"/>
              </a:ext>
            </a:extLst>
          </p:cNvPr>
          <p:cNvSpPr>
            <a:spLocks noGrp="1"/>
          </p:cNvSpPr>
          <p:nvPr>
            <p:ph type="body" idx="1"/>
          </p:nvPr>
        </p:nvSpPr>
        <p:spPr/>
        <p:txBody>
          <a:bodyPr>
            <a:normAutofit/>
          </a:bodyPr>
          <a:lstStyle/>
          <a:p>
            <a:r>
              <a:rPr lang="en-US" sz="1900" dirty="0"/>
              <a:t>Proposed Next Meeting for the </a:t>
            </a:r>
            <a:r>
              <a:rPr lang="en-US" sz="1900" b="1" dirty="0"/>
              <a:t>Data Governance Committee</a:t>
            </a:r>
            <a:r>
              <a:rPr lang="en-US" sz="1900" dirty="0"/>
              <a:t>: </a:t>
            </a:r>
          </a:p>
          <a:p>
            <a:pPr lvl="1"/>
            <a:r>
              <a:rPr lang="en-US" sz="1700" dirty="0"/>
              <a:t>April 23, 2024 (Tuesday) - the last Tuesday of every month</a:t>
            </a:r>
          </a:p>
          <a:p>
            <a:pPr lvl="1"/>
            <a:r>
              <a:rPr lang="en-US" sz="1700" dirty="0"/>
              <a:t>Agenda: </a:t>
            </a:r>
          </a:p>
          <a:p>
            <a:pPr lvl="2"/>
            <a:r>
              <a:rPr lang="en-US" sz="1700" dirty="0"/>
              <a:t>Identify and prioritize the first set of policies and procedures</a:t>
            </a:r>
          </a:p>
          <a:p>
            <a:pPr lvl="2"/>
            <a:r>
              <a:rPr lang="en-US" sz="1700" dirty="0"/>
              <a:t>Establish work groups within the DGC</a:t>
            </a:r>
          </a:p>
          <a:p>
            <a:r>
              <a:rPr lang="en-US" sz="1900" dirty="0"/>
              <a:t>Proposed Next Meeting for the </a:t>
            </a:r>
            <a:r>
              <a:rPr lang="en-US" sz="1900" b="1" dirty="0"/>
              <a:t>Executive Leadership</a:t>
            </a:r>
            <a:r>
              <a:rPr lang="en-US" sz="1900" dirty="0"/>
              <a:t>: </a:t>
            </a:r>
          </a:p>
          <a:p>
            <a:pPr lvl="1"/>
            <a:r>
              <a:rPr lang="en-US" sz="1700" dirty="0"/>
              <a:t>June 27, 2024 (Wednesday) - once a quarter</a:t>
            </a:r>
          </a:p>
          <a:p>
            <a:pPr lvl="1"/>
            <a:r>
              <a:rPr lang="en-US" sz="1700" dirty="0"/>
              <a:t>Agenda: </a:t>
            </a:r>
          </a:p>
          <a:p>
            <a:pPr lvl="2"/>
            <a:r>
              <a:rPr lang="en-US" sz="1700" dirty="0"/>
              <a:t>Review and approve the list of  and prioritize the first set of policies and procedures</a:t>
            </a:r>
          </a:p>
        </p:txBody>
      </p:sp>
    </p:spTree>
    <p:extLst>
      <p:ext uri="{BB962C8B-B14F-4D97-AF65-F5344CB8AC3E}">
        <p14:creationId xmlns:p14="http://schemas.microsoft.com/office/powerpoint/2010/main" val="39582950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9481-CC18-41DF-2C96-1777BDD029B8}"/>
              </a:ext>
            </a:extLst>
          </p:cNvPr>
          <p:cNvSpPr>
            <a:spLocks noGrp="1"/>
          </p:cNvSpPr>
          <p:nvPr>
            <p:ph type="title"/>
          </p:nvPr>
        </p:nvSpPr>
        <p:spPr>
          <a:xfrm>
            <a:off x="509814" y="1672650"/>
            <a:ext cx="8124900" cy="1798200"/>
          </a:xfrm>
        </p:spPr>
        <p:txBody>
          <a:bodyPr>
            <a:noAutofit/>
          </a:bodyPr>
          <a:lstStyle/>
          <a:p>
            <a:r>
              <a:rPr lang="en-US" sz="2800" dirty="0"/>
              <a:t>Disclaimer</a:t>
            </a:r>
            <a:r>
              <a:rPr lang="en-US" sz="2800" b="0" dirty="0"/>
              <a:t>:</a:t>
            </a:r>
            <a:br>
              <a:rPr lang="en-US" sz="2800" b="0" dirty="0"/>
            </a:br>
            <a:r>
              <a:rPr lang="en-US" sz="2800" b="0" dirty="0"/>
              <a:t>The research reported here was supported by the Institute of Education Sciences, U.S. Department of Education, through </a:t>
            </a:r>
            <a:r>
              <a:rPr lang="en-US" sz="2800" dirty="0"/>
              <a:t>Grant Award 84.372A  </a:t>
            </a:r>
            <a:r>
              <a:rPr lang="en-US" sz="2800" b="0" dirty="0"/>
              <a:t>to </a:t>
            </a:r>
            <a:r>
              <a:rPr lang="en-US" sz="2800" dirty="0"/>
              <a:t>CNMI Public School System</a:t>
            </a:r>
            <a:r>
              <a:rPr lang="en-US" sz="2800" b="0" dirty="0"/>
              <a:t>. The opinions expressed are those of the authors and do not represent the views of the Institute or the U.S. Department of Education.</a:t>
            </a:r>
          </a:p>
        </p:txBody>
      </p:sp>
    </p:spTree>
    <p:extLst>
      <p:ext uri="{BB962C8B-B14F-4D97-AF65-F5344CB8AC3E}">
        <p14:creationId xmlns:p14="http://schemas.microsoft.com/office/powerpoint/2010/main" val="26044344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9481-CC18-41DF-2C96-1777BDD029B8}"/>
              </a:ext>
            </a:extLst>
          </p:cNvPr>
          <p:cNvSpPr>
            <a:spLocks noGrp="1"/>
          </p:cNvSpPr>
          <p:nvPr>
            <p:ph type="ctrTitle"/>
          </p:nvPr>
        </p:nvSpPr>
        <p:spPr/>
        <p:txBody>
          <a:bodyPr>
            <a:noAutofit/>
          </a:bodyPr>
          <a:lstStyle/>
          <a:p>
            <a:r>
              <a:rPr lang="en-US" dirty="0"/>
              <a:t>Additional Program Information (</a:t>
            </a:r>
            <a:r>
              <a:rPr lang="en-US"/>
              <a:t>if needed)</a:t>
            </a:r>
            <a:endParaRPr lang="en-US" dirty="0"/>
          </a:p>
        </p:txBody>
      </p:sp>
    </p:spTree>
    <p:extLst>
      <p:ext uri="{BB962C8B-B14F-4D97-AF65-F5344CB8AC3E}">
        <p14:creationId xmlns:p14="http://schemas.microsoft.com/office/powerpoint/2010/main" val="27758671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Planned Expansion (P20W)</a:t>
            </a:r>
          </a:p>
        </p:txBody>
      </p:sp>
      <p:sp>
        <p:nvSpPr>
          <p:cNvPr id="7" name="TextBox 6">
            <a:extLst>
              <a:ext uri="{FF2B5EF4-FFF2-40B4-BE49-F238E27FC236}">
                <a16:creationId xmlns:a16="http://schemas.microsoft.com/office/drawing/2014/main" id="{9E85949E-9752-8B5B-10E4-1670E189D8C2}"/>
              </a:ext>
            </a:extLst>
          </p:cNvPr>
          <p:cNvSpPr txBox="1"/>
          <p:nvPr/>
        </p:nvSpPr>
        <p:spPr>
          <a:xfrm>
            <a:off x="2286000" y="2441674"/>
            <a:ext cx="4572000" cy="307777"/>
          </a:xfrm>
          <a:prstGeom prst="rect">
            <a:avLst/>
          </a:prstGeom>
          <a:noFill/>
        </p:spPr>
        <p:txBody>
          <a:bodyPr wrap="square">
            <a:spAutoFit/>
          </a:bodyPr>
          <a:lstStyle/>
          <a:p>
            <a:r>
              <a:rPr lang="en-MP" b="0" dirty="0">
                <a:effectLst/>
              </a:rPr>
              <a:t> </a:t>
            </a:r>
            <a:endParaRPr lang="en-US" dirty="0"/>
          </a:p>
        </p:txBody>
      </p:sp>
      <p:graphicFrame>
        <p:nvGraphicFramePr>
          <p:cNvPr id="14" name="Diagram 13">
            <a:extLst>
              <a:ext uri="{FF2B5EF4-FFF2-40B4-BE49-F238E27FC236}">
                <a16:creationId xmlns:a16="http://schemas.microsoft.com/office/drawing/2014/main" id="{0DD8E47E-0723-0278-7F37-56F6D8C846C2}"/>
              </a:ext>
            </a:extLst>
          </p:cNvPr>
          <p:cNvGraphicFramePr/>
          <p:nvPr/>
        </p:nvGraphicFramePr>
        <p:xfrm>
          <a:off x="311700" y="-1866170"/>
          <a:ext cx="6022425" cy="141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2D149A3-07AC-4025-5C57-707E495682E7}"/>
              </a:ext>
            </a:extLst>
          </p:cNvPr>
          <p:cNvPicPr>
            <a:picLocks noChangeAspect="1"/>
          </p:cNvPicPr>
          <p:nvPr/>
        </p:nvPicPr>
        <p:blipFill rotWithShape="1">
          <a:blip r:embed="rId8"/>
          <a:srcRect l="6685" t="7609" r="6685" b="7609"/>
          <a:stretch/>
        </p:blipFill>
        <p:spPr>
          <a:xfrm>
            <a:off x="170138" y="964507"/>
            <a:ext cx="5710393" cy="3949200"/>
          </a:xfrm>
          <a:prstGeom prst="rect">
            <a:avLst/>
          </a:prstGeom>
        </p:spPr>
      </p:pic>
      <p:pic>
        <p:nvPicPr>
          <p:cNvPr id="9" name="Picture 8">
            <a:extLst>
              <a:ext uri="{FF2B5EF4-FFF2-40B4-BE49-F238E27FC236}">
                <a16:creationId xmlns:a16="http://schemas.microsoft.com/office/drawing/2014/main" id="{B9A0E84C-D119-C5F4-CBD6-C9C88B0B21FC}"/>
              </a:ext>
            </a:extLst>
          </p:cNvPr>
          <p:cNvPicPr>
            <a:picLocks noChangeAspect="1"/>
          </p:cNvPicPr>
          <p:nvPr/>
        </p:nvPicPr>
        <p:blipFill rotWithShape="1">
          <a:blip r:embed="rId9"/>
          <a:srcRect l="4603" r="48001" b="7609"/>
          <a:stretch/>
        </p:blipFill>
        <p:spPr>
          <a:xfrm>
            <a:off x="5580743" y="598287"/>
            <a:ext cx="3133279" cy="4316158"/>
          </a:xfrm>
          <a:prstGeom prst="rect">
            <a:avLst/>
          </a:prstGeom>
        </p:spPr>
      </p:pic>
      <p:pic>
        <p:nvPicPr>
          <p:cNvPr id="10" name="Graphic 9" descr="Database">
            <a:extLst>
              <a:ext uri="{FF2B5EF4-FFF2-40B4-BE49-F238E27FC236}">
                <a16:creationId xmlns:a16="http://schemas.microsoft.com/office/drawing/2014/main" id="{95A7F22A-9CA4-B45F-000A-8F8B99A4D6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8549" y="2662365"/>
            <a:ext cx="914400" cy="914400"/>
          </a:xfrm>
          <a:prstGeom prst="rect">
            <a:avLst/>
          </a:prstGeom>
        </p:spPr>
      </p:pic>
      <p:sp>
        <p:nvSpPr>
          <p:cNvPr id="11" name="TextBox 10">
            <a:extLst>
              <a:ext uri="{FF2B5EF4-FFF2-40B4-BE49-F238E27FC236}">
                <a16:creationId xmlns:a16="http://schemas.microsoft.com/office/drawing/2014/main" id="{940B6203-AACD-8AAC-19CE-CB7D106900E1}"/>
              </a:ext>
            </a:extLst>
          </p:cNvPr>
          <p:cNvSpPr txBox="1"/>
          <p:nvPr/>
        </p:nvSpPr>
        <p:spPr>
          <a:xfrm>
            <a:off x="4812942" y="3014411"/>
            <a:ext cx="2300701" cy="307777"/>
          </a:xfrm>
          <a:prstGeom prst="rect">
            <a:avLst/>
          </a:prstGeom>
          <a:noFill/>
        </p:spPr>
        <p:txBody>
          <a:bodyPr wrap="square" rtlCol="0">
            <a:spAutoFit/>
          </a:bodyPr>
          <a:lstStyle/>
          <a:p>
            <a:r>
              <a:rPr lang="en-US" dirty="0"/>
              <a:t>Federated Data System</a:t>
            </a:r>
          </a:p>
        </p:txBody>
      </p:sp>
    </p:spTree>
    <p:extLst>
      <p:ext uri="{BB962C8B-B14F-4D97-AF65-F5344CB8AC3E}">
        <p14:creationId xmlns:p14="http://schemas.microsoft.com/office/powerpoint/2010/main" val="16754881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endParaRPr lang="en-US" dirty="0"/>
          </a:p>
        </p:txBody>
      </p:sp>
      <p:sp>
        <p:nvSpPr>
          <p:cNvPr id="5" name="Text Placeholder 4">
            <a:extLst>
              <a:ext uri="{FF2B5EF4-FFF2-40B4-BE49-F238E27FC236}">
                <a16:creationId xmlns:a16="http://schemas.microsoft.com/office/drawing/2014/main" id="{0D565C71-BE09-2E09-97D1-C96AE851B3E6}"/>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9E85949E-9752-8B5B-10E4-1670E189D8C2}"/>
              </a:ext>
            </a:extLst>
          </p:cNvPr>
          <p:cNvSpPr txBox="1"/>
          <p:nvPr/>
        </p:nvSpPr>
        <p:spPr>
          <a:xfrm>
            <a:off x="2286000" y="2441674"/>
            <a:ext cx="4572000" cy="307777"/>
          </a:xfrm>
          <a:prstGeom prst="rect">
            <a:avLst/>
          </a:prstGeom>
          <a:noFill/>
        </p:spPr>
        <p:txBody>
          <a:bodyPr wrap="square">
            <a:spAutoFit/>
          </a:bodyPr>
          <a:lstStyle/>
          <a:p>
            <a:r>
              <a:rPr lang="en-MP" b="0" dirty="0">
                <a:effectLst/>
              </a:rPr>
              <a:t> </a:t>
            </a:r>
            <a:endParaRPr lang="en-US" dirty="0"/>
          </a:p>
        </p:txBody>
      </p:sp>
      <p:pic>
        <p:nvPicPr>
          <p:cNvPr id="9" name="Picture 8">
            <a:extLst>
              <a:ext uri="{FF2B5EF4-FFF2-40B4-BE49-F238E27FC236}">
                <a16:creationId xmlns:a16="http://schemas.microsoft.com/office/drawing/2014/main" id="{A94D4EE3-E842-9600-DFE8-44D5FE21B97B}"/>
              </a:ext>
            </a:extLst>
          </p:cNvPr>
          <p:cNvPicPr>
            <a:picLocks noChangeAspect="1"/>
          </p:cNvPicPr>
          <p:nvPr/>
        </p:nvPicPr>
        <p:blipFill>
          <a:blip r:embed="rId2"/>
          <a:stretch>
            <a:fillRect/>
          </a:stretch>
        </p:blipFill>
        <p:spPr>
          <a:xfrm>
            <a:off x="751674" y="61168"/>
            <a:ext cx="7944651" cy="5614094"/>
          </a:xfrm>
          <a:prstGeom prst="rect">
            <a:avLst/>
          </a:prstGeom>
        </p:spPr>
      </p:pic>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D98471BB-AEFA-67FD-0D85-41FD830F2218}"/>
              </a:ext>
            </a:extLst>
          </p:cNvPr>
          <p:cNvSpPr txBox="1"/>
          <p:nvPr/>
        </p:nvSpPr>
        <p:spPr>
          <a:xfrm>
            <a:off x="2286000" y="2683257"/>
            <a:ext cx="4572000" cy="307777"/>
          </a:xfrm>
          <a:prstGeom prst="rect">
            <a:avLst/>
          </a:prstGeom>
          <a:noFill/>
        </p:spPr>
        <p:txBody>
          <a:bodyPr wrap="square">
            <a:spAutoFit/>
          </a:bodyPr>
          <a:lstStyle/>
          <a:p>
            <a:endParaRPr lang="en-MP" dirty="0"/>
          </a:p>
        </p:txBody>
      </p:sp>
    </p:spTree>
    <p:extLst>
      <p:ext uri="{BB962C8B-B14F-4D97-AF65-F5344CB8AC3E}">
        <p14:creationId xmlns:p14="http://schemas.microsoft.com/office/powerpoint/2010/main" val="5176509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074227"/>
            <a:ext cx="7179093" cy="1211700"/>
          </a:xfrm>
        </p:spPr>
        <p:txBody>
          <a:bodyPr>
            <a:normAutofit/>
          </a:bodyPr>
          <a:lstStyle/>
          <a:p>
            <a:pPr rtl="0">
              <a:spcBef>
                <a:spcPts val="0"/>
              </a:spcBef>
              <a:spcAft>
                <a:spcPts val="0"/>
              </a:spcAft>
            </a:pPr>
            <a:r>
              <a:rPr lang="en-US" dirty="0"/>
              <a:t>Welcome, Introductions and Meeting Objectives</a:t>
            </a:r>
          </a:p>
        </p:txBody>
      </p:sp>
    </p:spTree>
    <p:extLst>
      <p:ext uri="{BB962C8B-B14F-4D97-AF65-F5344CB8AC3E}">
        <p14:creationId xmlns:p14="http://schemas.microsoft.com/office/powerpoint/2010/main" val="14216561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a:t>
            </a:r>
          </a:p>
        </p:txBody>
      </p:sp>
      <p:sp>
        <p:nvSpPr>
          <p:cNvPr id="5" name="Text Placeholder 4">
            <a:extLst>
              <a:ext uri="{FF2B5EF4-FFF2-40B4-BE49-F238E27FC236}">
                <a16:creationId xmlns:a16="http://schemas.microsoft.com/office/drawing/2014/main" id="{0D565C71-BE09-2E09-97D1-C96AE851B3E6}"/>
              </a:ext>
            </a:extLst>
          </p:cNvPr>
          <p:cNvSpPr>
            <a:spLocks noGrp="1"/>
          </p:cNvSpPr>
          <p:nvPr>
            <p:ph type="body" idx="1"/>
          </p:nvPr>
        </p:nvSpPr>
        <p:spPr>
          <a:xfrm>
            <a:off x="292650" y="1523999"/>
            <a:ext cx="8539650" cy="3044875"/>
          </a:xfrm>
        </p:spPr>
        <p:txBody>
          <a:bodyPr/>
          <a:lstStyle/>
          <a:p>
            <a:r>
              <a:rPr lang="en-US" dirty="0"/>
              <a:t>Goal 1: </a:t>
            </a:r>
          </a:p>
          <a:p>
            <a:pPr lvl="1"/>
            <a:r>
              <a:rPr lang="en-US" dirty="0"/>
              <a:t>Scalable enterprise data architecture</a:t>
            </a:r>
          </a:p>
          <a:p>
            <a:pPr lvl="1"/>
            <a:r>
              <a:rPr lang="en-US" dirty="0"/>
              <a:t>Data audit system (Quality, validity, and reliability)</a:t>
            </a:r>
          </a:p>
          <a:p>
            <a:pPr lvl="1"/>
            <a:r>
              <a:rPr lang="en-US" dirty="0"/>
              <a:t>Secure data management</a:t>
            </a:r>
          </a:p>
          <a:p>
            <a:pPr lvl="1"/>
            <a:r>
              <a:rPr lang="en-US" dirty="0"/>
              <a:t>Data-Sharing and Knowledge sharing</a:t>
            </a:r>
          </a:p>
          <a:p>
            <a:r>
              <a:rPr lang="en-US" dirty="0"/>
              <a:t>Goal 2: </a:t>
            </a:r>
          </a:p>
          <a:p>
            <a:pPr lvl="1"/>
            <a:r>
              <a:rPr lang="en-US" b="1" dirty="0"/>
              <a:t>Student transitions from high school to college</a:t>
            </a:r>
          </a:p>
          <a:p>
            <a:pPr lvl="1"/>
            <a:r>
              <a:rPr lang="en-US" dirty="0"/>
              <a:t>Streamline CNMI-required reporting</a:t>
            </a:r>
          </a:p>
          <a:p>
            <a:pPr lvl="1"/>
            <a:r>
              <a:rPr lang="en-US" dirty="0"/>
              <a:t>Strengthen human capacity to leverage data</a:t>
            </a:r>
          </a:p>
          <a:p>
            <a:pPr lvl="1"/>
            <a:endParaRPr lang="en-US" dirty="0"/>
          </a:p>
          <a:p>
            <a:pPr marL="596900" lvl="1" indent="0">
              <a:buNone/>
            </a:pPr>
            <a:endParaRPr lang="en-US" dirty="0"/>
          </a:p>
        </p:txBody>
      </p:sp>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7885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a:t>
            </a:r>
          </a:p>
        </p:txBody>
      </p:sp>
      <p:sp>
        <p:nvSpPr>
          <p:cNvPr id="5" name="Text Placeholder 4">
            <a:extLst>
              <a:ext uri="{FF2B5EF4-FFF2-40B4-BE49-F238E27FC236}">
                <a16:creationId xmlns:a16="http://schemas.microsoft.com/office/drawing/2014/main" id="{0D565C71-BE09-2E09-97D1-C96AE851B3E6}"/>
              </a:ext>
            </a:extLst>
          </p:cNvPr>
          <p:cNvSpPr>
            <a:spLocks noGrp="1"/>
          </p:cNvSpPr>
          <p:nvPr>
            <p:ph type="body" idx="1"/>
          </p:nvPr>
        </p:nvSpPr>
        <p:spPr>
          <a:xfrm>
            <a:off x="292650" y="1523999"/>
            <a:ext cx="8539650" cy="3044875"/>
          </a:xfrm>
        </p:spPr>
        <p:txBody>
          <a:bodyPr>
            <a:normAutofit lnSpcReduction="10000"/>
          </a:bodyPr>
          <a:lstStyle/>
          <a:p>
            <a:pPr marL="114300" indent="0">
              <a:buNone/>
            </a:pPr>
            <a:r>
              <a:rPr lang="en-US" b="1" dirty="0"/>
              <a:t>Student transitions from high school to college</a:t>
            </a:r>
          </a:p>
          <a:p>
            <a:r>
              <a:rPr lang="en-US" dirty="0"/>
              <a:t>Building off the work from CNMI Research Alliance</a:t>
            </a:r>
          </a:p>
          <a:p>
            <a:pPr lvl="1"/>
            <a:r>
              <a:rPr lang="en-US" dirty="0"/>
              <a:t>REL Pacific, PSS, NMC, DOL</a:t>
            </a:r>
          </a:p>
          <a:p>
            <a:pPr lvl="1"/>
            <a:r>
              <a:rPr lang="en-US" dirty="0"/>
              <a:t>Local definition for College &amp; Career Readiness:</a:t>
            </a:r>
          </a:p>
          <a:p>
            <a:pPr lvl="1"/>
            <a:endParaRPr lang="en-US" dirty="0"/>
          </a:p>
          <a:p>
            <a:pPr lvl="1"/>
            <a:endParaRPr lang="en-US" dirty="0">
              <a:highlight>
                <a:srgbClr val="FFFF00"/>
              </a:highlight>
            </a:endParaRPr>
          </a:p>
          <a:p>
            <a:pPr marL="114300" indent="0" algn="ctr">
              <a:buNone/>
            </a:pPr>
            <a:r>
              <a:rPr lang="en-US" b="0" i="0" dirty="0">
                <a:solidFill>
                  <a:srgbClr val="000000"/>
                </a:solidFill>
                <a:effectLst/>
                <a:highlight>
                  <a:srgbClr val="FFFF00"/>
                </a:highlight>
                <a:latin typeface="Arial" panose="020B0604020202020204" pitchFamily="34" charset="0"/>
              </a:rPr>
              <a:t>A CNMI student is college and career ready when he/she has achieved proficiency in academic standards, acquired essential skills for lifelong learning, and has the ability to transition into higher education and/or the workforce through an on-going process of wayfinding for meaningful engagement.</a:t>
            </a:r>
            <a:endParaRPr lang="en-US" dirty="0">
              <a:highlight>
                <a:srgbClr val="FFFF00"/>
              </a:highlight>
            </a:endParaRPr>
          </a:p>
          <a:p>
            <a:pPr marL="1054100" lvl="2" indent="0">
              <a:buNone/>
            </a:pPr>
            <a:endParaRPr lang="en-US" dirty="0"/>
          </a:p>
        </p:txBody>
      </p:sp>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FE40EA5-1448-37DB-4F44-DC2543C2D132}"/>
              </a:ext>
            </a:extLst>
          </p:cNvPr>
          <p:cNvPicPr>
            <a:picLocks noChangeAspect="1"/>
          </p:cNvPicPr>
          <p:nvPr/>
        </p:nvPicPr>
        <p:blipFill>
          <a:blip r:embed="rId7"/>
          <a:stretch>
            <a:fillRect/>
          </a:stretch>
        </p:blipFill>
        <p:spPr>
          <a:xfrm>
            <a:off x="6257529" y="1523998"/>
            <a:ext cx="2362596" cy="1366127"/>
          </a:xfrm>
          <a:prstGeom prst="rect">
            <a:avLst/>
          </a:prstGeom>
        </p:spPr>
      </p:pic>
    </p:spTree>
    <p:extLst>
      <p:ext uri="{BB962C8B-B14F-4D97-AF65-F5344CB8AC3E}">
        <p14:creationId xmlns:p14="http://schemas.microsoft.com/office/powerpoint/2010/main" val="10724683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a:t>
            </a:r>
          </a:p>
        </p:txBody>
      </p:sp>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7782E08-0C61-A0EB-F066-0D91869196B3}"/>
              </a:ext>
            </a:extLst>
          </p:cNvPr>
          <p:cNvPicPr>
            <a:picLocks noChangeAspect="1"/>
          </p:cNvPicPr>
          <p:nvPr/>
        </p:nvPicPr>
        <p:blipFill>
          <a:blip r:embed="rId7"/>
          <a:stretch>
            <a:fillRect/>
          </a:stretch>
        </p:blipFill>
        <p:spPr>
          <a:xfrm>
            <a:off x="1916387" y="1304075"/>
            <a:ext cx="5080000" cy="3429000"/>
          </a:xfrm>
          <a:prstGeom prst="rect">
            <a:avLst/>
          </a:prstGeom>
        </p:spPr>
      </p:pic>
      <p:sp>
        <p:nvSpPr>
          <p:cNvPr id="8" name="Text Placeholder 7">
            <a:extLst>
              <a:ext uri="{FF2B5EF4-FFF2-40B4-BE49-F238E27FC236}">
                <a16:creationId xmlns:a16="http://schemas.microsoft.com/office/drawing/2014/main" id="{FB82E6AC-E15D-1C2B-E88A-C6946FF47C0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9166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a:t>
            </a:r>
          </a:p>
        </p:txBody>
      </p:sp>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7782E08-0C61-A0EB-F066-0D91869196B3}"/>
              </a:ext>
            </a:extLst>
          </p:cNvPr>
          <p:cNvPicPr>
            <a:picLocks noChangeAspect="1"/>
          </p:cNvPicPr>
          <p:nvPr/>
        </p:nvPicPr>
        <p:blipFill>
          <a:blip r:embed="rId7"/>
          <a:stretch>
            <a:fillRect/>
          </a:stretch>
        </p:blipFill>
        <p:spPr>
          <a:xfrm>
            <a:off x="1916387" y="5329720"/>
            <a:ext cx="5080000" cy="3429000"/>
          </a:xfrm>
          <a:prstGeom prst="rect">
            <a:avLst/>
          </a:prstGeom>
        </p:spPr>
      </p:pic>
      <p:sp>
        <p:nvSpPr>
          <p:cNvPr id="6" name="Text Placeholder 5">
            <a:extLst>
              <a:ext uri="{FF2B5EF4-FFF2-40B4-BE49-F238E27FC236}">
                <a16:creationId xmlns:a16="http://schemas.microsoft.com/office/drawing/2014/main" id="{5C537CF7-3246-8CB3-6897-7FF42D90FFE8}"/>
              </a:ext>
            </a:extLst>
          </p:cNvPr>
          <p:cNvSpPr>
            <a:spLocks noGrp="1"/>
          </p:cNvSpPr>
          <p:nvPr>
            <p:ph type="body" idx="1"/>
          </p:nvPr>
        </p:nvSpPr>
        <p:spPr/>
        <p:txBody>
          <a:bodyPr/>
          <a:lstStyle/>
          <a:p>
            <a:endParaRPr lang="en-US" dirty="0"/>
          </a:p>
        </p:txBody>
      </p:sp>
      <p:sp>
        <p:nvSpPr>
          <p:cNvPr id="7" name="Text Placeholder 4">
            <a:extLst>
              <a:ext uri="{FF2B5EF4-FFF2-40B4-BE49-F238E27FC236}">
                <a16:creationId xmlns:a16="http://schemas.microsoft.com/office/drawing/2014/main" id="{6567DDBD-DFDF-1D10-5CFE-92CF8C9DC646}"/>
              </a:ext>
            </a:extLst>
          </p:cNvPr>
          <p:cNvSpPr txBox="1">
            <a:spLocks/>
          </p:cNvSpPr>
          <p:nvPr/>
        </p:nvSpPr>
        <p:spPr>
          <a:xfrm>
            <a:off x="292650" y="1523999"/>
            <a:ext cx="8539650" cy="304487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Font typeface="Lato"/>
              <a:buNone/>
            </a:pPr>
            <a:r>
              <a:rPr lang="en-US" b="1" dirty="0"/>
              <a:t>Student transitions from high school to college</a:t>
            </a:r>
          </a:p>
          <a:p>
            <a:r>
              <a:rPr lang="en-US" dirty="0"/>
              <a:t>Impact of the Math Transition Course</a:t>
            </a:r>
          </a:p>
          <a:p>
            <a:pPr lvl="1"/>
            <a:r>
              <a:rPr lang="en-US" dirty="0"/>
              <a:t>How? Link PSS, NMC, and Workforce Data</a:t>
            </a:r>
          </a:p>
          <a:p>
            <a:pPr lvl="1"/>
            <a:r>
              <a:rPr lang="en-US" dirty="0"/>
              <a:t>Why do we care? </a:t>
            </a:r>
          </a:p>
          <a:p>
            <a:pPr lvl="2"/>
            <a:r>
              <a:rPr lang="en-US" dirty="0"/>
              <a:t>NMC Persistence (do students go on to graduate from NMC?)</a:t>
            </a:r>
          </a:p>
          <a:p>
            <a:pPr lvl="2"/>
            <a:r>
              <a:rPr lang="en-US" dirty="0"/>
              <a:t>What were the students’ long-term educational and career outcomes? </a:t>
            </a:r>
          </a:p>
          <a:p>
            <a:pPr lvl="2"/>
            <a:r>
              <a:rPr lang="en-US" dirty="0"/>
              <a:t>Curriculum alignment? How do we improve the course in high school? </a:t>
            </a:r>
          </a:p>
          <a:p>
            <a:pPr lvl="2"/>
            <a:r>
              <a:rPr lang="en-US" dirty="0"/>
              <a:t>Is it working???</a:t>
            </a: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19003237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endParaRPr lang="en-US" dirty="0"/>
          </a:p>
        </p:txBody>
      </p:sp>
      <p:pic>
        <p:nvPicPr>
          <p:cNvPr id="6" name="Picture 5">
            <a:extLst>
              <a:ext uri="{FF2B5EF4-FFF2-40B4-BE49-F238E27FC236}">
                <a16:creationId xmlns:a16="http://schemas.microsoft.com/office/drawing/2014/main" id="{0105F471-4958-2673-95CF-31AC2B44786C}"/>
              </a:ext>
            </a:extLst>
          </p:cNvPr>
          <p:cNvPicPr>
            <a:picLocks noChangeAspect="1"/>
          </p:cNvPicPr>
          <p:nvPr/>
        </p:nvPicPr>
        <p:blipFill>
          <a:blip r:embed="rId2"/>
          <a:stretch>
            <a:fillRect/>
          </a:stretch>
        </p:blipFill>
        <p:spPr>
          <a:xfrm>
            <a:off x="-3804985" y="195675"/>
            <a:ext cx="3574266" cy="4752150"/>
          </a:xfrm>
          <a:prstGeom prst="rect">
            <a:avLst/>
          </a:prstGeom>
        </p:spPr>
      </p:pic>
      <p:pic>
        <p:nvPicPr>
          <p:cNvPr id="7" name="Picture 6">
            <a:extLst>
              <a:ext uri="{FF2B5EF4-FFF2-40B4-BE49-F238E27FC236}">
                <a16:creationId xmlns:a16="http://schemas.microsoft.com/office/drawing/2014/main" id="{CEE11FDD-C10D-DA9F-0070-380730CA6828}"/>
              </a:ext>
            </a:extLst>
          </p:cNvPr>
          <p:cNvPicPr>
            <a:picLocks noChangeAspect="1"/>
          </p:cNvPicPr>
          <p:nvPr/>
        </p:nvPicPr>
        <p:blipFill>
          <a:blip r:embed="rId3"/>
          <a:stretch>
            <a:fillRect/>
          </a:stretch>
        </p:blipFill>
        <p:spPr>
          <a:xfrm>
            <a:off x="674574" y="145930"/>
            <a:ext cx="5837572" cy="4851640"/>
          </a:xfrm>
          <a:prstGeom prst="rect">
            <a:avLst/>
          </a:prstGeom>
        </p:spPr>
      </p:pic>
      <p:sp>
        <p:nvSpPr>
          <p:cNvPr id="3" name="TextBox 2">
            <a:extLst>
              <a:ext uri="{FF2B5EF4-FFF2-40B4-BE49-F238E27FC236}">
                <a16:creationId xmlns:a16="http://schemas.microsoft.com/office/drawing/2014/main" id="{B42AA267-AB2E-4D84-A113-DE2CC1B39A93}"/>
              </a:ext>
            </a:extLst>
          </p:cNvPr>
          <p:cNvSpPr txBox="1"/>
          <p:nvPr/>
        </p:nvSpPr>
        <p:spPr>
          <a:xfrm>
            <a:off x="6969005" y="1617643"/>
            <a:ext cx="1863295" cy="1384995"/>
          </a:xfrm>
          <a:prstGeom prst="rect">
            <a:avLst/>
          </a:prstGeom>
          <a:noFill/>
        </p:spPr>
        <p:txBody>
          <a:bodyPr wrap="square">
            <a:spAutoFit/>
          </a:bodyPr>
          <a:lstStyle/>
          <a:p>
            <a:r>
              <a:rPr lang="en-US" b="1" dirty="0"/>
              <a:t>Wasington State</a:t>
            </a:r>
            <a:endParaRPr lang="en-US" b="1" dirty="0">
              <a:hlinkClick r:id="rId4"/>
            </a:endParaRPr>
          </a:p>
          <a:p>
            <a:endParaRPr lang="en-US" dirty="0">
              <a:hlinkClick r:id="rId4"/>
            </a:endParaRPr>
          </a:p>
          <a:p>
            <a:r>
              <a:rPr lang="en-US" dirty="0">
                <a:hlinkClick r:id="rId4"/>
              </a:rPr>
              <a:t>https://erdc.wa.gov/data-dashboards/high-school-graduate-outcomes</a:t>
            </a:r>
            <a:endParaRPr lang="en-US" dirty="0"/>
          </a:p>
        </p:txBody>
      </p:sp>
    </p:spTree>
    <p:extLst>
      <p:ext uri="{BB962C8B-B14F-4D97-AF65-F5344CB8AC3E}">
        <p14:creationId xmlns:p14="http://schemas.microsoft.com/office/powerpoint/2010/main" val="3050497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endParaRPr lang="en-US" dirty="0"/>
          </a:p>
        </p:txBody>
      </p:sp>
      <p:pic>
        <p:nvPicPr>
          <p:cNvPr id="6" name="Picture 5">
            <a:extLst>
              <a:ext uri="{FF2B5EF4-FFF2-40B4-BE49-F238E27FC236}">
                <a16:creationId xmlns:a16="http://schemas.microsoft.com/office/drawing/2014/main" id="{0105F471-4958-2673-95CF-31AC2B44786C}"/>
              </a:ext>
            </a:extLst>
          </p:cNvPr>
          <p:cNvPicPr>
            <a:picLocks noChangeAspect="1"/>
          </p:cNvPicPr>
          <p:nvPr/>
        </p:nvPicPr>
        <p:blipFill>
          <a:blip r:embed="rId2"/>
          <a:stretch>
            <a:fillRect/>
          </a:stretch>
        </p:blipFill>
        <p:spPr>
          <a:xfrm>
            <a:off x="2784867" y="195675"/>
            <a:ext cx="3574266" cy="4752150"/>
          </a:xfrm>
          <a:prstGeom prst="rect">
            <a:avLst/>
          </a:prstGeom>
        </p:spPr>
      </p:pic>
      <p:pic>
        <p:nvPicPr>
          <p:cNvPr id="7" name="Picture 6">
            <a:extLst>
              <a:ext uri="{FF2B5EF4-FFF2-40B4-BE49-F238E27FC236}">
                <a16:creationId xmlns:a16="http://schemas.microsoft.com/office/drawing/2014/main" id="{CEE11FDD-C10D-DA9F-0070-380730CA6828}"/>
              </a:ext>
            </a:extLst>
          </p:cNvPr>
          <p:cNvPicPr>
            <a:picLocks noChangeAspect="1"/>
          </p:cNvPicPr>
          <p:nvPr/>
        </p:nvPicPr>
        <p:blipFill>
          <a:blip r:embed="rId3"/>
          <a:stretch>
            <a:fillRect/>
          </a:stretch>
        </p:blipFill>
        <p:spPr>
          <a:xfrm>
            <a:off x="9374719" y="0"/>
            <a:ext cx="6188743" cy="5143500"/>
          </a:xfrm>
          <a:prstGeom prst="rect">
            <a:avLst/>
          </a:prstGeom>
        </p:spPr>
      </p:pic>
      <p:sp>
        <p:nvSpPr>
          <p:cNvPr id="2" name="TextBox 1">
            <a:extLst>
              <a:ext uri="{FF2B5EF4-FFF2-40B4-BE49-F238E27FC236}">
                <a16:creationId xmlns:a16="http://schemas.microsoft.com/office/drawing/2014/main" id="{844F4540-1FCB-2692-090F-CEDCFC43B0B1}"/>
              </a:ext>
            </a:extLst>
          </p:cNvPr>
          <p:cNvSpPr txBox="1"/>
          <p:nvPr/>
        </p:nvSpPr>
        <p:spPr>
          <a:xfrm>
            <a:off x="6969005" y="1617643"/>
            <a:ext cx="1863295" cy="954107"/>
          </a:xfrm>
          <a:prstGeom prst="rect">
            <a:avLst/>
          </a:prstGeom>
          <a:noFill/>
        </p:spPr>
        <p:txBody>
          <a:bodyPr wrap="square">
            <a:spAutoFit/>
          </a:bodyPr>
          <a:lstStyle/>
          <a:p>
            <a:r>
              <a:rPr lang="en-US" b="1" dirty="0"/>
              <a:t>Kentucky</a:t>
            </a:r>
            <a:endParaRPr lang="en-US" b="1" dirty="0">
              <a:hlinkClick r:id="rId4"/>
            </a:endParaRPr>
          </a:p>
          <a:p>
            <a:endParaRPr lang="en-US" dirty="0">
              <a:hlinkClick r:id="rId4"/>
            </a:endParaRPr>
          </a:p>
          <a:p>
            <a:r>
              <a:rPr lang="en-US" dirty="0">
                <a:hlinkClick r:id="rId5"/>
              </a:rPr>
              <a:t>https://kystats.ky.gov/Latest/PSFR</a:t>
            </a:r>
            <a:r>
              <a:rPr lang="en-US" dirty="0"/>
              <a:t> </a:t>
            </a:r>
          </a:p>
        </p:txBody>
      </p:sp>
    </p:spTree>
    <p:extLst>
      <p:ext uri="{BB962C8B-B14F-4D97-AF65-F5344CB8AC3E}">
        <p14:creationId xmlns:p14="http://schemas.microsoft.com/office/powerpoint/2010/main" val="19828351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FB6F8-1A6E-5943-53E8-491D8E546D98}"/>
              </a:ext>
            </a:extLst>
          </p:cNvPr>
          <p:cNvSpPr>
            <a:spLocks noGrp="1"/>
          </p:cNvSpPr>
          <p:nvPr>
            <p:ph type="title"/>
          </p:nvPr>
        </p:nvSpPr>
        <p:spPr/>
        <p:txBody>
          <a:bodyPr>
            <a:normAutofit fontScale="90000"/>
          </a:bodyPr>
          <a:lstStyle/>
          <a:p>
            <a:r>
              <a:rPr lang="en-US" dirty="0"/>
              <a:t>\</a:t>
            </a:r>
          </a:p>
        </p:txBody>
      </p:sp>
      <p:sp>
        <p:nvSpPr>
          <p:cNvPr id="5" name="Text Placeholder 4">
            <a:extLst>
              <a:ext uri="{FF2B5EF4-FFF2-40B4-BE49-F238E27FC236}">
                <a16:creationId xmlns:a16="http://schemas.microsoft.com/office/drawing/2014/main" id="{0D565C71-BE09-2E09-97D1-C96AE851B3E6}"/>
              </a:ext>
            </a:extLst>
          </p:cNvPr>
          <p:cNvSpPr>
            <a:spLocks noGrp="1"/>
          </p:cNvSpPr>
          <p:nvPr>
            <p:ph type="body" idx="1"/>
          </p:nvPr>
        </p:nvSpPr>
        <p:spPr>
          <a:xfrm>
            <a:off x="292650" y="1523999"/>
            <a:ext cx="8539650" cy="3044875"/>
          </a:xfrm>
        </p:spPr>
        <p:txBody>
          <a:bodyPr/>
          <a:lstStyle/>
          <a:p>
            <a:pPr marL="114300" indent="0">
              <a:buNone/>
            </a:pPr>
            <a:r>
              <a:rPr lang="en-US" b="1" dirty="0"/>
              <a:t>Student transitions from high school to college &amp; the workforce</a:t>
            </a:r>
          </a:p>
          <a:p>
            <a:r>
              <a:rPr lang="en-US" dirty="0"/>
              <a:t>What are the educational attainment and career placements of our students after they leave PSS?</a:t>
            </a:r>
          </a:p>
          <a:p>
            <a:pPr lvl="1"/>
            <a:r>
              <a:rPr lang="en-US" dirty="0"/>
              <a:t>How? Link PSS, NMC, and Workforce Data</a:t>
            </a:r>
          </a:p>
          <a:p>
            <a:pPr lvl="1"/>
            <a:r>
              <a:rPr lang="en-US" dirty="0"/>
              <a:t>Why do we care? </a:t>
            </a:r>
          </a:p>
          <a:p>
            <a:pPr lvl="2"/>
            <a:r>
              <a:rPr lang="en-US" dirty="0"/>
              <a:t>Are they enrolling in NMC or a vocational training program? </a:t>
            </a:r>
          </a:p>
          <a:p>
            <a:pPr lvl="2"/>
            <a:r>
              <a:rPr lang="en-US" dirty="0"/>
              <a:t>What are their wages 1 year, 5 years, and 10 years after high school graduation? </a:t>
            </a:r>
          </a:p>
          <a:p>
            <a:pPr lvl="2"/>
            <a:r>
              <a:rPr lang="en-US" dirty="0"/>
              <a:t>Are PSS programs (high school courses, for example) helping students in their college and career pathways? </a:t>
            </a:r>
          </a:p>
          <a:p>
            <a:pPr lvl="2"/>
            <a:endParaRPr lang="en-US" dirty="0"/>
          </a:p>
          <a:p>
            <a:pPr lvl="2"/>
            <a:endParaRPr lang="en-US" dirty="0"/>
          </a:p>
          <a:p>
            <a:pPr lvl="2"/>
            <a:endParaRPr lang="en-US" dirty="0"/>
          </a:p>
          <a:p>
            <a:pPr lvl="2"/>
            <a:endParaRPr lang="en-US" dirty="0"/>
          </a:p>
        </p:txBody>
      </p:sp>
      <p:graphicFrame>
        <p:nvGraphicFramePr>
          <p:cNvPr id="11" name="Diagram 10">
            <a:extLst>
              <a:ext uri="{FF2B5EF4-FFF2-40B4-BE49-F238E27FC236}">
                <a16:creationId xmlns:a16="http://schemas.microsoft.com/office/drawing/2014/main" id="{3F01C79D-D05D-83B8-133E-B8D721DCD017}"/>
              </a:ext>
            </a:extLst>
          </p:cNvPr>
          <p:cNvGraphicFramePr/>
          <p:nvPr/>
        </p:nvGraphicFramePr>
        <p:xfrm>
          <a:off x="292650" y="104725"/>
          <a:ext cx="8327475" cy="141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105F471-4958-2673-95CF-31AC2B44786C}"/>
              </a:ext>
            </a:extLst>
          </p:cNvPr>
          <p:cNvPicPr>
            <a:picLocks noChangeAspect="1"/>
          </p:cNvPicPr>
          <p:nvPr/>
        </p:nvPicPr>
        <p:blipFill>
          <a:blip r:embed="rId7"/>
          <a:stretch>
            <a:fillRect/>
          </a:stretch>
        </p:blipFill>
        <p:spPr>
          <a:xfrm>
            <a:off x="-4027032" y="0"/>
            <a:ext cx="3868615" cy="5143500"/>
          </a:xfrm>
          <a:prstGeom prst="rect">
            <a:avLst/>
          </a:prstGeom>
        </p:spPr>
      </p:pic>
      <p:pic>
        <p:nvPicPr>
          <p:cNvPr id="7" name="Picture 6">
            <a:extLst>
              <a:ext uri="{FF2B5EF4-FFF2-40B4-BE49-F238E27FC236}">
                <a16:creationId xmlns:a16="http://schemas.microsoft.com/office/drawing/2014/main" id="{CEE11FDD-C10D-DA9F-0070-380730CA6828}"/>
              </a:ext>
            </a:extLst>
          </p:cNvPr>
          <p:cNvPicPr>
            <a:picLocks noChangeAspect="1"/>
          </p:cNvPicPr>
          <p:nvPr/>
        </p:nvPicPr>
        <p:blipFill>
          <a:blip r:embed="rId8"/>
          <a:stretch>
            <a:fillRect/>
          </a:stretch>
        </p:blipFill>
        <p:spPr>
          <a:xfrm>
            <a:off x="9283367" y="0"/>
            <a:ext cx="6188743" cy="5143500"/>
          </a:xfrm>
          <a:prstGeom prst="rect">
            <a:avLst/>
          </a:prstGeom>
        </p:spPr>
      </p:pic>
    </p:spTree>
    <p:extLst>
      <p:ext uri="{BB962C8B-B14F-4D97-AF65-F5344CB8AC3E}">
        <p14:creationId xmlns:p14="http://schemas.microsoft.com/office/powerpoint/2010/main" val="42100627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Introductions</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a:xfrm>
            <a:off x="311700" y="1152475"/>
            <a:ext cx="4982195" cy="3416400"/>
          </a:xfrm>
        </p:spPr>
        <p:txBody>
          <a:bodyPr/>
          <a:lstStyle/>
          <a:p>
            <a:r>
              <a:rPr lang="en-US" dirty="0"/>
              <a:t>Your name</a:t>
            </a:r>
          </a:p>
          <a:p>
            <a:r>
              <a:rPr lang="en-US" dirty="0"/>
              <a:t>Your role at your agency</a:t>
            </a:r>
          </a:p>
          <a:p>
            <a:r>
              <a:rPr lang="en-US" dirty="0"/>
              <a:t>Whether you are on Executive Leadership or Data Governance Committee</a:t>
            </a:r>
          </a:p>
          <a:p>
            <a:endParaRPr lang="en-US" dirty="0"/>
          </a:p>
          <a:p>
            <a:pPr marL="114300" indent="0">
              <a:buNone/>
            </a:pPr>
            <a:r>
              <a:rPr lang="en-US" b="1" dirty="0"/>
              <a:t>	and</a:t>
            </a:r>
          </a:p>
          <a:p>
            <a:endParaRPr lang="en-US" dirty="0"/>
          </a:p>
          <a:p>
            <a:r>
              <a:rPr lang="en-US" dirty="0"/>
              <a:t>A memorable moment from our past week that brought us joy, laughter, or even a valuable lesson.</a:t>
            </a:r>
          </a:p>
        </p:txBody>
      </p:sp>
      <p:pic>
        <p:nvPicPr>
          <p:cNvPr id="5" name="Picture 4" descr="Image of a red and white name tag">
            <a:extLst>
              <a:ext uri="{FF2B5EF4-FFF2-40B4-BE49-F238E27FC236}">
                <a16:creationId xmlns:a16="http://schemas.microsoft.com/office/drawing/2014/main" id="{2B64D9F5-5B7F-D481-A447-ABCA0B74319B}"/>
              </a:ext>
            </a:extLst>
          </p:cNvPr>
          <p:cNvPicPr>
            <a:picLocks noChangeAspect="1"/>
          </p:cNvPicPr>
          <p:nvPr/>
        </p:nvPicPr>
        <p:blipFill>
          <a:blip r:embed="rId3"/>
          <a:stretch>
            <a:fillRect/>
          </a:stretch>
        </p:blipFill>
        <p:spPr>
          <a:xfrm>
            <a:off x="5647802" y="1322047"/>
            <a:ext cx="2743200" cy="1936699"/>
          </a:xfrm>
          <a:prstGeom prst="rect">
            <a:avLst/>
          </a:prstGeom>
        </p:spPr>
      </p:pic>
    </p:spTree>
    <p:extLst>
      <p:ext uri="{BB962C8B-B14F-4D97-AF65-F5344CB8AC3E}">
        <p14:creationId xmlns:p14="http://schemas.microsoft.com/office/powerpoint/2010/main" val="8436707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6A37-B5C3-63B4-1F23-4FE7AA891EBA}"/>
              </a:ext>
            </a:extLst>
          </p:cNvPr>
          <p:cNvSpPr>
            <a:spLocks noGrp="1"/>
          </p:cNvSpPr>
          <p:nvPr>
            <p:ph type="title"/>
          </p:nvPr>
        </p:nvSpPr>
        <p:spPr/>
        <p:txBody>
          <a:bodyPr>
            <a:normAutofit fontScale="90000"/>
          </a:bodyPr>
          <a:lstStyle/>
          <a:p>
            <a:pPr rtl="0">
              <a:spcBef>
                <a:spcPts val="0"/>
              </a:spcBef>
              <a:spcAft>
                <a:spcPts val="0"/>
              </a:spcAft>
            </a:pPr>
            <a:r>
              <a:rPr lang="en-US" dirty="0"/>
              <a:t>Meeting Objectives</a:t>
            </a:r>
          </a:p>
        </p:txBody>
      </p:sp>
      <p:sp>
        <p:nvSpPr>
          <p:cNvPr id="2" name="Text Placeholder 1">
            <a:extLst>
              <a:ext uri="{FF2B5EF4-FFF2-40B4-BE49-F238E27FC236}">
                <a16:creationId xmlns:a16="http://schemas.microsoft.com/office/drawing/2014/main" id="{85C3D482-2469-94E6-31B8-13E16FFBCBCB}"/>
              </a:ext>
            </a:extLst>
          </p:cNvPr>
          <p:cNvSpPr>
            <a:spLocks noGrp="1"/>
          </p:cNvSpPr>
          <p:nvPr>
            <p:ph type="body" idx="1"/>
          </p:nvPr>
        </p:nvSpPr>
        <p:spPr/>
        <p:txBody>
          <a:bodyPr/>
          <a:lstStyle/>
          <a:p>
            <a:r>
              <a:rPr lang="en-US" dirty="0"/>
              <a:t>Develop common understanding of the structure, expectations and operations of the P-20W data governance program</a:t>
            </a:r>
          </a:p>
          <a:p>
            <a:r>
              <a:rPr lang="en-US" dirty="0"/>
              <a:t>Identify a decision-making process for the Executive Leadership and Data Governance Committee</a:t>
            </a:r>
          </a:p>
          <a:p>
            <a:pPr lvl="1"/>
            <a:r>
              <a:rPr lang="en-US" dirty="0"/>
              <a:t>Identify the role of proxies in decision-making</a:t>
            </a:r>
          </a:p>
          <a:p>
            <a:r>
              <a:rPr lang="en-US" dirty="0"/>
              <a:t>Identify next steps and timeline </a:t>
            </a:r>
          </a:p>
          <a:p>
            <a:pPr lvl="1"/>
            <a:r>
              <a:rPr lang="en-US" dirty="0"/>
              <a:t>Establishing a meeting cadence of each P-20W data governance group</a:t>
            </a:r>
          </a:p>
          <a:p>
            <a:pPr marL="742950" lvl="1" indent="-285750" rtl="0" fontAlgn="base">
              <a:spcBef>
                <a:spcPts val="0"/>
              </a:spcBef>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19624945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MY" dirty="0"/>
              <a:t>P-20W Data Governance Program</a:t>
            </a:r>
          </a:p>
        </p:txBody>
      </p:sp>
      <p:sp>
        <p:nvSpPr>
          <p:cNvPr id="3" name="Text Placeholder 2">
            <a:extLst>
              <a:ext uri="{FF2B5EF4-FFF2-40B4-BE49-F238E27FC236}">
                <a16:creationId xmlns:a16="http://schemas.microsoft.com/office/drawing/2014/main" id="{E51A5D8D-0AB3-AA61-0A1D-C526766A1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50AC1-9ED9-EECB-60CD-05BA4500799D}"/>
              </a:ext>
            </a:extLst>
          </p:cNvPr>
          <p:cNvSpPr>
            <a:spLocks noGrp="1"/>
          </p:cNvSpPr>
          <p:nvPr>
            <p:ph type="sldNum" idx="12"/>
          </p:nvPr>
        </p:nvSpPr>
        <p:spPr/>
        <p:txBody>
          <a:bodyPr>
            <a:normAutofit/>
          </a:bodyPr>
          <a:lstStyle/>
          <a:p>
            <a:fld id="{BA8CF1B3-96A0-D24B-B5C9-B5B93FF4523E}" type="slidenum">
              <a:rPr lang="uk-UA" smtClean="0"/>
              <a:pPr/>
              <a:t>7</a:t>
            </a:fld>
            <a:endParaRPr lang="uk-UA"/>
          </a:p>
        </p:txBody>
      </p:sp>
      <p:sp>
        <p:nvSpPr>
          <p:cNvPr id="53" name="Rectangle 52">
            <a:extLst>
              <a:ext uri="{C183D7F6-B498-43B3-948B-1728B52AA6E4}">
                <adec:decorative xmlns:adec="http://schemas.microsoft.com/office/drawing/2017/decorative" val="1"/>
              </a:ext>
            </a:extLst>
          </p:cNvPr>
          <p:cNvSpPr/>
          <p:nvPr/>
        </p:nvSpPr>
        <p:spPr bwMode="auto">
          <a:xfrm>
            <a:off x="0" y="3761472"/>
            <a:ext cx="9144000" cy="1395291"/>
          </a:xfrm>
          <a:prstGeom prst="rect">
            <a:avLst/>
          </a:prstGeom>
          <a:solidFill>
            <a:schemeClr val="tx1">
              <a:lumMod val="75000"/>
              <a:lumOff val="2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4" name="Freeform 97">
            <a:extLst>
              <a:ext uri="{C183D7F6-B498-43B3-948B-1728B52AA6E4}">
                <adec:decorative xmlns:adec="http://schemas.microsoft.com/office/drawing/2017/decorative" val="1"/>
              </a:ext>
            </a:extLst>
          </p:cNvPr>
          <p:cNvSpPr>
            <a:spLocks/>
          </p:cNvSpPr>
          <p:nvPr/>
        </p:nvSpPr>
        <p:spPr bwMode="auto">
          <a:xfrm>
            <a:off x="2430850" y="3573464"/>
            <a:ext cx="625475" cy="206375"/>
          </a:xfrm>
          <a:custGeom>
            <a:avLst/>
            <a:gdLst/>
            <a:ahLst/>
            <a:cxnLst>
              <a:cxn ang="0">
                <a:pos x="82" y="9"/>
              </a:cxn>
              <a:cxn ang="0">
                <a:pos x="127" y="27"/>
              </a:cxn>
              <a:cxn ang="0">
                <a:pos x="151" y="50"/>
              </a:cxn>
              <a:cxn ang="0">
                <a:pos x="0" y="50"/>
              </a:cxn>
              <a:cxn ang="0">
                <a:pos x="35" y="18"/>
              </a:cxn>
              <a:cxn ang="0">
                <a:pos x="82" y="9"/>
              </a:cxn>
            </a:cxnLst>
            <a:rect l="0" t="0" r="r" b="b"/>
            <a:pathLst>
              <a:path w="151" h="50">
                <a:moveTo>
                  <a:pt x="82" y="9"/>
                </a:moveTo>
                <a:cubicBezTo>
                  <a:pt x="98" y="4"/>
                  <a:pt x="113" y="9"/>
                  <a:pt x="127" y="27"/>
                </a:cubicBezTo>
                <a:cubicBezTo>
                  <a:pt x="139" y="26"/>
                  <a:pt x="147" y="33"/>
                  <a:pt x="151" y="50"/>
                </a:cubicBezTo>
                <a:cubicBezTo>
                  <a:pt x="0" y="50"/>
                  <a:pt x="0" y="50"/>
                  <a:pt x="0" y="50"/>
                </a:cubicBezTo>
                <a:cubicBezTo>
                  <a:pt x="3" y="33"/>
                  <a:pt x="15" y="22"/>
                  <a:pt x="35" y="18"/>
                </a:cubicBezTo>
                <a:cubicBezTo>
                  <a:pt x="49" y="3"/>
                  <a:pt x="65" y="0"/>
                  <a:pt x="82" y="9"/>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193">
            <a:extLst>
              <a:ext uri="{C183D7F6-B498-43B3-948B-1728B52AA6E4}">
                <adec:decorative xmlns:adec="http://schemas.microsoft.com/office/drawing/2017/decorative" val="1"/>
              </a:ext>
            </a:extLst>
          </p:cNvPr>
          <p:cNvGrpSpPr/>
          <p:nvPr/>
        </p:nvGrpSpPr>
        <p:grpSpPr>
          <a:xfrm>
            <a:off x="2313375" y="3071813"/>
            <a:ext cx="793751" cy="555625"/>
            <a:chOff x="1720849" y="3103563"/>
            <a:chExt cx="793751" cy="555625"/>
          </a:xfrm>
        </p:grpSpPr>
        <p:sp>
          <p:nvSpPr>
            <p:cNvPr id="56" name="Freeform 105"/>
            <p:cNvSpPr>
              <a:spLocks/>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06"/>
            <p:cNvSpPr>
              <a:spLocks/>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07"/>
            <p:cNvSpPr>
              <a:spLocks/>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192">
            <a:extLst>
              <a:ext uri="{C183D7F6-B498-43B3-948B-1728B52AA6E4}">
                <adec:decorative xmlns:adec="http://schemas.microsoft.com/office/drawing/2017/decorative" val="1"/>
              </a:ext>
            </a:extLst>
          </p:cNvPr>
          <p:cNvGrpSpPr/>
          <p:nvPr/>
        </p:nvGrpSpPr>
        <p:grpSpPr>
          <a:xfrm>
            <a:off x="3809514" y="2624929"/>
            <a:ext cx="1110022" cy="1147763"/>
            <a:chOff x="2636838" y="2879725"/>
            <a:chExt cx="793750" cy="820738"/>
          </a:xfrm>
        </p:grpSpPr>
        <p:sp>
          <p:nvSpPr>
            <p:cNvPr id="60" name="Freeform 99"/>
            <p:cNvSpPr>
              <a:spLocks/>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08"/>
            <p:cNvSpPr>
              <a:spLocks/>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9"/>
            <p:cNvSpPr>
              <a:spLocks/>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0"/>
            <p:cNvSpPr>
              <a:spLocks/>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11"/>
            <p:cNvSpPr>
              <a:spLocks/>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12"/>
            <p:cNvSpPr>
              <a:spLocks/>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191">
            <a:extLst>
              <a:ext uri="{C183D7F6-B498-43B3-948B-1728B52AA6E4}">
                <adec:decorative xmlns:adec="http://schemas.microsoft.com/office/drawing/2017/decorative" val="1"/>
              </a:ext>
            </a:extLst>
          </p:cNvPr>
          <p:cNvGrpSpPr/>
          <p:nvPr/>
        </p:nvGrpSpPr>
        <p:grpSpPr>
          <a:xfrm>
            <a:off x="5254019" y="1687514"/>
            <a:ext cx="1431926" cy="2179638"/>
            <a:chOff x="3752850" y="1544638"/>
            <a:chExt cx="1431926" cy="2179638"/>
          </a:xfrm>
        </p:grpSpPr>
        <p:sp>
          <p:nvSpPr>
            <p:cNvPr id="67" name="Freeform 100"/>
            <p:cNvSpPr>
              <a:spLocks/>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13"/>
            <p:cNvSpPr>
              <a:spLocks/>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14"/>
            <p:cNvSpPr>
              <a:spLocks/>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15"/>
            <p:cNvSpPr>
              <a:spLocks/>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16"/>
            <p:cNvSpPr>
              <a:spLocks/>
            </p:cNvSpPr>
            <p:nvPr/>
          </p:nvSpPr>
          <p:spPr bwMode="auto">
            <a:xfrm>
              <a:off x="4430713" y="2208213"/>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17"/>
            <p:cNvSpPr>
              <a:spLocks/>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18"/>
            <p:cNvSpPr>
              <a:spLocks/>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19"/>
            <p:cNvSpPr>
              <a:spLocks/>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20"/>
            <p:cNvSpPr>
              <a:spLocks/>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1"/>
            <p:cNvSpPr>
              <a:spLocks/>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 name="Freeform 97">
            <a:extLst>
              <a:ext uri="{C183D7F6-B498-43B3-948B-1728B52AA6E4}">
                <adec:decorative xmlns:adec="http://schemas.microsoft.com/office/drawing/2017/decorative" val="1"/>
              </a:ext>
            </a:extLst>
          </p:cNvPr>
          <p:cNvSpPr>
            <a:spLocks/>
          </p:cNvSpPr>
          <p:nvPr/>
        </p:nvSpPr>
        <p:spPr bwMode="auto">
          <a:xfrm rot="10800000">
            <a:off x="710748" y="3729040"/>
            <a:ext cx="625475" cy="206375"/>
          </a:xfrm>
          <a:custGeom>
            <a:avLst/>
            <a:gdLst/>
            <a:ahLst/>
            <a:cxnLst>
              <a:cxn ang="0">
                <a:pos x="82" y="9"/>
              </a:cxn>
              <a:cxn ang="0">
                <a:pos x="127" y="27"/>
              </a:cxn>
              <a:cxn ang="0">
                <a:pos x="151" y="50"/>
              </a:cxn>
              <a:cxn ang="0">
                <a:pos x="0" y="50"/>
              </a:cxn>
              <a:cxn ang="0">
                <a:pos x="35" y="18"/>
              </a:cxn>
              <a:cxn ang="0">
                <a:pos x="82" y="9"/>
              </a:cxn>
            </a:cxnLst>
            <a:rect l="0" t="0" r="r" b="b"/>
            <a:pathLst>
              <a:path w="151" h="50">
                <a:moveTo>
                  <a:pt x="82" y="9"/>
                </a:moveTo>
                <a:cubicBezTo>
                  <a:pt x="98" y="4"/>
                  <a:pt x="113" y="9"/>
                  <a:pt x="127" y="27"/>
                </a:cubicBezTo>
                <a:cubicBezTo>
                  <a:pt x="139" y="26"/>
                  <a:pt x="147" y="33"/>
                  <a:pt x="151" y="50"/>
                </a:cubicBezTo>
                <a:cubicBezTo>
                  <a:pt x="0" y="50"/>
                  <a:pt x="0" y="50"/>
                  <a:pt x="0" y="50"/>
                </a:cubicBezTo>
                <a:cubicBezTo>
                  <a:pt x="3" y="33"/>
                  <a:pt x="15" y="22"/>
                  <a:pt x="35" y="18"/>
                </a:cubicBezTo>
                <a:cubicBezTo>
                  <a:pt x="49" y="3"/>
                  <a:pt x="65" y="0"/>
                  <a:pt x="82"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9" name="Group 234">
            <a:extLst>
              <a:ext uri="{C183D7F6-B498-43B3-948B-1728B52AA6E4}">
                <adec:decorative xmlns:adec="http://schemas.microsoft.com/office/drawing/2017/decorative" val="1"/>
              </a:ext>
            </a:extLst>
          </p:cNvPr>
          <p:cNvGrpSpPr/>
          <p:nvPr/>
        </p:nvGrpSpPr>
        <p:grpSpPr>
          <a:xfrm>
            <a:off x="6403371" y="744540"/>
            <a:ext cx="2868613" cy="3190876"/>
            <a:chOff x="5818187" y="438150"/>
            <a:chExt cx="2868613" cy="3190876"/>
          </a:xfrm>
        </p:grpSpPr>
        <p:grpSp>
          <p:nvGrpSpPr>
            <p:cNvPr id="110" name="Group 198"/>
            <p:cNvGrpSpPr/>
            <p:nvPr/>
          </p:nvGrpSpPr>
          <p:grpSpPr>
            <a:xfrm>
              <a:off x="6153150" y="604838"/>
              <a:ext cx="2290763" cy="3024188"/>
              <a:chOff x="6153150" y="604838"/>
              <a:chExt cx="2290763" cy="3024188"/>
            </a:xfrm>
            <a:solidFill>
              <a:schemeClr val="tx1">
                <a:lumMod val="75000"/>
                <a:lumOff val="25000"/>
              </a:schemeClr>
            </a:solidFill>
          </p:grpSpPr>
          <p:sp>
            <p:nvSpPr>
              <p:cNvPr id="146" name="Freeform 122"/>
              <p:cNvSpPr>
                <a:spLocks/>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23"/>
              <p:cNvSpPr>
                <a:spLocks/>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
              <p:cNvSpPr>
                <a:spLocks/>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5"/>
              <p:cNvSpPr>
                <a:spLocks/>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6"/>
              <p:cNvSpPr>
                <a:spLocks/>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7"/>
              <p:cNvSpPr>
                <a:spLocks/>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8"/>
              <p:cNvSpPr>
                <a:spLocks/>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9"/>
              <p:cNvSpPr>
                <a:spLocks/>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0"/>
              <p:cNvSpPr>
                <a:spLocks/>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31"/>
              <p:cNvSpPr>
                <a:spLocks/>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2"/>
              <p:cNvSpPr>
                <a:spLocks/>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33"/>
              <p:cNvSpPr>
                <a:spLocks/>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4"/>
              <p:cNvSpPr>
                <a:spLocks/>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35"/>
              <p:cNvSpPr>
                <a:spLocks/>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36"/>
              <p:cNvSpPr>
                <a:spLocks/>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7"/>
              <p:cNvSpPr>
                <a:spLocks/>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8"/>
              <p:cNvSpPr>
                <a:spLocks/>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9"/>
              <p:cNvSpPr>
                <a:spLocks/>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40"/>
              <p:cNvSpPr>
                <a:spLocks/>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41"/>
              <p:cNvSpPr>
                <a:spLocks/>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42"/>
              <p:cNvSpPr>
                <a:spLocks/>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43"/>
              <p:cNvSpPr>
                <a:spLocks/>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44"/>
              <p:cNvSpPr>
                <a:spLocks/>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45"/>
              <p:cNvSpPr>
                <a:spLocks/>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46"/>
              <p:cNvSpPr>
                <a:spLocks/>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47"/>
              <p:cNvSpPr>
                <a:spLocks/>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48"/>
              <p:cNvSpPr>
                <a:spLocks/>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49"/>
              <p:cNvSpPr>
                <a:spLocks/>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 name="Group 199"/>
            <p:cNvGrpSpPr/>
            <p:nvPr/>
          </p:nvGrpSpPr>
          <p:grpSpPr>
            <a:xfrm>
              <a:off x="5818187" y="438150"/>
              <a:ext cx="2868613" cy="1981201"/>
              <a:chOff x="5818187" y="438150"/>
              <a:chExt cx="2868613" cy="1981201"/>
            </a:xfrm>
            <a:solidFill>
              <a:schemeClr val="accent5"/>
            </a:solidFill>
          </p:grpSpPr>
          <p:sp>
            <p:nvSpPr>
              <p:cNvPr id="112" name="Freeform 150"/>
              <p:cNvSpPr>
                <a:spLocks/>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1"/>
              <p:cNvSpPr>
                <a:spLocks/>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52"/>
              <p:cNvSpPr>
                <a:spLocks/>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3"/>
              <p:cNvSpPr>
                <a:spLocks/>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54"/>
              <p:cNvSpPr>
                <a:spLocks/>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55"/>
              <p:cNvSpPr>
                <a:spLocks/>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57"/>
              <p:cNvSpPr>
                <a:spLocks/>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58"/>
              <p:cNvSpPr>
                <a:spLocks/>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59"/>
              <p:cNvSpPr>
                <a:spLocks/>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60"/>
              <p:cNvSpPr>
                <a:spLocks/>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61"/>
              <p:cNvSpPr>
                <a:spLocks/>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62"/>
              <p:cNvSpPr>
                <a:spLocks/>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63"/>
              <p:cNvSpPr>
                <a:spLocks/>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65"/>
              <p:cNvSpPr>
                <a:spLocks/>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6"/>
              <p:cNvSpPr>
                <a:spLocks/>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7"/>
              <p:cNvSpPr>
                <a:spLocks/>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68"/>
              <p:cNvSpPr>
                <a:spLocks/>
              </p:cNvSpPr>
              <p:nvPr/>
            </p:nvSpPr>
            <p:spPr bwMode="auto">
              <a:xfrm>
                <a:off x="8377237" y="1387476"/>
                <a:ext cx="309563" cy="269875"/>
              </a:xfrm>
              <a:custGeom>
                <a:avLst/>
                <a:gdLst/>
                <a:ahLst/>
                <a:cxnLst>
                  <a:cxn ang="0">
                    <a:pos x="2" y="41"/>
                  </a:cxn>
                  <a:cxn ang="0">
                    <a:pos x="4" y="35"/>
                  </a:cxn>
                  <a:cxn ang="0">
                    <a:pos x="4" y="34"/>
                  </a:cxn>
                  <a:cxn ang="0">
                    <a:pos x="5" y="30"/>
                  </a:cxn>
                  <a:cxn ang="0">
                    <a:pos x="15" y="16"/>
                  </a:cxn>
                  <a:cxn ang="0">
                    <a:pos x="26" y="8"/>
                  </a:cxn>
                  <a:cxn ang="0">
                    <a:pos x="38" y="3"/>
                  </a:cxn>
                  <a:cxn ang="0">
                    <a:pos x="61" y="0"/>
                  </a:cxn>
                  <a:cxn ang="0">
                    <a:pos x="75" y="0"/>
                  </a:cxn>
                  <a:cxn ang="0">
                    <a:pos x="75" y="0"/>
                  </a:cxn>
                  <a:cxn ang="0">
                    <a:pos x="67" y="12"/>
                  </a:cxn>
                  <a:cxn ang="0">
                    <a:pos x="61" y="29"/>
                  </a:cxn>
                  <a:cxn ang="0">
                    <a:pos x="58" y="38"/>
                  </a:cxn>
                  <a:cxn ang="0">
                    <a:pos x="49" y="50"/>
                  </a:cxn>
                  <a:cxn ang="0">
                    <a:pos x="37" y="60"/>
                  </a:cxn>
                  <a:cxn ang="0">
                    <a:pos x="23" y="64"/>
                  </a:cxn>
                  <a:cxn ang="0">
                    <a:pos x="7" y="64"/>
                  </a:cxn>
                  <a:cxn ang="0">
                    <a:pos x="41" y="28"/>
                  </a:cxn>
                  <a:cxn ang="0">
                    <a:pos x="0" y="62"/>
                  </a:cxn>
                  <a:cxn ang="0">
                    <a:pos x="2" y="41"/>
                  </a:cxn>
                </a:cxnLst>
                <a:rect l="0" t="0" r="r" b="b"/>
                <a:pathLst>
                  <a:path w="75" h="65">
                    <a:moveTo>
                      <a:pt x="2" y="41"/>
                    </a:moveTo>
                    <a:cubicBezTo>
                      <a:pt x="3" y="39"/>
                      <a:pt x="3" y="37"/>
                      <a:pt x="4" y="35"/>
                    </a:cubicBezTo>
                    <a:cubicBezTo>
                      <a:pt x="4" y="35"/>
                      <a:pt x="4" y="34"/>
                      <a:pt x="4" y="34"/>
                    </a:cubicBezTo>
                    <a:cubicBezTo>
                      <a:pt x="4" y="33"/>
                      <a:pt x="5" y="32"/>
                      <a:pt x="5" y="30"/>
                    </a:cubicBezTo>
                    <a:cubicBezTo>
                      <a:pt x="8" y="25"/>
                      <a:pt x="11" y="20"/>
                      <a:pt x="15" y="16"/>
                    </a:cubicBezTo>
                    <a:cubicBezTo>
                      <a:pt x="18" y="13"/>
                      <a:pt x="22" y="10"/>
                      <a:pt x="26" y="8"/>
                    </a:cubicBezTo>
                    <a:cubicBezTo>
                      <a:pt x="30" y="6"/>
                      <a:pt x="34" y="4"/>
                      <a:pt x="38" y="3"/>
                    </a:cubicBezTo>
                    <a:cubicBezTo>
                      <a:pt x="42" y="1"/>
                      <a:pt x="50" y="1"/>
                      <a:pt x="61" y="0"/>
                    </a:cubicBezTo>
                    <a:cubicBezTo>
                      <a:pt x="75" y="0"/>
                      <a:pt x="75" y="0"/>
                      <a:pt x="75" y="0"/>
                    </a:cubicBezTo>
                    <a:cubicBezTo>
                      <a:pt x="75" y="0"/>
                      <a:pt x="75" y="0"/>
                      <a:pt x="75" y="0"/>
                    </a:cubicBezTo>
                    <a:cubicBezTo>
                      <a:pt x="71" y="3"/>
                      <a:pt x="68" y="7"/>
                      <a:pt x="67" y="12"/>
                    </a:cubicBezTo>
                    <a:cubicBezTo>
                      <a:pt x="65" y="18"/>
                      <a:pt x="63" y="24"/>
                      <a:pt x="61" y="29"/>
                    </a:cubicBezTo>
                    <a:cubicBezTo>
                      <a:pt x="60" y="32"/>
                      <a:pt x="59" y="35"/>
                      <a:pt x="58" y="38"/>
                    </a:cubicBezTo>
                    <a:cubicBezTo>
                      <a:pt x="56" y="42"/>
                      <a:pt x="53" y="46"/>
                      <a:pt x="49" y="50"/>
                    </a:cubicBezTo>
                    <a:cubicBezTo>
                      <a:pt x="46" y="54"/>
                      <a:pt x="42" y="57"/>
                      <a:pt x="37" y="60"/>
                    </a:cubicBezTo>
                    <a:cubicBezTo>
                      <a:pt x="33" y="62"/>
                      <a:pt x="28" y="64"/>
                      <a:pt x="23" y="64"/>
                    </a:cubicBezTo>
                    <a:cubicBezTo>
                      <a:pt x="17" y="65"/>
                      <a:pt x="12" y="65"/>
                      <a:pt x="7" y="64"/>
                    </a:cubicBezTo>
                    <a:cubicBezTo>
                      <a:pt x="16" y="50"/>
                      <a:pt x="27" y="38"/>
                      <a:pt x="41" y="28"/>
                    </a:cubicBezTo>
                    <a:cubicBezTo>
                      <a:pt x="22" y="36"/>
                      <a:pt x="9" y="47"/>
                      <a:pt x="0" y="62"/>
                    </a:cubicBezTo>
                    <a:cubicBezTo>
                      <a:pt x="0" y="53"/>
                      <a:pt x="1" y="46"/>
                      <a:pt x="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69"/>
              <p:cNvSpPr>
                <a:spLocks/>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0"/>
              <p:cNvSpPr>
                <a:spLocks/>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1"/>
              <p:cNvSpPr>
                <a:spLocks/>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2"/>
              <p:cNvSpPr>
                <a:spLocks/>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3"/>
              <p:cNvSpPr>
                <a:spLocks/>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4"/>
              <p:cNvSpPr>
                <a:spLocks/>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5"/>
              <p:cNvSpPr>
                <a:spLocks/>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76"/>
              <p:cNvSpPr>
                <a:spLocks/>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7"/>
              <p:cNvSpPr>
                <a:spLocks/>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78"/>
              <p:cNvSpPr>
                <a:spLocks/>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79"/>
              <p:cNvSpPr>
                <a:spLocks/>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0"/>
              <p:cNvSpPr>
                <a:spLocks/>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1"/>
              <p:cNvSpPr>
                <a:spLocks/>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2"/>
              <p:cNvSpPr>
                <a:spLocks/>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3"/>
              <p:cNvSpPr>
                <a:spLocks/>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4"/>
              <p:cNvSpPr>
                <a:spLocks/>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5"/>
              <p:cNvSpPr>
                <a:spLocks/>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96">
            <a:extLst>
              <a:ext uri="{C183D7F6-B498-43B3-948B-1728B52AA6E4}">
                <adec:decorative xmlns:adec="http://schemas.microsoft.com/office/drawing/2017/decorative" val="1"/>
              </a:ext>
            </a:extLst>
          </p:cNvPr>
          <p:cNvGrpSpPr/>
          <p:nvPr/>
        </p:nvGrpSpPr>
        <p:grpSpPr>
          <a:xfrm>
            <a:off x="898299" y="3138715"/>
            <a:ext cx="273050" cy="622300"/>
            <a:chOff x="825500" y="2846388"/>
            <a:chExt cx="273050" cy="622300"/>
          </a:xfrm>
          <a:solidFill>
            <a:schemeClr val="accent4">
              <a:lumMod val="40000"/>
              <a:lumOff val="60000"/>
            </a:schemeClr>
          </a:solidFill>
        </p:grpSpPr>
        <p:sp>
          <p:nvSpPr>
            <p:cNvPr id="175" name="Freeform 101"/>
            <p:cNvSpPr>
              <a:spLocks/>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2"/>
            <p:cNvSpPr>
              <a:spLocks/>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03"/>
            <p:cNvSpPr>
              <a:spLocks/>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04"/>
            <p:cNvSpPr>
              <a:spLocks/>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0" name="TextBox 179"/>
          <p:cNvSpPr txBox="1"/>
          <p:nvPr/>
        </p:nvSpPr>
        <p:spPr>
          <a:xfrm flipH="1">
            <a:off x="294349" y="3926144"/>
            <a:ext cx="1422962" cy="276999"/>
          </a:xfrm>
          <a:prstGeom prst="rect">
            <a:avLst/>
          </a:prstGeom>
          <a:noFill/>
        </p:spPr>
        <p:txBody>
          <a:bodyPr wrap="square" rtlCol="0">
            <a:spAutoFit/>
          </a:bodyPr>
          <a:lstStyle/>
          <a:p>
            <a:pPr algn="ct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The Commitment</a:t>
            </a:r>
          </a:p>
        </p:txBody>
      </p:sp>
      <p:sp>
        <p:nvSpPr>
          <p:cNvPr id="182" name="TextBox 181"/>
          <p:cNvSpPr txBox="1"/>
          <p:nvPr/>
        </p:nvSpPr>
        <p:spPr>
          <a:xfrm flipH="1">
            <a:off x="2049810" y="3920399"/>
            <a:ext cx="1422962" cy="276999"/>
          </a:xfrm>
          <a:prstGeom prst="rect">
            <a:avLst/>
          </a:prstGeom>
          <a:noFill/>
        </p:spPr>
        <p:txBody>
          <a:bodyPr wrap="square" rtlCol="0">
            <a:spAutoFit/>
          </a:bodyPr>
          <a:lstStyle/>
          <a:p>
            <a:pPr algn="ct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Standards Emerge</a:t>
            </a:r>
          </a:p>
        </p:txBody>
      </p:sp>
      <p:sp>
        <p:nvSpPr>
          <p:cNvPr id="184" name="TextBox 183"/>
          <p:cNvSpPr txBox="1"/>
          <p:nvPr/>
        </p:nvSpPr>
        <p:spPr>
          <a:xfrm flipH="1">
            <a:off x="3753362" y="3920399"/>
            <a:ext cx="1422962" cy="461665"/>
          </a:xfrm>
          <a:prstGeom prst="rect">
            <a:avLst/>
          </a:prstGeom>
          <a:noFill/>
        </p:spPr>
        <p:txBody>
          <a:bodyPr wrap="square" rtlCol="0">
            <a:spAutoFit/>
          </a:bodyPr>
          <a:lstStyle/>
          <a:p>
            <a:pPr algn="ct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Improved Data Quality</a:t>
            </a:r>
          </a:p>
        </p:txBody>
      </p:sp>
      <p:sp>
        <p:nvSpPr>
          <p:cNvPr id="186" name="TextBox 185"/>
          <p:cNvSpPr txBox="1"/>
          <p:nvPr/>
        </p:nvSpPr>
        <p:spPr>
          <a:xfrm flipH="1">
            <a:off x="5354032" y="3905548"/>
            <a:ext cx="1422962" cy="461665"/>
          </a:xfrm>
          <a:prstGeom prst="rect">
            <a:avLst/>
          </a:prstGeom>
          <a:noFill/>
        </p:spPr>
        <p:txBody>
          <a:bodyPr wrap="square" rtlCol="0">
            <a:spAutoFit/>
          </a:bodyPr>
          <a:lstStyle/>
          <a:p>
            <a:pPr algn="ct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Reports &amp; Dashboards</a:t>
            </a:r>
          </a:p>
        </p:txBody>
      </p:sp>
      <p:sp>
        <p:nvSpPr>
          <p:cNvPr id="188" name="TextBox 187"/>
          <p:cNvSpPr txBox="1"/>
          <p:nvPr/>
        </p:nvSpPr>
        <p:spPr>
          <a:xfrm flipH="1">
            <a:off x="7170679" y="3920399"/>
            <a:ext cx="1422962" cy="461665"/>
          </a:xfrm>
          <a:prstGeom prst="rect">
            <a:avLst/>
          </a:prstGeom>
          <a:noFill/>
        </p:spPr>
        <p:txBody>
          <a:bodyPr wrap="square" rtlCol="0">
            <a:spAutoFit/>
          </a:bodyPr>
          <a:lstStyle/>
          <a:p>
            <a:pPr algn="ct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Data for Decision-Making</a:t>
            </a:r>
          </a:p>
        </p:txBody>
      </p:sp>
      <p:pic>
        <p:nvPicPr>
          <p:cNvPr id="7" name="Graphic 6" descr="Marker with solid fill">
            <a:extLst>
              <a:ext uri="{FF2B5EF4-FFF2-40B4-BE49-F238E27FC236}">
                <a16:creationId xmlns:a16="http://schemas.microsoft.com/office/drawing/2014/main" id="{E4D3F65B-C437-2472-AFFC-5EAC9094D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1442" y="2974191"/>
            <a:ext cx="914400" cy="914400"/>
          </a:xfrm>
          <a:prstGeom prst="rect">
            <a:avLst/>
          </a:prstGeom>
        </p:spPr>
      </p:pic>
      <p:sp>
        <p:nvSpPr>
          <p:cNvPr id="8" name="TextBox 7">
            <a:extLst>
              <a:ext uri="{FF2B5EF4-FFF2-40B4-BE49-F238E27FC236}">
                <a16:creationId xmlns:a16="http://schemas.microsoft.com/office/drawing/2014/main" id="{36C23866-33DA-F34C-1C9F-55DB4E7D7042}"/>
              </a:ext>
            </a:extLst>
          </p:cNvPr>
          <p:cNvSpPr txBox="1"/>
          <p:nvPr/>
        </p:nvSpPr>
        <p:spPr>
          <a:xfrm rot="20294762" flipH="1">
            <a:off x="1417750" y="2747000"/>
            <a:ext cx="1422962" cy="461665"/>
          </a:xfrm>
          <a:prstGeom prst="rect">
            <a:avLst/>
          </a:prstGeom>
          <a:noFill/>
        </p:spPr>
        <p:txBody>
          <a:bodyPr wrap="square" rtlCol="0">
            <a:spAutoFit/>
          </a:bodyPr>
          <a:lstStyle/>
          <a:p>
            <a:pPr algn="ctr"/>
            <a:r>
              <a:rPr lang="en-US" sz="1200" dirty="0">
                <a:solidFill>
                  <a:srgbClr val="FF0000"/>
                </a:solidFill>
                <a:latin typeface="MV Boli" panose="02000500030200090000" pitchFamily="2" charset="0"/>
                <a:ea typeface="Lato Regular" panose="020F0502020204030203" pitchFamily="34" charset="0"/>
                <a:cs typeface="MV Boli" panose="02000500030200090000" pitchFamily="2" charset="0"/>
              </a:rPr>
              <a:t>We are </a:t>
            </a:r>
            <a:br>
              <a:rPr lang="en-US" sz="1200" dirty="0">
                <a:solidFill>
                  <a:srgbClr val="FF0000"/>
                </a:solidFill>
                <a:latin typeface="MV Boli" panose="02000500030200090000" pitchFamily="2" charset="0"/>
                <a:ea typeface="Lato Regular" panose="020F0502020204030203" pitchFamily="34" charset="0"/>
                <a:cs typeface="MV Boli" panose="02000500030200090000" pitchFamily="2" charset="0"/>
              </a:rPr>
            </a:br>
            <a:r>
              <a:rPr lang="en-US" sz="1200" dirty="0">
                <a:solidFill>
                  <a:srgbClr val="FF0000"/>
                </a:solidFill>
                <a:latin typeface="MV Boli" panose="02000500030200090000" pitchFamily="2" charset="0"/>
                <a:ea typeface="Lato Regular" panose="020F0502020204030203" pitchFamily="34" charset="0"/>
                <a:cs typeface="MV Boli" panose="02000500030200090000" pitchFamily="2" charset="0"/>
              </a:rPr>
              <a:t>here!</a:t>
            </a:r>
          </a:p>
        </p:txBody>
      </p:sp>
    </p:spTree>
    <p:extLst>
      <p:ext uri="{BB962C8B-B14F-4D97-AF65-F5344CB8AC3E}">
        <p14:creationId xmlns:p14="http://schemas.microsoft.com/office/powerpoint/2010/main" val="22631651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par>
                                <p:cTn id="16" presetID="42" presetClass="path" presetSubtype="0" accel="50000" decel="50000" fill="hold" nodeType="withEffect">
                                  <p:stCondLst>
                                    <p:cond delay="0"/>
                                  </p:stCondLst>
                                  <p:childTnLst>
                                    <p:animMotion origin="layout" path="M -0.00017 -0.01451 L -0.00017 0.01913 " pathEditMode="relative" rAng="0" ptsTypes="AA">
                                      <p:cBhvr>
                                        <p:cTn id="17" dur="750" fill="hold"/>
                                        <p:tgtEl>
                                          <p:spTgt spid="174"/>
                                        </p:tgtEl>
                                        <p:attrNameLst>
                                          <p:attrName>ppt_x</p:attrName>
                                          <p:attrName>ppt_y</p:attrName>
                                        </p:attrNameLst>
                                      </p:cBhvr>
                                      <p:rCtr x="0" y="1667"/>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500"/>
                                        <p:tgtEl>
                                          <p:spTgt spid="54"/>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fade">
                                      <p:cBhvr>
                                        <p:cTn id="44" dur="500"/>
                                        <p:tgtEl>
                                          <p:spTgt spid="186"/>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down)">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fade">
                                      <p:cBhvr>
                                        <p:cTn id="53" dur="500"/>
                                        <p:tgtEl>
                                          <p:spTgt spid="188"/>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wipe(down)">
                                      <p:cBhvr>
                                        <p:cTn id="57" dur="500"/>
                                        <p:tgtEl>
                                          <p:spTgt spid="10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42" presetClass="path" presetSubtype="0" accel="50000" decel="50000" fill="hold" nodeType="withEffect">
                                  <p:stCondLst>
                                    <p:cond delay="0"/>
                                  </p:stCondLst>
                                  <p:childTnLst>
                                    <p:animMotion origin="layout" path="M -0.08698 -0.0034 L -8.33333E-7 -3.45679E-6 " pathEditMode="relative" rAng="0" ptsTypes="AA">
                                      <p:cBhvr>
                                        <p:cTn id="64" dur="2000" fill="hold"/>
                                        <p:tgtEl>
                                          <p:spTgt spid="7"/>
                                        </p:tgtEl>
                                        <p:attrNameLst>
                                          <p:attrName>ppt_x</p:attrName>
                                          <p:attrName>ppt_y</p:attrName>
                                        </p:attrNameLst>
                                      </p:cBhvr>
                                      <p:rCtr x="4288" y="-31"/>
                                    </p:animMotion>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8" grpId="0" animBg="1"/>
      <p:bldP spid="180" grpId="0"/>
      <p:bldP spid="182" grpId="0"/>
      <p:bldP spid="184" grpId="0"/>
      <p:bldP spid="186" grpId="0"/>
      <p:bldP spid="188"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00DFC-EC75-9281-9C40-EB64CAFCD17C}"/>
              </a:ext>
            </a:extLst>
          </p:cNvPr>
          <p:cNvSpPr/>
          <p:nvPr/>
        </p:nvSpPr>
        <p:spPr>
          <a:xfrm>
            <a:off x="653143" y="1838848"/>
            <a:ext cx="5948624" cy="14470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AA6A37-B5C3-63B4-1F23-4FE7AA891EBA}"/>
              </a:ext>
            </a:extLst>
          </p:cNvPr>
          <p:cNvSpPr>
            <a:spLocks noGrp="1"/>
          </p:cNvSpPr>
          <p:nvPr>
            <p:ph type="ctrTitle"/>
          </p:nvPr>
        </p:nvSpPr>
        <p:spPr>
          <a:xfrm>
            <a:off x="850810" y="2425920"/>
            <a:ext cx="5750957" cy="1211700"/>
          </a:xfrm>
        </p:spPr>
        <p:txBody>
          <a:bodyPr>
            <a:normAutofit/>
          </a:bodyPr>
          <a:lstStyle/>
          <a:p>
            <a:pPr rtl="0">
              <a:spcBef>
                <a:spcPts val="0"/>
              </a:spcBef>
              <a:spcAft>
                <a:spcPts val="0"/>
              </a:spcAft>
            </a:pPr>
            <a:r>
              <a:rPr lang="en-US" dirty="0"/>
              <a:t>P-20W Data Governance Overview</a:t>
            </a:r>
          </a:p>
        </p:txBody>
      </p:sp>
    </p:spTree>
    <p:extLst>
      <p:ext uri="{BB962C8B-B14F-4D97-AF65-F5344CB8AC3E}">
        <p14:creationId xmlns:p14="http://schemas.microsoft.com/office/powerpoint/2010/main" val="4248741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CB22-061D-E5D1-6F85-53A42F2FCE1D}"/>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4383A0D8-39F1-BA5F-6C83-C8D401B31FE1}"/>
              </a:ext>
            </a:extLst>
          </p:cNvPr>
          <p:cNvSpPr>
            <a:spLocks noGrp="1"/>
          </p:cNvSpPr>
          <p:nvPr>
            <p:ph type="body" idx="1"/>
          </p:nvPr>
        </p:nvSpPr>
        <p:spPr/>
        <p:txBody>
          <a:bodyPr/>
          <a:lstStyle/>
          <a:p>
            <a:endParaRPr lang="en-US" dirty="0"/>
          </a:p>
        </p:txBody>
      </p:sp>
      <p:pic>
        <p:nvPicPr>
          <p:cNvPr id="4" name="Online Media 3" descr="Introduction to Data Governance">
            <a:hlinkClick r:id="" action="ppaction://media"/>
            <a:extLst>
              <a:ext uri="{FF2B5EF4-FFF2-40B4-BE49-F238E27FC236}">
                <a16:creationId xmlns:a16="http://schemas.microsoft.com/office/drawing/2014/main" id="{803875AB-E089-E6D4-1DFE-D60B7CE943AD}"/>
              </a:ext>
            </a:extLst>
          </p:cNvPr>
          <p:cNvPicPr>
            <a:picLocks noRot="1" noChangeAspect="1"/>
          </p:cNvPicPr>
          <p:nvPr>
            <a:videoFile r:link="rId1"/>
          </p:nvPr>
        </p:nvPicPr>
        <p:blipFill>
          <a:blip r:embed="rId3"/>
          <a:stretch>
            <a:fillRect/>
          </a:stretch>
        </p:blipFill>
        <p:spPr>
          <a:xfrm>
            <a:off x="875075" y="391350"/>
            <a:ext cx="7393850" cy="4177525"/>
          </a:xfrm>
          <a:prstGeom prst="rect">
            <a:avLst/>
          </a:prstGeom>
        </p:spPr>
      </p:pic>
    </p:spTree>
    <p:extLst>
      <p:ext uri="{BB962C8B-B14F-4D97-AF65-F5344CB8AC3E}">
        <p14:creationId xmlns:p14="http://schemas.microsoft.com/office/powerpoint/2010/main" val="33769267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o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6851</TotalTime>
  <Words>1700</Words>
  <Application>Microsoft Office PowerPoint</Application>
  <PresentationFormat>On-screen Show (16:9)</PresentationFormat>
  <Paragraphs>259</Paragraphs>
  <Slides>46</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Helvetica Neue</vt:lpstr>
      <vt:lpstr>MV Boli</vt:lpstr>
      <vt:lpstr>Lato</vt:lpstr>
      <vt:lpstr>Calibri</vt:lpstr>
      <vt:lpstr>Lato Regular</vt:lpstr>
      <vt:lpstr>Montserrat</vt:lpstr>
      <vt:lpstr>Times New Roman</vt:lpstr>
      <vt:lpstr>Playfair Display</vt:lpstr>
      <vt:lpstr>Coral</vt:lpstr>
      <vt:lpstr>Please sign-in</vt:lpstr>
      <vt:lpstr>Connections before content</vt:lpstr>
      <vt:lpstr>PowerPoint Presentation</vt:lpstr>
      <vt:lpstr>Welcome, Introductions and Meeting Objectives</vt:lpstr>
      <vt:lpstr>Introductions</vt:lpstr>
      <vt:lpstr>Meeting Objectives</vt:lpstr>
      <vt:lpstr>P-20W Data Governance Program</vt:lpstr>
      <vt:lpstr>P-20W Data Governance Overview</vt:lpstr>
      <vt:lpstr>PowerPoint Presentation</vt:lpstr>
      <vt:lpstr>P-20W Data Governance Scope</vt:lpstr>
      <vt:lpstr>Activity Slide – Whose Role is it anyway? </vt:lpstr>
      <vt:lpstr>Executive Leadership</vt:lpstr>
      <vt:lpstr>DGC</vt:lpstr>
      <vt:lpstr>Both</vt:lpstr>
      <vt:lpstr>End of Activity</vt:lpstr>
      <vt:lpstr>P-20W Data Governance Structure </vt:lpstr>
      <vt:lpstr>P-20W Data Governance Structure: Executive Leadership Representatives</vt:lpstr>
      <vt:lpstr>P-20W Data Governance Structure </vt:lpstr>
      <vt:lpstr>P-20W Data Governance Structure: Data Governance Representatives</vt:lpstr>
      <vt:lpstr>Two Distinct Groups </vt:lpstr>
      <vt:lpstr>P-20W Data Governance Structure </vt:lpstr>
      <vt:lpstr>Role of the CNMI SLDS Program</vt:lpstr>
      <vt:lpstr>Break</vt:lpstr>
      <vt:lpstr>P-20W Data Governance Operations</vt:lpstr>
      <vt:lpstr>Meeting Cadence, Management and Efficacy</vt:lpstr>
      <vt:lpstr>Activity Slide – Identifying a decision-making process</vt:lpstr>
      <vt:lpstr>Majority Rules</vt:lpstr>
      <vt:lpstr>Consensus Decision-Making</vt:lpstr>
      <vt:lpstr>Proxy Rules</vt:lpstr>
      <vt:lpstr>Agency Table Talk— How will you agree to coordinate and communicate with each other </vt:lpstr>
      <vt:lpstr>Shared Google Drive: _P-20W Data Governance Committee</vt:lpstr>
      <vt:lpstr>Commit to Next Steps and Timeline</vt:lpstr>
      <vt:lpstr>Within 6-9 months…</vt:lpstr>
      <vt:lpstr>Within 6-9 months…</vt:lpstr>
      <vt:lpstr>Next Steps and Timeline </vt:lpstr>
      <vt:lpstr>Disclaimer: The research reported here was supported by the Institute of Education Sciences, U.S. Department of Education, through Grant Award 84.372A  to CNMI Public School System. The opinions expressed are those of the authors and do not represent the views of the Institute or the U.S. Department of Education.</vt:lpstr>
      <vt:lpstr>Additional Program Information (if needed)</vt:lpstr>
      <vt:lpstr>Planned Expansion (P20W)</vt:lpstr>
      <vt:lpstr>PowerPoint Presentation</vt:lpstr>
      <vt:lpstr>\</vt:lpstr>
      <vt:lpstr>\</vt:lpstr>
      <vt:lpstr>\</vt:lpstr>
      <vt:lpstr>\</vt:lpstr>
      <vt:lpstr>PowerPoint Presentation</vt:lpstr>
      <vt:lpstr>PowerPoint Presentation</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Chatis</dc:creator>
  <cp:lastModifiedBy>Corey Chatis</cp:lastModifiedBy>
  <cp:revision>20</cp:revision>
  <cp:lastPrinted>2024-03-19T13:30:55Z</cp:lastPrinted>
  <dcterms:modified xsi:type="dcterms:W3CDTF">2024-03-19T18:40:26Z</dcterms:modified>
</cp:coreProperties>
</file>