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Poppins Bold" charset="1" panose="00000800000000000000"/>
      <p:regular r:id="rId14"/>
    </p:embeddedFont>
    <p:embeddedFont>
      <p:font typeface="Poppins" charset="1" panose="00000500000000000000"/>
      <p:regular r:id="rId15"/>
    </p:embeddedFont>
    <p:embeddedFont>
      <p:font typeface="Poppins Semi-Bold" charset="1" panose="00000700000000000000"/>
      <p:regular r:id="rId16"/>
    </p:embeddedFont>
    <p:embeddedFont>
      <p:font typeface="Poppins Medium Bold" charset="1" panose="02000000000000000000"/>
      <p:regular r:id="rId17"/>
    </p:embeddedFont>
    <p:embeddedFont>
      <p:font typeface="Canva Sans Bold" charset="1" panose="020B0803030501040103"/>
      <p:regular r:id="rId18"/>
    </p:embeddedFont>
    <p:embeddedFont>
      <p:font typeface="Poppins Medium" charset="1" panose="00000600000000000000"/>
      <p:regular r:id="rId19"/>
    </p:embeddedFont>
    <p:embeddedFont>
      <p:font typeface="Montserrat Bold" charset="1" panose="00000800000000000000"/>
      <p:regular r:id="rId20"/>
    </p:embeddedFont>
    <p:embeddedFont>
      <p:font typeface="Montserrat" charset="1" panose="00000500000000000000"/>
      <p:regular r:id="rId21"/>
    </p:embeddedFont>
    <p:embeddedFont>
      <p:font typeface="Canva Sans" charset="1" panose="020B0503030501040103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https://docs.google.com/spreadsheets/d/1kS5lkvTBOqwQwYcBQtnGg3WXY78fGv04/edit?usp=sharing&amp;ouid=100199232100763556940&amp;rtpof=true&amp;sd=true" TargetMode="External" Type="http://schemas.openxmlformats.org/officeDocument/2006/relationships/hyperlink"/><Relationship Id="rId7" Target="https://docs.google.com/presentation/d/1pBSh2rWCDGIDgr3D_ZGw5TMrIT_CowTo/edit?usp=sharing&amp;ouid=100199232100763556940&amp;rtpof=true&amp;sd=true" TargetMode="External" Type="http://schemas.openxmlformats.org/officeDocument/2006/relationships/hyperlink"/><Relationship Id="rId8" Target="../media/image2.png" Type="http://schemas.openxmlformats.org/officeDocument/2006/relationships/image"/><Relationship Id="rId9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19686" y="-133089"/>
            <a:ext cx="9082890" cy="10553179"/>
            <a:chOff x="0" y="0"/>
            <a:chExt cx="30222412" cy="3511464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965573" y="0"/>
              <a:ext cx="35187985" cy="35114610"/>
            </a:xfrm>
            <a:custGeom>
              <a:avLst/>
              <a:gdLst/>
              <a:ahLst/>
              <a:cxnLst/>
              <a:rect r="r" b="b" t="t" l="l"/>
              <a:pathLst>
                <a:path h="35114610" w="35187985">
                  <a:moveTo>
                    <a:pt x="9006675" y="0"/>
                  </a:moveTo>
                  <a:cubicBezTo>
                    <a:pt x="8986873" y="20066"/>
                    <a:pt x="0" y="9140444"/>
                    <a:pt x="8937049" y="25620472"/>
                  </a:cubicBezTo>
                  <a:cubicBezTo>
                    <a:pt x="8937049" y="25620472"/>
                    <a:pt x="13112164" y="31742379"/>
                    <a:pt x="13555725" y="35114610"/>
                  </a:cubicBezTo>
                  <a:lnTo>
                    <a:pt x="35187986" y="35114610"/>
                  </a:lnTo>
                  <a:lnTo>
                    <a:pt x="35187986" y="0"/>
                  </a:lnTo>
                  <a:close/>
                </a:path>
              </a:pathLst>
            </a:custGeom>
            <a:blipFill>
              <a:blip r:embed="rId2"/>
              <a:stretch>
                <a:fillRect l="-43" t="-7448" r="0" b="-7448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3085871" y="-133089"/>
            <a:ext cx="7658859" cy="15054268"/>
          </a:xfrm>
          <a:custGeom>
            <a:avLst/>
            <a:gdLst/>
            <a:ahLst/>
            <a:cxnLst/>
            <a:rect r="r" b="b" t="t" l="l"/>
            <a:pathLst>
              <a:path h="15054268" w="7658859">
                <a:moveTo>
                  <a:pt x="0" y="0"/>
                </a:moveTo>
                <a:lnTo>
                  <a:pt x="7658859" y="0"/>
                </a:lnTo>
                <a:lnTo>
                  <a:pt x="7658859" y="15054267"/>
                </a:lnTo>
                <a:lnTo>
                  <a:pt x="0" y="150542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088961" y="1812906"/>
            <a:ext cx="7594331" cy="246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77"/>
              </a:lnSpc>
            </a:pPr>
            <a:r>
              <a:rPr lang="en-US" sz="615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P20W </a:t>
            </a:r>
          </a:p>
          <a:p>
            <a:pPr algn="l">
              <a:lnSpc>
                <a:spcPts val="6277"/>
              </a:lnSpc>
            </a:pPr>
            <a:r>
              <a:rPr lang="en-US" sz="615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Data Governance </a:t>
            </a:r>
          </a:p>
          <a:p>
            <a:pPr algn="l">
              <a:lnSpc>
                <a:spcPts val="6277"/>
              </a:lnSpc>
            </a:pPr>
            <a:r>
              <a:rPr lang="en-US" sz="615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Committee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38176" y="4457286"/>
            <a:ext cx="5574444" cy="57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88"/>
              </a:lnSpc>
            </a:pPr>
            <a:r>
              <a:rPr lang="en-US" sz="3673" spc="157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Work Session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38176" y="5228230"/>
            <a:ext cx="5574444" cy="451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0"/>
              </a:lnSpc>
            </a:pPr>
            <a:r>
              <a:rPr lang="en-US" sz="2973" spc="127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July 3, 2024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534593" y="696729"/>
            <a:ext cx="4502664" cy="1242001"/>
            <a:chOff x="0" y="0"/>
            <a:chExt cx="6003552" cy="1656001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28796"/>
              <a:ext cx="6003552" cy="1627205"/>
              <a:chOff x="0" y="0"/>
              <a:chExt cx="5072279" cy="137479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5072279" cy="1374792"/>
              </a:xfrm>
              <a:custGeom>
                <a:avLst/>
                <a:gdLst/>
                <a:ahLst/>
                <a:cxnLst/>
                <a:rect r="r" b="b" t="t" l="l"/>
                <a:pathLst>
                  <a:path h="1374792" w="5072279">
                    <a:moveTo>
                      <a:pt x="0" y="0"/>
                    </a:moveTo>
                    <a:lnTo>
                      <a:pt x="0" y="1374792"/>
                    </a:lnTo>
                    <a:lnTo>
                      <a:pt x="5072279" y="1374792"/>
                    </a:lnTo>
                    <a:lnTo>
                      <a:pt x="5072279" y="0"/>
                    </a:lnTo>
                    <a:lnTo>
                      <a:pt x="0" y="0"/>
                    </a:lnTo>
                    <a:close/>
                    <a:moveTo>
                      <a:pt x="5011319" y="1313832"/>
                    </a:moveTo>
                    <a:lnTo>
                      <a:pt x="59690" y="1313832"/>
                    </a:lnTo>
                    <a:lnTo>
                      <a:pt x="59690" y="59690"/>
                    </a:lnTo>
                    <a:lnTo>
                      <a:pt x="5011319" y="59690"/>
                    </a:lnTo>
                    <a:lnTo>
                      <a:pt x="5011319" y="131383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Freeform 11" id="11"/>
            <p:cNvSpPr/>
            <p:nvPr/>
          </p:nvSpPr>
          <p:spPr>
            <a:xfrm flipH="false" flipV="false" rot="0">
              <a:off x="372460" y="0"/>
              <a:ext cx="1375813" cy="1595943"/>
            </a:xfrm>
            <a:custGeom>
              <a:avLst/>
              <a:gdLst/>
              <a:ahLst/>
              <a:cxnLst/>
              <a:rect r="r" b="b" t="t" l="l"/>
              <a:pathLst>
                <a:path h="1595943" w="1375813">
                  <a:moveTo>
                    <a:pt x="0" y="0"/>
                  </a:moveTo>
                  <a:lnTo>
                    <a:pt x="1375813" y="0"/>
                  </a:lnTo>
                  <a:lnTo>
                    <a:pt x="1375813" y="1595943"/>
                  </a:lnTo>
                  <a:lnTo>
                    <a:pt x="0" y="1595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78561" t="-80344" r="-182561" b="-101034"/>
              </a:stretch>
            </a:blipFill>
          </p:spPr>
        </p:sp>
        <p:grpSp>
          <p:nvGrpSpPr>
            <p:cNvPr name="Group 12" id="12"/>
            <p:cNvGrpSpPr/>
            <p:nvPr/>
          </p:nvGrpSpPr>
          <p:grpSpPr>
            <a:xfrm rot="5400000">
              <a:off x="1503946" y="531898"/>
              <a:ext cx="1256984" cy="621002"/>
              <a:chOff x="0" y="0"/>
              <a:chExt cx="1156786" cy="5715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255270"/>
                <a:ext cx="1156786" cy="69850"/>
              </a:xfrm>
              <a:custGeom>
                <a:avLst/>
                <a:gdLst/>
                <a:ahLst/>
                <a:cxnLst/>
                <a:rect r="r" b="b" t="t" l="l"/>
                <a:pathLst>
                  <a:path h="69850" w="1156786">
                    <a:moveTo>
                      <a:pt x="86595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1156786" y="69850"/>
                    </a:lnTo>
                    <a:lnTo>
                      <a:pt x="115678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2442939" y="281588"/>
              <a:ext cx="3183288" cy="1226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75"/>
                </a:lnSpc>
                <a:spcBef>
                  <a:spcPct val="0"/>
                </a:spcBef>
              </a:pPr>
              <a:r>
                <a:rPr lang="en-US" sz="1767" spc="176">
                  <a:solidFill>
                    <a:srgbClr val="000000"/>
                  </a:solidFill>
                  <a:latin typeface="Poppins Medium Bold"/>
                  <a:ea typeface="Poppins Medium Bold"/>
                  <a:cs typeface="Poppins Medium Bold"/>
                  <a:sym typeface="Poppins Medium Bold"/>
                </a:rPr>
                <a:t>CNMI STATEWIDE LONGITUDINAL DATA SYSTEM  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4931708" y="6656774"/>
            <a:ext cx="3285542" cy="3285542"/>
          </a:xfrm>
          <a:custGeom>
            <a:avLst/>
            <a:gdLst/>
            <a:ahLst/>
            <a:cxnLst/>
            <a:rect r="r" b="b" t="t" l="l"/>
            <a:pathLst>
              <a:path h="3285542" w="3285542">
                <a:moveTo>
                  <a:pt x="0" y="0"/>
                </a:moveTo>
                <a:lnTo>
                  <a:pt x="3285542" y="0"/>
                </a:lnTo>
                <a:lnTo>
                  <a:pt x="3285542" y="3285543"/>
                </a:lnTo>
                <a:lnTo>
                  <a:pt x="0" y="32855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747986" y="6223945"/>
            <a:ext cx="3652986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bit.ly/signinp20w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20688" y="0"/>
            <a:ext cx="8319745" cy="10287000"/>
            <a:chOff x="0" y="0"/>
            <a:chExt cx="30044136" cy="37148257"/>
          </a:xfrm>
        </p:grpSpPr>
        <p:sp>
          <p:nvSpPr>
            <p:cNvPr name="Freeform 3" id="3"/>
            <p:cNvSpPr/>
            <p:nvPr/>
          </p:nvSpPr>
          <p:spPr>
            <a:xfrm flipH="true" flipV="false" rot="0">
              <a:off x="0" y="0"/>
              <a:ext cx="30044135" cy="37148229"/>
            </a:xfrm>
            <a:custGeom>
              <a:avLst/>
              <a:gdLst/>
              <a:ahLst/>
              <a:cxnLst/>
              <a:rect r="r" b="b" t="t" l="l"/>
              <a:pathLst>
                <a:path h="37148229" w="30044135">
                  <a:moveTo>
                    <a:pt x="30044135" y="0"/>
                  </a:moveTo>
                  <a:lnTo>
                    <a:pt x="30044135" y="37148229"/>
                  </a:lnTo>
                  <a:lnTo>
                    <a:pt x="8539479" y="37148229"/>
                  </a:lnTo>
                  <a:cubicBezTo>
                    <a:pt x="8098535" y="33580701"/>
                    <a:pt x="3948047" y="27104249"/>
                    <a:pt x="3948047" y="27104249"/>
                  </a:cubicBezTo>
                  <a:cubicBezTo>
                    <a:pt x="1004950" y="21347807"/>
                    <a:pt x="10666" y="16440086"/>
                    <a:pt x="0" y="12447457"/>
                  </a:cubicBezTo>
                  <a:lnTo>
                    <a:pt x="0" y="12316595"/>
                  </a:lnTo>
                  <a:cubicBezTo>
                    <a:pt x="21717" y="4301377"/>
                    <a:pt x="4004056" y="14107"/>
                    <a:pt x="4017262" y="0"/>
                  </a:cubicBezTo>
                  <a:close/>
                </a:path>
              </a:pathLst>
            </a:custGeom>
            <a:blipFill>
              <a:blip r:embed="rId2"/>
              <a:stretch>
                <a:fillRect l="-60040" t="0" r="-6004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1383683" y="-404106"/>
            <a:ext cx="7112278" cy="14939317"/>
          </a:xfrm>
          <a:custGeom>
            <a:avLst/>
            <a:gdLst/>
            <a:ahLst/>
            <a:cxnLst/>
            <a:rect r="r" b="b" t="t" l="l"/>
            <a:pathLst>
              <a:path h="14939317" w="7112278">
                <a:moveTo>
                  <a:pt x="7112278" y="0"/>
                </a:moveTo>
                <a:lnTo>
                  <a:pt x="0" y="0"/>
                </a:lnTo>
                <a:lnTo>
                  <a:pt x="0" y="14939317"/>
                </a:lnTo>
                <a:lnTo>
                  <a:pt x="7112278" y="14939317"/>
                </a:lnTo>
                <a:lnTo>
                  <a:pt x="71122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6862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44000" y="3999206"/>
            <a:ext cx="8615701" cy="336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55644" indent="-377822" lvl="1">
              <a:lnSpc>
                <a:spcPts val="45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Commitment Letters: </a:t>
            </a:r>
          </a:p>
          <a:p>
            <a:pPr algn="just" marL="1511288" indent="-503763" lvl="2">
              <a:lnSpc>
                <a:spcPts val="4549"/>
              </a:lnSpc>
              <a:buFont typeface="Arial"/>
              <a:buChar char="⚬"/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Missing - NMC (1)</a:t>
            </a:r>
          </a:p>
          <a:p>
            <a:pPr algn="just">
              <a:lnSpc>
                <a:spcPts val="4549"/>
              </a:lnSpc>
            </a:pPr>
          </a:p>
          <a:p>
            <a:pPr algn="just" marL="755644" indent="-377822" lvl="1">
              <a:lnSpc>
                <a:spcPts val="45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Data Transfer Requirements </a:t>
            </a:r>
          </a:p>
          <a:p>
            <a:pPr algn="just" marL="1511288" indent="-503763" lvl="2">
              <a:lnSpc>
                <a:spcPts val="4549"/>
              </a:lnSpc>
              <a:buFont typeface="Arial"/>
              <a:buChar char="⚬"/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Missing DOF, DOC, DOL, NMC</a:t>
            </a:r>
          </a:p>
          <a:p>
            <a:pPr algn="just">
              <a:lnSpc>
                <a:spcPts val="389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745148" y="1019175"/>
            <a:ext cx="6514152" cy="68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84"/>
              </a:lnSpc>
            </a:pPr>
            <a:r>
              <a:rPr lang="en-US" sz="4499" spc="-13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Welcome &amp; Updates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944145" y="3176499"/>
            <a:ext cx="2632005" cy="622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1"/>
              </a:lnSpc>
            </a:pPr>
            <a:r>
              <a:rPr lang="en-US" sz="36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REMINDER: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993160" y="3500148"/>
            <a:ext cx="12128814" cy="983810"/>
            <a:chOff x="0" y="0"/>
            <a:chExt cx="5010267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10267" cy="406400"/>
            </a:xfrm>
            <a:custGeom>
              <a:avLst/>
              <a:gdLst/>
              <a:ahLst/>
              <a:cxnLst/>
              <a:rect r="r" b="b" t="t" l="l"/>
              <a:pathLst>
                <a:path h="406400" w="5010267">
                  <a:moveTo>
                    <a:pt x="4807067" y="0"/>
                  </a:moveTo>
                  <a:cubicBezTo>
                    <a:pt x="4919291" y="0"/>
                    <a:pt x="5010267" y="90976"/>
                    <a:pt x="5010267" y="203200"/>
                  </a:cubicBezTo>
                  <a:cubicBezTo>
                    <a:pt x="5010267" y="315424"/>
                    <a:pt x="4919291" y="406400"/>
                    <a:pt x="48070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B23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5010267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134009" y="7712425"/>
            <a:ext cx="10193357" cy="1111379"/>
            <a:chOff x="0" y="0"/>
            <a:chExt cx="3727423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727423" cy="406400"/>
            </a:xfrm>
            <a:custGeom>
              <a:avLst/>
              <a:gdLst/>
              <a:ahLst/>
              <a:cxnLst/>
              <a:rect r="r" b="b" t="t" l="l"/>
              <a:pathLst>
                <a:path h="406400" w="3727423">
                  <a:moveTo>
                    <a:pt x="3524223" y="0"/>
                  </a:moveTo>
                  <a:cubicBezTo>
                    <a:pt x="3636447" y="0"/>
                    <a:pt x="3727423" y="90976"/>
                    <a:pt x="3727423" y="203200"/>
                  </a:cubicBezTo>
                  <a:cubicBezTo>
                    <a:pt x="3727423" y="315424"/>
                    <a:pt x="3636447" y="406400"/>
                    <a:pt x="352422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667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3727423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134009" y="5340391"/>
            <a:ext cx="10193357" cy="1111379"/>
            <a:chOff x="0" y="0"/>
            <a:chExt cx="3727423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727423" cy="406400"/>
            </a:xfrm>
            <a:custGeom>
              <a:avLst/>
              <a:gdLst/>
              <a:ahLst/>
              <a:cxnLst/>
              <a:rect r="r" b="b" t="t" l="l"/>
              <a:pathLst>
                <a:path h="406400" w="3727423">
                  <a:moveTo>
                    <a:pt x="3524223" y="0"/>
                  </a:moveTo>
                  <a:cubicBezTo>
                    <a:pt x="3636447" y="0"/>
                    <a:pt x="3727423" y="90976"/>
                    <a:pt x="3727423" y="203200"/>
                  </a:cubicBezTo>
                  <a:cubicBezTo>
                    <a:pt x="3727423" y="315424"/>
                    <a:pt x="3636447" y="406400"/>
                    <a:pt x="352422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667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3727423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1009650"/>
            <a:ext cx="14341189" cy="1362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4"/>
              </a:lnSpc>
            </a:pPr>
            <a:r>
              <a:rPr lang="en-US" sz="45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Intersection of Data Governance &amp; IT Responsibilities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0" y="3733986"/>
            <a:ext cx="7474064" cy="50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3"/>
              </a:lnSpc>
            </a:pPr>
            <a:r>
              <a:rPr lang="en-US" sz="3281">
                <a:solidFill>
                  <a:srgbClr val="272727"/>
                </a:solidFill>
                <a:latin typeface="Poppins Bold"/>
                <a:ea typeface="Poppins Bold"/>
                <a:cs typeface="Poppins Bold"/>
                <a:sym typeface="Poppins Bold"/>
              </a:rPr>
              <a:t>Side-by-Side Analysis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3398035" y="7513980"/>
            <a:ext cx="1508269" cy="1508269"/>
          </a:xfrm>
          <a:custGeom>
            <a:avLst/>
            <a:gdLst/>
            <a:ahLst/>
            <a:cxnLst/>
            <a:rect r="r" b="b" t="t" l="l"/>
            <a:pathLst>
              <a:path h="1508269" w="1508269">
                <a:moveTo>
                  <a:pt x="0" y="0"/>
                </a:moveTo>
                <a:lnTo>
                  <a:pt x="1508269" y="0"/>
                </a:lnTo>
                <a:lnTo>
                  <a:pt x="1508269" y="1508269"/>
                </a:lnTo>
                <a:lnTo>
                  <a:pt x="0" y="15082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398035" y="5143500"/>
            <a:ext cx="1508269" cy="1508269"/>
          </a:xfrm>
          <a:custGeom>
            <a:avLst/>
            <a:gdLst/>
            <a:ahLst/>
            <a:cxnLst/>
            <a:rect r="r" b="b" t="t" l="l"/>
            <a:pathLst>
              <a:path h="1508269" w="1508269">
                <a:moveTo>
                  <a:pt x="0" y="0"/>
                </a:moveTo>
                <a:lnTo>
                  <a:pt x="1508269" y="0"/>
                </a:lnTo>
                <a:lnTo>
                  <a:pt x="1508269" y="1508269"/>
                </a:lnTo>
                <a:lnTo>
                  <a:pt x="0" y="15082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13596480" y="7712425"/>
            <a:ext cx="1111379" cy="1111379"/>
          </a:xfrm>
          <a:custGeom>
            <a:avLst/>
            <a:gdLst/>
            <a:ahLst/>
            <a:cxnLst/>
            <a:rect r="r" b="b" t="t" l="l"/>
            <a:pathLst>
              <a:path h="1111379" w="1111379">
                <a:moveTo>
                  <a:pt x="1111380" y="0"/>
                </a:moveTo>
                <a:lnTo>
                  <a:pt x="0" y="0"/>
                </a:lnTo>
                <a:lnTo>
                  <a:pt x="0" y="1111379"/>
                </a:lnTo>
                <a:lnTo>
                  <a:pt x="1111380" y="1111379"/>
                </a:lnTo>
                <a:lnTo>
                  <a:pt x="11113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0">
            <a:off x="13596480" y="5341945"/>
            <a:ext cx="1111379" cy="1111379"/>
          </a:xfrm>
          <a:custGeom>
            <a:avLst/>
            <a:gdLst/>
            <a:ahLst/>
            <a:cxnLst/>
            <a:rect r="r" b="b" t="t" l="l"/>
            <a:pathLst>
              <a:path h="1111379" w="1111379">
                <a:moveTo>
                  <a:pt x="1111380" y="0"/>
                </a:moveTo>
                <a:lnTo>
                  <a:pt x="0" y="0"/>
                </a:lnTo>
                <a:lnTo>
                  <a:pt x="0" y="1111379"/>
                </a:lnTo>
                <a:lnTo>
                  <a:pt x="1111380" y="1111379"/>
                </a:lnTo>
                <a:lnTo>
                  <a:pt x="11113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5666168" y="7818049"/>
            <a:ext cx="7356294" cy="882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84"/>
              </a:lnSpc>
            </a:pPr>
            <a:r>
              <a:rPr lang="en-US" sz="2943" u="sng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  <a:hlinkClick r:id="rId6" tooltip="https://docs.google.com/spreadsheets/d/1kS5lkvTBOqwQwYcBQtnGg3WXY78fGv04/edit?usp=sharing&amp;ouid=100199232100763556940&amp;rtpof=true&amp;sd=true"/>
              </a:rPr>
              <a:t>Intersection of Data Governance &amp; IT Responsibilities - Self Assessment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552540" y="5663615"/>
            <a:ext cx="7356294" cy="45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84"/>
              </a:lnSpc>
            </a:pPr>
            <a:r>
              <a:rPr lang="en-US" sz="2943" u="sng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  <a:hlinkClick r:id="rId7" tooltip="https://docs.google.com/presentation/d/1pBSh2rWCDGIDgr3D_ZGw5TMrIT_CowTo/edit?usp=sharing&amp;ouid=100199232100763556940&amp;rtpof=true&amp;sd=true"/>
              </a:rPr>
              <a:t>Summary of Findings - Presentation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-2980922">
            <a:off x="-1564412" y="5313617"/>
            <a:ext cx="3852379" cy="8154173"/>
          </a:xfrm>
          <a:custGeom>
            <a:avLst/>
            <a:gdLst/>
            <a:ahLst/>
            <a:cxnLst/>
            <a:rect r="r" b="b" t="t" l="l"/>
            <a:pathLst>
              <a:path h="8154173" w="3852379">
                <a:moveTo>
                  <a:pt x="0" y="0"/>
                </a:moveTo>
                <a:lnTo>
                  <a:pt x="3852380" y="0"/>
                </a:lnTo>
                <a:lnTo>
                  <a:pt x="3852380" y="8154174"/>
                </a:lnTo>
                <a:lnTo>
                  <a:pt x="0" y="81541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-7685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2980922">
            <a:off x="17086341" y="-2087938"/>
            <a:ext cx="2297810" cy="4863681"/>
          </a:xfrm>
          <a:custGeom>
            <a:avLst/>
            <a:gdLst/>
            <a:ahLst/>
            <a:cxnLst/>
            <a:rect r="r" b="b" t="t" l="l"/>
            <a:pathLst>
              <a:path h="4863681" w="2297810">
                <a:moveTo>
                  <a:pt x="0" y="0"/>
                </a:moveTo>
                <a:lnTo>
                  <a:pt x="2297810" y="0"/>
                </a:lnTo>
                <a:lnTo>
                  <a:pt x="2297810" y="4863680"/>
                </a:lnTo>
                <a:lnTo>
                  <a:pt x="0" y="4863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-7685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28700" y="2437080"/>
            <a:ext cx="14341189" cy="546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5"/>
              </a:lnSpc>
            </a:pPr>
            <a:r>
              <a:rPr lang="en-US" sz="3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Self-Assessment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99728" y="-133089"/>
            <a:ext cx="9029312" cy="10553179"/>
            <a:chOff x="0" y="0"/>
            <a:chExt cx="30044136" cy="3511464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965573" y="0"/>
              <a:ext cx="35009708" cy="35114610"/>
            </a:xfrm>
            <a:custGeom>
              <a:avLst/>
              <a:gdLst/>
              <a:ahLst/>
              <a:cxnLst/>
              <a:rect r="r" b="b" t="t" l="l"/>
              <a:pathLst>
                <a:path h="35114610" w="35009708">
                  <a:moveTo>
                    <a:pt x="8982837" y="0"/>
                  </a:moveTo>
                  <a:cubicBezTo>
                    <a:pt x="8963152" y="20066"/>
                    <a:pt x="0" y="9140444"/>
                    <a:pt x="8913622" y="25620472"/>
                  </a:cubicBezTo>
                  <a:cubicBezTo>
                    <a:pt x="8913622" y="25620472"/>
                    <a:pt x="13064109" y="31742379"/>
                    <a:pt x="13505053" y="35114610"/>
                  </a:cubicBezTo>
                  <a:lnTo>
                    <a:pt x="35009708" y="35114610"/>
                  </a:lnTo>
                  <a:lnTo>
                    <a:pt x="35009708" y="0"/>
                  </a:lnTo>
                  <a:close/>
                </a:path>
              </a:pathLst>
            </a:custGeom>
            <a:solidFill>
              <a:srgbClr val="272727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0032469" y="-497658"/>
            <a:ext cx="7112278" cy="15054268"/>
          </a:xfrm>
          <a:custGeom>
            <a:avLst/>
            <a:gdLst/>
            <a:ahLst/>
            <a:cxnLst/>
            <a:rect r="r" b="b" t="t" l="l"/>
            <a:pathLst>
              <a:path h="15054268" w="7112278">
                <a:moveTo>
                  <a:pt x="0" y="0"/>
                </a:moveTo>
                <a:lnTo>
                  <a:pt x="7112279" y="0"/>
                </a:lnTo>
                <a:lnTo>
                  <a:pt x="7112279" y="15054268"/>
                </a:lnTo>
                <a:lnTo>
                  <a:pt x="0" y="15054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7685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71729" y="613232"/>
            <a:ext cx="5710776" cy="830935"/>
            <a:chOff x="0" y="0"/>
            <a:chExt cx="2793069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93069" cy="406400"/>
            </a:xfrm>
            <a:custGeom>
              <a:avLst/>
              <a:gdLst/>
              <a:ahLst/>
              <a:cxnLst/>
              <a:rect r="r" b="b" t="t" l="l"/>
              <a:pathLst>
                <a:path h="406400" w="2793069">
                  <a:moveTo>
                    <a:pt x="2589869" y="0"/>
                  </a:moveTo>
                  <a:cubicBezTo>
                    <a:pt x="2702093" y="0"/>
                    <a:pt x="2793069" y="90976"/>
                    <a:pt x="2793069" y="203200"/>
                  </a:cubicBezTo>
                  <a:cubicBezTo>
                    <a:pt x="2793069" y="315424"/>
                    <a:pt x="2702093" y="406400"/>
                    <a:pt x="25898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B869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793069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593648" y="1758022"/>
            <a:ext cx="7989921" cy="5992441"/>
          </a:xfrm>
          <a:custGeom>
            <a:avLst/>
            <a:gdLst/>
            <a:ahLst/>
            <a:cxnLst/>
            <a:rect r="r" b="b" t="t" l="l"/>
            <a:pathLst>
              <a:path h="5992441" w="7989921">
                <a:moveTo>
                  <a:pt x="0" y="0"/>
                </a:moveTo>
                <a:lnTo>
                  <a:pt x="7989921" y="0"/>
                </a:lnTo>
                <a:lnTo>
                  <a:pt x="7989921" y="5992441"/>
                </a:lnTo>
                <a:lnTo>
                  <a:pt x="0" y="59924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98414" y="666750"/>
            <a:ext cx="4857407" cy="70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4500" spc="-13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What Next?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1729" y="2306618"/>
            <a:ext cx="8472271" cy="6054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7770" indent="-408885" lvl="1">
              <a:lnSpc>
                <a:spcPts val="5302"/>
              </a:lnSpc>
              <a:buFont typeface="Arial"/>
              <a:buChar char="•"/>
            </a:pPr>
            <a:r>
              <a:rPr lang="en-US" sz="3787">
                <a:solidFill>
                  <a:srgbClr val="7373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SLDS Data Governance Policy &amp; Processes Workshop</a:t>
            </a:r>
          </a:p>
          <a:p>
            <a:pPr algn="l" marL="1635540" indent="-545180" lvl="2">
              <a:lnSpc>
                <a:spcPts val="5302"/>
              </a:lnSpc>
              <a:buFont typeface="Arial"/>
              <a:buChar char="⚬"/>
            </a:pPr>
            <a:r>
              <a:rPr lang="en-US" sz="3787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July 16-17, 2024</a:t>
            </a:r>
          </a:p>
          <a:p>
            <a:pPr algn="l" marL="1635540" indent="-545180" lvl="2">
              <a:lnSpc>
                <a:spcPts val="5302"/>
              </a:lnSpc>
              <a:buFont typeface="Arial"/>
              <a:buChar char="⚬"/>
            </a:pPr>
            <a:r>
              <a:rPr lang="en-US" sz="3787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Reston, VA</a:t>
            </a:r>
          </a:p>
          <a:p>
            <a:pPr algn="l">
              <a:lnSpc>
                <a:spcPts val="5302"/>
              </a:lnSpc>
            </a:pPr>
          </a:p>
          <a:p>
            <a:pPr algn="l" marL="817770" indent="-408885" lvl="1">
              <a:lnSpc>
                <a:spcPts val="5302"/>
              </a:lnSpc>
              <a:buFont typeface="Arial"/>
              <a:buChar char="•"/>
            </a:pPr>
            <a:r>
              <a:rPr lang="en-US" sz="3787">
                <a:solidFill>
                  <a:srgbClr val="7373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Data Sharing Agreements</a:t>
            </a:r>
          </a:p>
          <a:p>
            <a:pPr algn="l" marL="1635540" indent="-545180" lvl="2">
              <a:lnSpc>
                <a:spcPts val="5302"/>
              </a:lnSpc>
              <a:buFont typeface="Arial"/>
              <a:buChar char="⚬"/>
            </a:pPr>
            <a:r>
              <a:rPr lang="en-US" sz="3787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Draft review  </a:t>
            </a:r>
          </a:p>
          <a:p>
            <a:pPr algn="l">
              <a:lnSpc>
                <a:spcPts val="5582"/>
              </a:lnSpc>
            </a:pPr>
          </a:p>
          <a:p>
            <a:pPr algn="l">
              <a:lnSpc>
                <a:spcPts val="5582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497890" y="0"/>
            <a:ext cx="9029312" cy="10553179"/>
            <a:chOff x="0" y="0"/>
            <a:chExt cx="30044136" cy="3511464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965573" y="0"/>
              <a:ext cx="35009708" cy="35114610"/>
            </a:xfrm>
            <a:custGeom>
              <a:avLst/>
              <a:gdLst/>
              <a:ahLst/>
              <a:cxnLst/>
              <a:rect r="r" b="b" t="t" l="l"/>
              <a:pathLst>
                <a:path h="35114610" w="35009708">
                  <a:moveTo>
                    <a:pt x="8982837" y="0"/>
                  </a:moveTo>
                  <a:cubicBezTo>
                    <a:pt x="8963152" y="20066"/>
                    <a:pt x="0" y="9140444"/>
                    <a:pt x="8913622" y="25620472"/>
                  </a:cubicBezTo>
                  <a:cubicBezTo>
                    <a:pt x="8913622" y="25620472"/>
                    <a:pt x="13064109" y="31742379"/>
                    <a:pt x="13505053" y="35114610"/>
                  </a:cubicBezTo>
                  <a:lnTo>
                    <a:pt x="35009708" y="35114610"/>
                  </a:lnTo>
                  <a:lnTo>
                    <a:pt x="35009708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9144000" y="-301810"/>
            <a:ext cx="7112278" cy="15054268"/>
          </a:xfrm>
          <a:custGeom>
            <a:avLst/>
            <a:gdLst/>
            <a:ahLst/>
            <a:cxnLst/>
            <a:rect r="r" b="b" t="t" l="l"/>
            <a:pathLst>
              <a:path h="15054268" w="7112278">
                <a:moveTo>
                  <a:pt x="0" y="0"/>
                </a:moveTo>
                <a:lnTo>
                  <a:pt x="7112278" y="0"/>
                </a:lnTo>
                <a:lnTo>
                  <a:pt x="7112278" y="15054267"/>
                </a:lnTo>
                <a:lnTo>
                  <a:pt x="0" y="15054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7685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71729" y="613232"/>
            <a:ext cx="5710776" cy="830935"/>
            <a:chOff x="0" y="0"/>
            <a:chExt cx="2793069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93069" cy="406400"/>
            </a:xfrm>
            <a:custGeom>
              <a:avLst/>
              <a:gdLst/>
              <a:ahLst/>
              <a:cxnLst/>
              <a:rect r="r" b="b" t="t" l="l"/>
              <a:pathLst>
                <a:path h="406400" w="2793069">
                  <a:moveTo>
                    <a:pt x="2589869" y="0"/>
                  </a:moveTo>
                  <a:cubicBezTo>
                    <a:pt x="2702093" y="0"/>
                    <a:pt x="2793069" y="90976"/>
                    <a:pt x="2793069" y="203200"/>
                  </a:cubicBezTo>
                  <a:cubicBezTo>
                    <a:pt x="2793069" y="315424"/>
                    <a:pt x="2702093" y="406400"/>
                    <a:pt x="25898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B869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793069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144000" y="2088715"/>
            <a:ext cx="8610397" cy="5136608"/>
          </a:xfrm>
          <a:custGeom>
            <a:avLst/>
            <a:gdLst/>
            <a:ahLst/>
            <a:cxnLst/>
            <a:rect r="r" b="b" t="t" l="l"/>
            <a:pathLst>
              <a:path h="5136608" w="8610397">
                <a:moveTo>
                  <a:pt x="0" y="0"/>
                </a:moveTo>
                <a:lnTo>
                  <a:pt x="8610397" y="0"/>
                </a:lnTo>
                <a:lnTo>
                  <a:pt x="8610397" y="5136609"/>
                </a:lnTo>
                <a:lnTo>
                  <a:pt x="0" y="5136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25721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98414" y="666750"/>
            <a:ext cx="4857407" cy="70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4500" spc="-13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What Next?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3570" y="1377493"/>
            <a:ext cx="8690430" cy="9156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53"/>
              </a:lnSpc>
            </a:pPr>
          </a:p>
          <a:p>
            <a:pPr algn="l" marL="748420" indent="-374210" lvl="1">
              <a:lnSpc>
                <a:spcPts val="4853"/>
              </a:lnSpc>
              <a:buFont typeface="Arial"/>
              <a:buChar char="•"/>
            </a:pPr>
            <a:r>
              <a:rPr lang="en-US" sz="3466">
                <a:solidFill>
                  <a:srgbClr val="7373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Next P20W DGC Work session</a:t>
            </a:r>
          </a:p>
          <a:p>
            <a:pPr algn="l" marL="1496840" indent="-498947" lvl="2">
              <a:lnSpc>
                <a:spcPts val="4853"/>
              </a:lnSpc>
              <a:buFont typeface="Arial"/>
              <a:buChar char="⚬"/>
            </a:pPr>
            <a:r>
              <a:rPr lang="en-US" sz="3466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August 7, 2024</a:t>
            </a:r>
          </a:p>
          <a:p>
            <a:pPr algn="l" marL="1496840" indent="-498947" lvl="2">
              <a:lnSpc>
                <a:spcPts val="4853"/>
              </a:lnSpc>
              <a:buFont typeface="Arial"/>
              <a:buChar char="⚬"/>
            </a:pPr>
            <a:r>
              <a:rPr lang="en-US" sz="3466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Caladium Hall, Laolao Bay Golf Resort </a:t>
            </a:r>
          </a:p>
          <a:p>
            <a:pPr algn="l" marL="1496840" indent="-498947" lvl="2">
              <a:lnSpc>
                <a:spcPts val="4853"/>
              </a:lnSpc>
              <a:buFont typeface="Arial"/>
              <a:buChar char="⚬"/>
            </a:pPr>
            <a:r>
              <a:rPr lang="en-US" sz="3466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Full Day work session?</a:t>
            </a:r>
          </a:p>
          <a:p>
            <a:pPr algn="l">
              <a:lnSpc>
                <a:spcPts val="4853"/>
              </a:lnSpc>
            </a:pPr>
          </a:p>
          <a:p>
            <a:pPr algn="l" marL="748420" indent="-374210" lvl="1">
              <a:lnSpc>
                <a:spcPts val="4853"/>
              </a:lnSpc>
              <a:buFont typeface="Arial"/>
              <a:buChar char="•"/>
            </a:pPr>
            <a:r>
              <a:rPr lang="en-US" sz="3466">
                <a:solidFill>
                  <a:srgbClr val="7373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Executive Leadership Meeting</a:t>
            </a:r>
          </a:p>
          <a:p>
            <a:pPr algn="l" marL="1496840" indent="-498947" lvl="2">
              <a:lnSpc>
                <a:spcPts val="4853"/>
              </a:lnSpc>
              <a:buFont typeface="Arial"/>
              <a:buChar char="⚬"/>
            </a:pPr>
            <a:r>
              <a:rPr lang="en-US" sz="3466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September 18, 2024</a:t>
            </a:r>
          </a:p>
          <a:p>
            <a:pPr algn="l" marL="1496840" indent="-498947" lvl="2">
              <a:lnSpc>
                <a:spcPts val="4853"/>
              </a:lnSpc>
              <a:buFont typeface="Arial"/>
              <a:buChar char="⚬"/>
            </a:pPr>
            <a:r>
              <a:rPr lang="en-US" sz="3466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Venue: TBD</a:t>
            </a:r>
          </a:p>
          <a:p>
            <a:pPr algn="l" marL="1496840" indent="-498947" lvl="2">
              <a:lnSpc>
                <a:spcPts val="4853"/>
              </a:lnSpc>
              <a:buFont typeface="Arial"/>
              <a:buChar char="⚬"/>
            </a:pPr>
            <a:r>
              <a:rPr lang="en-US" sz="3466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Deliverables:</a:t>
            </a:r>
          </a:p>
          <a:p>
            <a:pPr algn="l" marL="2245260" indent="-561315" lvl="3">
              <a:lnSpc>
                <a:spcPts val="4853"/>
              </a:lnSpc>
              <a:buFont typeface="Arial"/>
              <a:buChar char="￭"/>
            </a:pPr>
            <a:r>
              <a:rPr lang="en-US" sz="3466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Data Sharing Agreement</a:t>
            </a:r>
          </a:p>
          <a:p>
            <a:pPr algn="l" marL="2245260" indent="-561315" lvl="3">
              <a:lnSpc>
                <a:spcPts val="4853"/>
              </a:lnSpc>
              <a:buFont typeface="Arial"/>
              <a:buChar char="￭"/>
            </a:pPr>
            <a:r>
              <a:rPr lang="en-US" sz="3466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Data Quality Policy</a:t>
            </a:r>
          </a:p>
          <a:p>
            <a:pPr algn="l">
              <a:lnSpc>
                <a:spcPts val="4853"/>
              </a:lnSpc>
            </a:pPr>
          </a:p>
          <a:p>
            <a:pPr algn="l">
              <a:lnSpc>
                <a:spcPts val="4853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139547">
            <a:off x="16983603" y="-1477199"/>
            <a:ext cx="3280588" cy="6528533"/>
          </a:xfrm>
          <a:custGeom>
            <a:avLst/>
            <a:gdLst/>
            <a:ahLst/>
            <a:cxnLst/>
            <a:rect r="r" b="b" t="t" l="l"/>
            <a:pathLst>
              <a:path h="6528533" w="3280588">
                <a:moveTo>
                  <a:pt x="0" y="0"/>
                </a:moveTo>
                <a:lnTo>
                  <a:pt x="3280588" y="0"/>
                </a:lnTo>
                <a:lnTo>
                  <a:pt x="3280588" y="6528533"/>
                </a:lnTo>
                <a:lnTo>
                  <a:pt x="0" y="65285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2169308">
            <a:off x="-1969623" y="-1482270"/>
            <a:ext cx="3280588" cy="6528533"/>
          </a:xfrm>
          <a:custGeom>
            <a:avLst/>
            <a:gdLst/>
            <a:ahLst/>
            <a:cxnLst/>
            <a:rect r="r" b="b" t="t" l="l"/>
            <a:pathLst>
              <a:path h="6528533" w="3280588">
                <a:moveTo>
                  <a:pt x="3280587" y="0"/>
                </a:moveTo>
                <a:lnTo>
                  <a:pt x="0" y="0"/>
                </a:lnTo>
                <a:lnTo>
                  <a:pt x="0" y="6528533"/>
                </a:lnTo>
                <a:lnTo>
                  <a:pt x="3280587" y="6528533"/>
                </a:lnTo>
                <a:lnTo>
                  <a:pt x="32805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10161" y="2129434"/>
            <a:ext cx="13912581" cy="6558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95"/>
              </a:lnSpc>
              <a:spcBef>
                <a:spcPct val="0"/>
              </a:spcBef>
            </a:pPr>
            <a:r>
              <a:rPr lang="en-US" sz="523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Disclaimer:</a:t>
            </a:r>
          </a:p>
          <a:p>
            <a:pPr algn="ctr">
              <a:lnSpc>
                <a:spcPts val="5395"/>
              </a:lnSpc>
              <a:spcBef>
                <a:spcPct val="0"/>
              </a:spcBef>
            </a:pPr>
          </a:p>
          <a:p>
            <a:pPr algn="ctr">
              <a:lnSpc>
                <a:spcPts val="515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research reported here was supported by the Institute of Education Sciences, U.S. Department of Education, through </a:t>
            </a:r>
            <a:r>
              <a:rPr lang="en-US" sz="5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Grant Award R372A230018</a:t>
            </a:r>
            <a:r>
              <a:rPr lang="en-US" sz="5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to the </a:t>
            </a:r>
            <a:r>
              <a:rPr lang="en-US" sz="5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CNMI Public School System</a:t>
            </a:r>
            <a:r>
              <a:rPr lang="en-US" sz="5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The opinions expressed are those of the authors and do not represent the views of the Institute or the U.S. Department of Education.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139547">
            <a:off x="16983603" y="-1477199"/>
            <a:ext cx="3280588" cy="6528533"/>
          </a:xfrm>
          <a:custGeom>
            <a:avLst/>
            <a:gdLst/>
            <a:ahLst/>
            <a:cxnLst/>
            <a:rect r="r" b="b" t="t" l="l"/>
            <a:pathLst>
              <a:path h="6528533" w="3280588">
                <a:moveTo>
                  <a:pt x="0" y="0"/>
                </a:moveTo>
                <a:lnTo>
                  <a:pt x="3280588" y="0"/>
                </a:lnTo>
                <a:lnTo>
                  <a:pt x="3280588" y="6528533"/>
                </a:lnTo>
                <a:lnTo>
                  <a:pt x="0" y="65285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2169308">
            <a:off x="-1969623" y="-1482270"/>
            <a:ext cx="3280588" cy="6528533"/>
          </a:xfrm>
          <a:custGeom>
            <a:avLst/>
            <a:gdLst/>
            <a:ahLst/>
            <a:cxnLst/>
            <a:rect r="r" b="b" t="t" l="l"/>
            <a:pathLst>
              <a:path h="6528533" w="3280588">
                <a:moveTo>
                  <a:pt x="3280587" y="0"/>
                </a:moveTo>
                <a:lnTo>
                  <a:pt x="0" y="0"/>
                </a:lnTo>
                <a:lnTo>
                  <a:pt x="0" y="6528533"/>
                </a:lnTo>
                <a:lnTo>
                  <a:pt x="3280587" y="6528533"/>
                </a:lnTo>
                <a:lnTo>
                  <a:pt x="32805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751599" y="4427634"/>
            <a:ext cx="4784802" cy="4830666"/>
            <a:chOff x="0" y="0"/>
            <a:chExt cx="6379736" cy="6440887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6379736" cy="6440887"/>
              <a:chOff x="0" y="0"/>
              <a:chExt cx="1267896" cy="128004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67896" cy="1280049"/>
              </a:xfrm>
              <a:custGeom>
                <a:avLst/>
                <a:gdLst/>
                <a:ahLst/>
                <a:cxnLst/>
                <a:rect r="r" b="b" t="t" l="l"/>
                <a:pathLst>
                  <a:path h="1280049" w="1267896">
                    <a:moveTo>
                      <a:pt x="64328" y="0"/>
                    </a:moveTo>
                    <a:lnTo>
                      <a:pt x="1203568" y="0"/>
                    </a:lnTo>
                    <a:cubicBezTo>
                      <a:pt x="1220629" y="0"/>
                      <a:pt x="1236991" y="6777"/>
                      <a:pt x="1249055" y="18841"/>
                    </a:cubicBezTo>
                    <a:cubicBezTo>
                      <a:pt x="1261119" y="30905"/>
                      <a:pt x="1267896" y="47267"/>
                      <a:pt x="1267896" y="64328"/>
                    </a:cubicBezTo>
                    <a:lnTo>
                      <a:pt x="1267896" y="1215721"/>
                    </a:lnTo>
                    <a:cubicBezTo>
                      <a:pt x="1267896" y="1251249"/>
                      <a:pt x="1239095" y="1280049"/>
                      <a:pt x="1203568" y="1280049"/>
                    </a:cubicBezTo>
                    <a:lnTo>
                      <a:pt x="64328" y="1280049"/>
                    </a:lnTo>
                    <a:cubicBezTo>
                      <a:pt x="28801" y="1280049"/>
                      <a:pt x="0" y="1251249"/>
                      <a:pt x="0" y="1215721"/>
                    </a:cubicBezTo>
                    <a:lnTo>
                      <a:pt x="0" y="64328"/>
                    </a:lnTo>
                    <a:cubicBezTo>
                      <a:pt x="0" y="28801"/>
                      <a:pt x="28801" y="0"/>
                      <a:pt x="64328" y="0"/>
                    </a:cubicBezTo>
                    <a:close/>
                  </a:path>
                </a:pathLst>
              </a:custGeom>
              <a:solidFill>
                <a:srgbClr val="081410"/>
              </a:solidFill>
              <a:ln w="9525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38100"/>
                <a:ext cx="1267896" cy="131814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8" id="8"/>
            <p:cNvSpPr/>
            <p:nvPr/>
          </p:nvSpPr>
          <p:spPr>
            <a:xfrm flipH="false" flipV="false" rot="0">
              <a:off x="495659" y="513728"/>
              <a:ext cx="5413431" cy="5413431"/>
            </a:xfrm>
            <a:custGeom>
              <a:avLst/>
              <a:gdLst/>
              <a:ahLst/>
              <a:cxnLst/>
              <a:rect r="r" b="b" t="t" l="l"/>
              <a:pathLst>
                <a:path h="5413431" w="5413431">
                  <a:moveTo>
                    <a:pt x="0" y="0"/>
                  </a:moveTo>
                  <a:lnTo>
                    <a:pt x="5413432" y="0"/>
                  </a:lnTo>
                  <a:lnTo>
                    <a:pt x="5413432" y="5413431"/>
                  </a:lnTo>
                  <a:lnTo>
                    <a:pt x="0" y="5413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5809801" y="769997"/>
            <a:ext cx="6689527" cy="2615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 APPRECIATE </a:t>
            </a:r>
          </a:p>
          <a:p>
            <a:pPr algn="ctr">
              <a:lnSpc>
                <a:spcPts val="3391"/>
              </a:lnSpc>
            </a:pPr>
            <a:r>
              <a:rPr lang="en-US" sz="6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</a:t>
            </a:r>
          </a:p>
          <a:p>
            <a:pPr algn="ctr">
              <a:lnSpc>
                <a:spcPts val="8255"/>
              </a:lnSpc>
            </a:pPr>
            <a:r>
              <a:rPr lang="en-US" sz="6399" spc="-27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FEEDBACK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151636" y="3589416"/>
            <a:ext cx="4005858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Leave us a comment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43114" y="-119359"/>
            <a:ext cx="7112278" cy="14939317"/>
          </a:xfrm>
          <a:custGeom>
            <a:avLst/>
            <a:gdLst/>
            <a:ahLst/>
            <a:cxnLst/>
            <a:rect r="r" b="b" t="t" l="l"/>
            <a:pathLst>
              <a:path h="14939317" w="7112278">
                <a:moveTo>
                  <a:pt x="0" y="0"/>
                </a:moveTo>
                <a:lnTo>
                  <a:pt x="7112279" y="0"/>
                </a:lnTo>
                <a:lnTo>
                  <a:pt x="7112279" y="14939317"/>
                </a:lnTo>
                <a:lnTo>
                  <a:pt x="0" y="149393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769" r="-768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7691" y="2090060"/>
            <a:ext cx="9955411" cy="5001789"/>
          </a:xfrm>
          <a:custGeom>
            <a:avLst/>
            <a:gdLst/>
            <a:ahLst/>
            <a:cxnLst/>
            <a:rect r="r" b="b" t="t" l="l"/>
            <a:pathLst>
              <a:path h="5001789" w="9955411">
                <a:moveTo>
                  <a:pt x="0" y="0"/>
                </a:moveTo>
                <a:lnTo>
                  <a:pt x="9955411" y="0"/>
                </a:lnTo>
                <a:lnTo>
                  <a:pt x="9955411" y="5001789"/>
                </a:lnTo>
                <a:lnTo>
                  <a:pt x="0" y="50017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11" t="-25667" r="-2314" b="-4335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15094" y="419897"/>
            <a:ext cx="7212160" cy="1538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34"/>
              </a:lnSpc>
            </a:pPr>
            <a:r>
              <a:rPr lang="en-US" sz="985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719101" y="1910761"/>
            <a:ext cx="5205115" cy="7190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300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P-20W Executive Leadership &amp; DGC: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Remedio Mafnas</a:t>
            </a: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(Dept of Commerce)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Justin Andrew (Dept of Commerce)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Tracy Norita (Dept of Finance)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Ryan Camacho (Dept of Finance)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Frank Celis (Dept of Finance)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Leila Staffler (Dept of Labor)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Candy Feliciano (Dept of Labor)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Eugene Tebuteb (Dept of Labor)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Dr. Galvin Guerrero (NMC)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Vilma Reyes (NMC)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Jodina Attao (NMTech)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Leo Master (NMTech)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Stephen Sablan (NMTech)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Dr. Lawrence Camacho (PSS)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Dr. Rizalina Liwag (PSS)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Jesse Tenorio (PSS)</a:t>
            </a:r>
          </a:p>
          <a:p>
            <a:pPr algn="r">
              <a:lnSpc>
                <a:spcPts val="322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185590" y="7268845"/>
            <a:ext cx="3256508" cy="1989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300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Extended Gratitude to: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Donna Flores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Francisco Cabrera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Jerome Ortiz</a:t>
            </a:r>
          </a:p>
          <a:p>
            <a:pPr algn="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Fermin Sakisat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02046" y="7177574"/>
            <a:ext cx="7926698" cy="3263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CNMI SLDS Program: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Dr. Annette Pladevega Sablan (Project Director)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Shawna Indalecio (Project Specialist)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Jeaniffer Cubangbang (SLDS Technical Manager)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Ferdinand Ngirmekur (Data Privacy Specialist)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Geri DelaCruz (Data Governance Manager)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DAGJvy_yW8o</dc:identifier>
  <dcterms:modified xsi:type="dcterms:W3CDTF">2011-08-01T06:04:30Z</dcterms:modified>
  <cp:revision>1</cp:revision>
  <dc:title>P20W Data</dc:title>
</cp:coreProperties>
</file>